
<file path=[Content_Types].xml><?xml version="1.0" encoding="utf-8"?>
<Types xmlns="http://schemas.openxmlformats.org/package/2006/content-types">
  <Default Extension="png" ContentType="image/png"/>
  <Default Extension="jpeg" ContentType="image/jpeg"/>
  <Default Extension="wma" ContentType="audio/x-ms-wma"/>
  <Default Extension="rels" ContentType="application/vnd.openxmlformats-package.relationships+xml"/>
  <Default Extension="xml" ContentType="application/xml"/>
  <Default Extension="wdp" ContentType="image/vnd.ms-photo"/>
  <Default Extension="wmv" ContentType="video/x-ms-wmv"/>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7"/>
  </p:sldMasterIdLst>
  <p:notesMasterIdLst>
    <p:notesMasterId r:id="rId31"/>
  </p:notesMasterIdLst>
  <p:sldIdLst>
    <p:sldId id="256" r:id="rId8"/>
    <p:sldId id="357" r:id="rId9"/>
    <p:sldId id="358" r:id="rId10"/>
    <p:sldId id="319" r:id="rId11"/>
    <p:sldId id="302" r:id="rId12"/>
    <p:sldId id="320" r:id="rId13"/>
    <p:sldId id="344" r:id="rId14"/>
    <p:sldId id="321" r:id="rId15"/>
    <p:sldId id="349" r:id="rId16"/>
    <p:sldId id="350" r:id="rId17"/>
    <p:sldId id="348" r:id="rId18"/>
    <p:sldId id="335" r:id="rId19"/>
    <p:sldId id="295" r:id="rId20"/>
    <p:sldId id="351" r:id="rId21"/>
    <p:sldId id="305" r:id="rId22"/>
    <p:sldId id="359" r:id="rId23"/>
    <p:sldId id="325" r:id="rId24"/>
    <p:sldId id="355" r:id="rId25"/>
    <p:sldId id="356" r:id="rId26"/>
    <p:sldId id="353" r:id="rId27"/>
    <p:sldId id="299" r:id="rId28"/>
    <p:sldId id="343" r:id="rId29"/>
    <p:sldId id="258" r:id="rId30"/>
  </p:sldIdLst>
  <p:sldSz cx="9144000" cy="5143500" type="screen16x9"/>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000000"/>
    <a:srgbClr val="132911"/>
    <a:srgbClr val="002663"/>
    <a:srgbClr val="5381AC"/>
    <a:srgbClr val="7A9695"/>
    <a:srgbClr val="FFFFFF"/>
    <a:srgbClr val="616265"/>
    <a:srgbClr val="8DA5A4"/>
    <a:srgbClr val="9AAC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353" autoAdjust="0"/>
    <p:restoredTop sz="99527" autoAdjust="0"/>
  </p:normalViewPr>
  <p:slideViewPr>
    <p:cSldViewPr snapToGrid="0">
      <p:cViewPr>
        <p:scale>
          <a:sx n="96" d="100"/>
          <a:sy n="96" d="100"/>
        </p:scale>
        <p:origin x="-72" y="84"/>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theme" Target="theme/theme1.xml"/><Relationship Id="rId7" Type="http://schemas.openxmlformats.org/officeDocument/2006/relationships/slideMaster" Target="slideMasters/slideMaster1.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presProps" Target="presProps.xml"/><Relationship Id="rId5" Type="http://schemas.openxmlformats.org/officeDocument/2006/relationships/customXml" Target="../customXml/item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54" tIns="48327" rIns="96654" bIns="48327" rtlCol="0"/>
          <a:lstStyle>
            <a:lvl1pPr algn="l">
              <a:defRPr sz="13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54" tIns="48327" rIns="96654" bIns="48327" rtlCol="0"/>
          <a:lstStyle>
            <a:lvl1pPr algn="r">
              <a:defRPr sz="1300"/>
            </a:lvl1pPr>
          </a:lstStyle>
          <a:p>
            <a:fld id="{39F0BE65-C96E-4BD4-BA21-3DC8B835763A}" type="datetimeFigureOut">
              <a:rPr lang="en-US" smtClean="0"/>
              <a:t>11/16/2014</a:t>
            </a:fld>
            <a:endParaRPr lang="en-US"/>
          </a:p>
        </p:txBody>
      </p:sp>
      <p:sp>
        <p:nvSpPr>
          <p:cNvPr id="4" name="Slide Image Placeholder 3"/>
          <p:cNvSpPr>
            <a:spLocks noGrp="1" noRot="1" noChangeAspect="1"/>
          </p:cNvSpPr>
          <p:nvPr>
            <p:ph type="sldImg" idx="2"/>
          </p:nvPr>
        </p:nvSpPr>
        <p:spPr>
          <a:xfrm>
            <a:off x="457200" y="720725"/>
            <a:ext cx="6400800" cy="3600450"/>
          </a:xfrm>
          <a:prstGeom prst="rect">
            <a:avLst/>
          </a:prstGeom>
          <a:noFill/>
          <a:ln w="12700">
            <a:solidFill>
              <a:prstClr val="black"/>
            </a:solidFill>
          </a:ln>
        </p:spPr>
        <p:txBody>
          <a:bodyPr vert="horz" lIns="96654" tIns="48327" rIns="96654" bIns="48327" rtlCol="0" anchor="ctr"/>
          <a:lstStyle/>
          <a:p>
            <a:endParaRPr lang="en-US"/>
          </a:p>
        </p:txBody>
      </p:sp>
      <p:sp>
        <p:nvSpPr>
          <p:cNvPr id="5" name="Notes Placeholder 4"/>
          <p:cNvSpPr>
            <a:spLocks noGrp="1"/>
          </p:cNvSpPr>
          <p:nvPr>
            <p:ph type="body" sz="quarter" idx="3"/>
          </p:nvPr>
        </p:nvSpPr>
        <p:spPr>
          <a:xfrm>
            <a:off x="731520" y="4560571"/>
            <a:ext cx="5852160" cy="4320540"/>
          </a:xfrm>
          <a:prstGeom prst="rect">
            <a:avLst/>
          </a:prstGeom>
        </p:spPr>
        <p:txBody>
          <a:bodyPr vert="horz" lIns="96654" tIns="48327" rIns="96654" bIns="48327"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5"/>
            <a:ext cx="3169920" cy="480060"/>
          </a:xfrm>
          <a:prstGeom prst="rect">
            <a:avLst/>
          </a:prstGeom>
        </p:spPr>
        <p:txBody>
          <a:bodyPr vert="horz" lIns="96654" tIns="48327" rIns="96654" bIns="48327"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5"/>
            <a:ext cx="3169920" cy="480060"/>
          </a:xfrm>
          <a:prstGeom prst="rect">
            <a:avLst/>
          </a:prstGeom>
        </p:spPr>
        <p:txBody>
          <a:bodyPr vert="horz" lIns="96654" tIns="48327" rIns="96654" bIns="48327" rtlCol="0" anchor="b"/>
          <a:lstStyle>
            <a:lvl1pPr algn="r">
              <a:defRPr sz="1300"/>
            </a:lvl1pPr>
          </a:lstStyle>
          <a:p>
            <a:fld id="{F2D5590A-DFEE-479F-AF99-32793EC655A6}" type="slidenum">
              <a:rPr lang="en-US" smtClean="0"/>
              <a:t>‹#›</a:t>
            </a:fld>
            <a:endParaRPr lang="en-US"/>
          </a:p>
        </p:txBody>
      </p:sp>
    </p:spTree>
    <p:extLst>
      <p:ext uri="{BB962C8B-B14F-4D97-AF65-F5344CB8AC3E}">
        <p14:creationId xmlns:p14="http://schemas.microsoft.com/office/powerpoint/2010/main" val="40718457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2D5590A-DFEE-479F-AF99-32793EC655A6}" type="slidenum">
              <a:rPr lang="en-US" smtClean="0"/>
              <a:t>1</a:t>
            </a:fld>
            <a:endParaRPr lang="en-US"/>
          </a:p>
        </p:txBody>
      </p:sp>
    </p:spTree>
    <p:extLst>
      <p:ext uri="{BB962C8B-B14F-4D97-AF65-F5344CB8AC3E}">
        <p14:creationId xmlns:p14="http://schemas.microsoft.com/office/powerpoint/2010/main" val="40571872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sz="1300" dirty="0">
                <a:solidFill>
                  <a:schemeClr val="bg1"/>
                </a:solidFill>
              </a:rPr>
              <a:t>Key here is to refer to the DATA we hold on behalf of customers – NPPI, Credit Card, Healthcare etc.  The attackers are looking for data.</a:t>
            </a:r>
          </a:p>
          <a:p>
            <a:pPr defTabSz="966612">
              <a:defRPr/>
            </a:pPr>
            <a:endParaRPr lang="en-US" sz="1300" b="1" dirty="0">
              <a:solidFill>
                <a:schemeClr val="bg1"/>
              </a:solidFill>
            </a:endParaRPr>
          </a:p>
          <a:p>
            <a:pPr defTabSz="966612">
              <a:defRPr/>
            </a:pPr>
            <a:r>
              <a:rPr lang="en-US" sz="1300" b="1" dirty="0">
                <a:solidFill>
                  <a:schemeClr val="bg1"/>
                </a:solidFill>
              </a:rPr>
              <a:t>Petabytes Talking points:</a:t>
            </a:r>
            <a:r>
              <a:rPr lang="en-US" sz="1300" dirty="0">
                <a:solidFill>
                  <a:schemeClr val="bg1"/>
                </a:solidFill>
              </a:rPr>
              <a:t> </a:t>
            </a:r>
            <a:r>
              <a:rPr lang="en-US" sz="1300" i="1" dirty="0">
                <a:solidFill>
                  <a:schemeClr val="bg1"/>
                </a:solidFill>
              </a:rPr>
              <a:t>equates to a music track that would play continuously for 30,000 years, 720,000 miles of 8.5” photographs, store the DNA of the entire US population and then replicate it 30 times, 4M DVD’s. Google Maps total imagery is 20 Petabytes.</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F2D5590A-DFEE-479F-AF99-32793EC655A6}" type="slidenum">
              <a:rPr lang="en-US" smtClean="0"/>
              <a:t>14</a:t>
            </a:fld>
            <a:endParaRPr lang="en-US"/>
          </a:p>
        </p:txBody>
      </p:sp>
    </p:spTree>
    <p:extLst>
      <p:ext uri="{BB962C8B-B14F-4D97-AF65-F5344CB8AC3E}">
        <p14:creationId xmlns:p14="http://schemas.microsoft.com/office/powerpoint/2010/main" val="20480095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b="1" dirty="0"/>
              <a:t>Risk Profiling</a:t>
            </a:r>
            <a:r>
              <a:rPr lang="en-US" sz="1300" dirty="0"/>
              <a:t> – understanding the business and the data under management.  What do we have to protect?  What is our Risk Profile and Attack Surface</a:t>
            </a:r>
          </a:p>
          <a:p>
            <a:r>
              <a:rPr lang="en-US" sz="1300" b="1" dirty="0"/>
              <a:t>Internal Controls Assessment</a:t>
            </a:r>
            <a:r>
              <a:rPr lang="en-US" sz="1300" dirty="0"/>
              <a:t> (Internal Audit, Risk Assessments, Penetration Tests, Vulnerability Scans)</a:t>
            </a:r>
          </a:p>
          <a:p>
            <a:r>
              <a:rPr lang="en-US" sz="1300" b="1" dirty="0"/>
              <a:t>Threat/Industry Intelligence</a:t>
            </a:r>
            <a:r>
              <a:rPr lang="en-US" sz="1300" dirty="0"/>
              <a:t> – FS-ISAC, FBI, Secret Service, Social Media, US-CERT</a:t>
            </a:r>
          </a:p>
          <a:p>
            <a:r>
              <a:rPr lang="en-US" sz="1300" b="1" dirty="0"/>
              <a:t>Situational Awareness</a:t>
            </a:r>
            <a:r>
              <a:rPr lang="en-US" sz="1300" dirty="0"/>
              <a:t> – What’s new right now?  New lines of business for Liberty Mutual, major market drives or public presence (thinking FIFA World Cup)</a:t>
            </a:r>
          </a:p>
          <a:p>
            <a:r>
              <a:rPr lang="en-US" sz="1300" dirty="0"/>
              <a:t> </a:t>
            </a:r>
          </a:p>
          <a:p>
            <a:endParaRPr lang="en-US" dirty="0"/>
          </a:p>
        </p:txBody>
      </p:sp>
      <p:sp>
        <p:nvSpPr>
          <p:cNvPr id="4" name="Slide Number Placeholder 3"/>
          <p:cNvSpPr>
            <a:spLocks noGrp="1"/>
          </p:cNvSpPr>
          <p:nvPr>
            <p:ph type="sldNum" sz="quarter" idx="10"/>
          </p:nvPr>
        </p:nvSpPr>
        <p:spPr/>
        <p:txBody>
          <a:bodyPr/>
          <a:lstStyle/>
          <a:p>
            <a:fld id="{F2D5590A-DFEE-479F-AF99-32793EC655A6}" type="slidenum">
              <a:rPr lang="en-US" smtClean="0"/>
              <a:t>15</a:t>
            </a:fld>
            <a:endParaRPr lang="en-US"/>
          </a:p>
        </p:txBody>
      </p:sp>
    </p:spTree>
    <p:extLst>
      <p:ext uri="{BB962C8B-B14F-4D97-AF65-F5344CB8AC3E}">
        <p14:creationId xmlns:p14="http://schemas.microsoft.com/office/powerpoint/2010/main" val="24636163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2D5590A-DFEE-479F-AF99-32793EC655A6}" type="slidenum">
              <a:rPr lang="en-US" smtClean="0"/>
              <a:t>17</a:t>
            </a:fld>
            <a:endParaRPr lang="en-US"/>
          </a:p>
        </p:txBody>
      </p:sp>
    </p:spTree>
    <p:extLst>
      <p:ext uri="{BB962C8B-B14F-4D97-AF65-F5344CB8AC3E}">
        <p14:creationId xmlns:p14="http://schemas.microsoft.com/office/powerpoint/2010/main" val="9786665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2D5590A-DFEE-479F-AF99-32793EC655A6}" type="slidenum">
              <a:rPr lang="en-US" smtClean="0"/>
              <a:t>20</a:t>
            </a:fld>
            <a:endParaRPr lang="en-US"/>
          </a:p>
        </p:txBody>
      </p:sp>
    </p:spTree>
    <p:extLst>
      <p:ext uri="{BB962C8B-B14F-4D97-AF65-F5344CB8AC3E}">
        <p14:creationId xmlns:p14="http://schemas.microsoft.com/office/powerpoint/2010/main" val="32028644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66612" rtl="0" eaLnBrk="1" fontAlgn="auto" latinLnBrk="0" hangingPunct="1">
              <a:lnSpc>
                <a:spcPct val="100000"/>
              </a:lnSpc>
              <a:spcBef>
                <a:spcPts val="0"/>
              </a:spcBef>
              <a:spcAft>
                <a:spcPts val="0"/>
              </a:spcAft>
              <a:buClrTx/>
              <a:buSzTx/>
              <a:buFontTx/>
              <a:buNone/>
              <a:tabLst/>
              <a:defRPr/>
            </a:pPr>
            <a:r>
              <a:rPr lang="en-US" dirty="0" smtClean="0">
                <a:solidFill>
                  <a:schemeClr val="bg1"/>
                </a:solidFill>
              </a:rPr>
              <a:t>Even with all the tools and awareness, there will be times when something gets through. </a:t>
            </a:r>
            <a:br>
              <a:rPr lang="en-US" dirty="0" smtClean="0">
                <a:solidFill>
                  <a:schemeClr val="bg1"/>
                </a:solidFill>
              </a:rPr>
            </a:br>
            <a:r>
              <a:rPr lang="en-US" dirty="0" smtClean="0">
                <a:solidFill>
                  <a:schemeClr val="bg1"/>
                </a:solidFill>
              </a:rPr>
              <a:t>In these times, we rely on additional training and tools that help us learn how to respond when an attack is successful.</a:t>
            </a:r>
          </a:p>
          <a:p>
            <a:pPr defTabSz="966612">
              <a:defRPr/>
            </a:pPr>
            <a:endParaRPr lang="en-US" dirty="0" smtClean="0">
              <a:solidFill>
                <a:schemeClr val="bg1"/>
              </a:solidFill>
            </a:endParaRPr>
          </a:p>
        </p:txBody>
      </p:sp>
      <p:sp>
        <p:nvSpPr>
          <p:cNvPr id="4" name="Slide Number Placeholder 3"/>
          <p:cNvSpPr>
            <a:spLocks noGrp="1"/>
          </p:cNvSpPr>
          <p:nvPr>
            <p:ph type="sldNum" sz="quarter" idx="10"/>
          </p:nvPr>
        </p:nvSpPr>
        <p:spPr/>
        <p:txBody>
          <a:bodyPr/>
          <a:lstStyle/>
          <a:p>
            <a:fld id="{F2D5590A-DFEE-479F-AF99-32793EC655A6}" type="slidenum">
              <a:rPr lang="en-US" smtClean="0"/>
              <a:t>21</a:t>
            </a:fld>
            <a:endParaRPr lang="en-US"/>
          </a:p>
        </p:txBody>
      </p:sp>
    </p:spTree>
    <p:extLst>
      <p:ext uri="{BB962C8B-B14F-4D97-AF65-F5344CB8AC3E}">
        <p14:creationId xmlns:p14="http://schemas.microsoft.com/office/powerpoint/2010/main" val="26409133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2D5590A-DFEE-479F-AF99-32793EC655A6}" type="slidenum">
              <a:rPr lang="en-US" smtClean="0"/>
              <a:t>23</a:t>
            </a:fld>
            <a:endParaRPr lang="en-US"/>
          </a:p>
        </p:txBody>
      </p:sp>
    </p:spTree>
    <p:extLst>
      <p:ext uri="{BB962C8B-B14F-4D97-AF65-F5344CB8AC3E}">
        <p14:creationId xmlns:p14="http://schemas.microsoft.com/office/powerpoint/2010/main" val="39905287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2D5590A-DFEE-479F-AF99-32793EC655A6}" type="slidenum">
              <a:rPr lang="en-US" smtClean="0"/>
              <a:t>4</a:t>
            </a:fld>
            <a:endParaRPr lang="en-US"/>
          </a:p>
        </p:txBody>
      </p:sp>
    </p:spTree>
    <p:extLst>
      <p:ext uri="{BB962C8B-B14F-4D97-AF65-F5344CB8AC3E}">
        <p14:creationId xmlns:p14="http://schemas.microsoft.com/office/powerpoint/2010/main" val="21287302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2D5590A-DFEE-479F-AF99-32793EC655A6}" type="slidenum">
              <a:rPr lang="en-US" smtClean="0"/>
              <a:t>5</a:t>
            </a:fld>
            <a:endParaRPr lang="en-US"/>
          </a:p>
        </p:txBody>
      </p:sp>
    </p:spTree>
    <p:extLst>
      <p:ext uri="{BB962C8B-B14F-4D97-AF65-F5344CB8AC3E}">
        <p14:creationId xmlns:p14="http://schemas.microsoft.com/office/powerpoint/2010/main" val="23366180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2D5590A-DFEE-479F-AF99-32793EC655A6}" type="slidenum">
              <a:rPr lang="en-US" smtClean="0"/>
              <a:t>6</a:t>
            </a:fld>
            <a:endParaRPr lang="en-US"/>
          </a:p>
        </p:txBody>
      </p:sp>
    </p:spTree>
    <p:extLst>
      <p:ext uri="{BB962C8B-B14F-4D97-AF65-F5344CB8AC3E}">
        <p14:creationId xmlns:p14="http://schemas.microsoft.com/office/powerpoint/2010/main" val="5268315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2D5590A-DFEE-479F-AF99-32793EC655A6}" type="slidenum">
              <a:rPr lang="en-US" smtClean="0"/>
              <a:t>8</a:t>
            </a:fld>
            <a:endParaRPr lang="en-US"/>
          </a:p>
        </p:txBody>
      </p:sp>
    </p:spTree>
    <p:extLst>
      <p:ext uri="{BB962C8B-B14F-4D97-AF65-F5344CB8AC3E}">
        <p14:creationId xmlns:p14="http://schemas.microsoft.com/office/powerpoint/2010/main" val="6812035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sz="1300" dirty="0">
                <a:solidFill>
                  <a:schemeClr val="tx2"/>
                </a:solidFill>
              </a:rPr>
              <a:t>We’ve been considering having the video of this (which I’ll send in separate email – called “cyberthreatmap_20min”) be the background that we show while people are speaking – keeping audience aware that it all happens in real-time, around the clock, around the world. But also be able to have some phrases or images go in front/across while it’s playing.  SO it doesn’t necessarily fit just here in the storyline, but is more of an overarching backdrop.  Make sense?</a:t>
            </a:r>
          </a:p>
        </p:txBody>
      </p:sp>
      <p:sp>
        <p:nvSpPr>
          <p:cNvPr id="4" name="Slide Number Placeholder 3"/>
          <p:cNvSpPr>
            <a:spLocks noGrp="1"/>
          </p:cNvSpPr>
          <p:nvPr>
            <p:ph type="sldNum" sz="quarter" idx="10"/>
          </p:nvPr>
        </p:nvSpPr>
        <p:spPr/>
        <p:txBody>
          <a:bodyPr/>
          <a:lstStyle/>
          <a:p>
            <a:fld id="{F2D5590A-DFEE-479F-AF99-32793EC655A6}" type="slidenum">
              <a:rPr lang="en-US" smtClean="0"/>
              <a:t>10</a:t>
            </a:fld>
            <a:endParaRPr lang="en-US"/>
          </a:p>
        </p:txBody>
      </p:sp>
    </p:spTree>
    <p:extLst>
      <p:ext uri="{BB962C8B-B14F-4D97-AF65-F5344CB8AC3E}">
        <p14:creationId xmlns:p14="http://schemas.microsoft.com/office/powerpoint/2010/main" val="9899845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2D5590A-DFEE-479F-AF99-32793EC655A6}" type="slidenum">
              <a:rPr lang="en-US" smtClean="0"/>
              <a:t>11</a:t>
            </a:fld>
            <a:endParaRPr lang="en-US"/>
          </a:p>
        </p:txBody>
      </p:sp>
    </p:spTree>
    <p:extLst>
      <p:ext uri="{BB962C8B-B14F-4D97-AF65-F5344CB8AC3E}">
        <p14:creationId xmlns:p14="http://schemas.microsoft.com/office/powerpoint/2010/main" val="20132651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Possibly include closer to “what makes liberty a target” slide</a:t>
            </a:r>
            <a:endParaRPr lang="en-US" dirty="0"/>
          </a:p>
        </p:txBody>
      </p:sp>
      <p:sp>
        <p:nvSpPr>
          <p:cNvPr id="4" name="Slide Number Placeholder 3"/>
          <p:cNvSpPr>
            <a:spLocks noGrp="1"/>
          </p:cNvSpPr>
          <p:nvPr>
            <p:ph type="sldNum" sz="quarter" idx="10"/>
          </p:nvPr>
        </p:nvSpPr>
        <p:spPr/>
        <p:txBody>
          <a:bodyPr/>
          <a:lstStyle/>
          <a:p>
            <a:fld id="{F2D5590A-DFEE-479F-AF99-32793EC655A6}" type="slidenum">
              <a:rPr lang="en-US" smtClean="0"/>
              <a:t>12</a:t>
            </a:fld>
            <a:endParaRPr lang="en-US"/>
          </a:p>
        </p:txBody>
      </p:sp>
    </p:spTree>
    <p:extLst>
      <p:ext uri="{BB962C8B-B14F-4D97-AF65-F5344CB8AC3E}">
        <p14:creationId xmlns:p14="http://schemas.microsoft.com/office/powerpoint/2010/main" val="23662865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sz="1300" dirty="0">
                <a:solidFill>
                  <a:schemeClr val="bg1"/>
                </a:solidFill>
              </a:rPr>
              <a:t>Key here is to refer to the DATA we hold on behalf of customers – NPPI, Credit Card, Healthcare etc.  The attackers are looking for data.</a:t>
            </a:r>
          </a:p>
          <a:p>
            <a:pPr defTabSz="966612">
              <a:defRPr/>
            </a:pPr>
            <a:endParaRPr lang="en-US" sz="1300" b="1" dirty="0">
              <a:solidFill>
                <a:schemeClr val="bg1"/>
              </a:solidFill>
            </a:endParaRPr>
          </a:p>
          <a:p>
            <a:pPr defTabSz="966612">
              <a:defRPr/>
            </a:pPr>
            <a:r>
              <a:rPr lang="en-US" sz="1300" b="1" dirty="0">
                <a:solidFill>
                  <a:schemeClr val="bg1"/>
                </a:solidFill>
              </a:rPr>
              <a:t>Petabytes Talking points:</a:t>
            </a:r>
            <a:r>
              <a:rPr lang="en-US" sz="1300" dirty="0">
                <a:solidFill>
                  <a:schemeClr val="bg1"/>
                </a:solidFill>
              </a:rPr>
              <a:t> </a:t>
            </a:r>
            <a:r>
              <a:rPr lang="en-US" sz="1300" i="1" dirty="0">
                <a:solidFill>
                  <a:schemeClr val="bg1"/>
                </a:solidFill>
              </a:rPr>
              <a:t>equates to a music track that would play continuously for 30,000 years, 720,000 miles of 8.5” photographs, store the DNA of the entire US population and then replicate it 30 times, 4M DVD’s. Google Maps total imagery is 20 Petabytes.</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F2D5590A-DFEE-479F-AF99-32793EC655A6}" type="slidenum">
              <a:rPr lang="en-US" smtClean="0"/>
              <a:t>13</a:t>
            </a:fld>
            <a:endParaRPr lang="en-US"/>
          </a:p>
        </p:txBody>
      </p:sp>
    </p:spTree>
    <p:extLst>
      <p:ext uri="{BB962C8B-B14F-4D97-AF65-F5344CB8AC3E}">
        <p14:creationId xmlns:p14="http://schemas.microsoft.com/office/powerpoint/2010/main" val="20480095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3" name="Rectangle 2"/>
          <p:cNvSpPr/>
          <p:nvPr userDrawn="1"/>
        </p:nvSpPr>
        <p:spPr>
          <a:xfrm>
            <a:off x="0" y="1447009"/>
            <a:ext cx="8346558" cy="1466312"/>
          </a:xfrm>
          <a:prstGeom prst="rect">
            <a:avLst/>
          </a:prstGeom>
          <a:solidFill>
            <a:srgbClr val="002663">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4098" name="Rectangle 2"/>
          <p:cNvSpPr>
            <a:spLocks noGrp="1" noChangeArrowheads="1"/>
          </p:cNvSpPr>
          <p:nvPr>
            <p:ph type="ctrTitle"/>
          </p:nvPr>
        </p:nvSpPr>
        <p:spPr>
          <a:xfrm>
            <a:off x="2351568" y="1864337"/>
            <a:ext cx="5562600" cy="737973"/>
          </a:xfrm>
        </p:spPr>
        <p:txBody>
          <a:bodyPr anchor="ctr">
            <a:noAutofit/>
          </a:bodyPr>
          <a:lstStyle>
            <a:lvl1pPr algn="l">
              <a:defRPr sz="2800" b="1">
                <a:solidFill>
                  <a:schemeClr val="bg1"/>
                </a:solidFill>
                <a:latin typeface="Rockwell" pitchFamily="18" charset="0"/>
              </a:defRPr>
            </a:lvl1pPr>
          </a:lstStyle>
          <a:p>
            <a:pPr lvl="0"/>
            <a:r>
              <a:rPr lang="en-US" noProof="0" dirty="0" smtClean="0"/>
              <a:t>Click to edit Master title style</a:t>
            </a:r>
          </a:p>
        </p:txBody>
      </p:sp>
      <p:cxnSp>
        <p:nvCxnSpPr>
          <p:cNvPr id="12" name="Straight Connector 25"/>
          <p:cNvCxnSpPr>
            <a:cxnSpLocks noChangeShapeType="1"/>
          </p:cNvCxnSpPr>
          <p:nvPr/>
        </p:nvCxnSpPr>
        <p:spPr bwMode="auto">
          <a:xfrm>
            <a:off x="2106266" y="1819140"/>
            <a:ext cx="0" cy="849635"/>
          </a:xfrm>
          <a:prstGeom prst="line">
            <a:avLst/>
          </a:prstGeom>
          <a:noFill/>
          <a:ln w="9525" algn="ctr">
            <a:solidFill>
              <a:srgbClr val="61626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8099" dir="2700000" algn="ctr" rotWithShape="0">
                    <a:srgbClr val="000000">
                      <a:alpha val="74997"/>
                    </a:srgbClr>
                  </a:outerShdw>
                </a:effectLst>
              </a14:hiddenEffects>
            </a:ext>
          </a:extLst>
        </p:spPr>
      </p:cxnSp>
      <p:sp>
        <p:nvSpPr>
          <p:cNvPr id="13" name="Rectangle 12"/>
          <p:cNvSpPr/>
          <p:nvPr/>
        </p:nvSpPr>
        <p:spPr>
          <a:xfrm>
            <a:off x="0" y="4661297"/>
            <a:ext cx="9144000" cy="488156"/>
          </a:xfrm>
          <a:prstGeom prst="rect">
            <a:avLst/>
          </a:prstGeom>
          <a:solidFill>
            <a:srgbClr val="00266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 name="TextBox 21"/>
          <p:cNvSpPr txBox="1">
            <a:spLocks noChangeArrowheads="1"/>
          </p:cNvSpPr>
          <p:nvPr/>
        </p:nvSpPr>
        <p:spPr bwMode="auto">
          <a:xfrm>
            <a:off x="6041074" y="4697484"/>
            <a:ext cx="29836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bg2"/>
                </a:solidFill>
                <a:latin typeface="Arial" charset="0"/>
                <a:ea typeface="ＭＳ Ｐゴシック" pitchFamily="34" charset="-128"/>
              </a:defRPr>
            </a:lvl1pPr>
            <a:lvl2pPr marL="742950" indent="-285750" eaLnBrk="0" hangingPunct="0">
              <a:defRPr sz="1400">
                <a:solidFill>
                  <a:schemeClr val="bg2"/>
                </a:solidFill>
                <a:latin typeface="Arial" charset="0"/>
                <a:ea typeface="ＭＳ Ｐゴシック" pitchFamily="34" charset="-128"/>
              </a:defRPr>
            </a:lvl2pPr>
            <a:lvl3pPr marL="1143000" indent="-228600" eaLnBrk="0" hangingPunct="0">
              <a:defRPr sz="1400">
                <a:solidFill>
                  <a:schemeClr val="bg2"/>
                </a:solidFill>
                <a:latin typeface="Arial" charset="0"/>
                <a:ea typeface="ＭＳ Ｐゴシック" pitchFamily="34" charset="-128"/>
              </a:defRPr>
            </a:lvl3pPr>
            <a:lvl4pPr marL="1600200" indent="-228600" eaLnBrk="0" hangingPunct="0">
              <a:defRPr sz="1400">
                <a:solidFill>
                  <a:schemeClr val="bg2"/>
                </a:solidFill>
                <a:latin typeface="Arial" charset="0"/>
                <a:ea typeface="ＭＳ Ｐゴシック" pitchFamily="34" charset="-128"/>
              </a:defRPr>
            </a:lvl4pPr>
            <a:lvl5pPr marL="2057400" indent="-228600" eaLnBrk="0" hangingPunct="0">
              <a:defRPr sz="1400">
                <a:solidFill>
                  <a:schemeClr val="bg2"/>
                </a:solidFill>
                <a:latin typeface="Arial" charset="0"/>
                <a:ea typeface="ＭＳ Ｐゴシック" pitchFamily="34" charset="-128"/>
              </a:defRPr>
            </a:lvl5pPr>
            <a:lvl6pPr marL="2514600" indent="-228600" eaLnBrk="0" fontAlgn="base" hangingPunct="0">
              <a:spcBef>
                <a:spcPct val="0"/>
              </a:spcBef>
              <a:spcAft>
                <a:spcPct val="0"/>
              </a:spcAft>
              <a:defRPr sz="1400">
                <a:solidFill>
                  <a:schemeClr val="bg2"/>
                </a:solidFill>
                <a:latin typeface="Arial" charset="0"/>
                <a:ea typeface="ＭＳ Ｐゴシック" pitchFamily="34" charset="-128"/>
              </a:defRPr>
            </a:lvl6pPr>
            <a:lvl7pPr marL="2971800" indent="-228600" eaLnBrk="0" fontAlgn="base" hangingPunct="0">
              <a:spcBef>
                <a:spcPct val="0"/>
              </a:spcBef>
              <a:spcAft>
                <a:spcPct val="0"/>
              </a:spcAft>
              <a:defRPr sz="1400">
                <a:solidFill>
                  <a:schemeClr val="bg2"/>
                </a:solidFill>
                <a:latin typeface="Arial" charset="0"/>
                <a:ea typeface="ＭＳ Ｐゴシック" pitchFamily="34" charset="-128"/>
              </a:defRPr>
            </a:lvl7pPr>
            <a:lvl8pPr marL="3429000" indent="-228600" eaLnBrk="0" fontAlgn="base" hangingPunct="0">
              <a:spcBef>
                <a:spcPct val="0"/>
              </a:spcBef>
              <a:spcAft>
                <a:spcPct val="0"/>
              </a:spcAft>
              <a:defRPr sz="1400">
                <a:solidFill>
                  <a:schemeClr val="bg2"/>
                </a:solidFill>
                <a:latin typeface="Arial" charset="0"/>
                <a:ea typeface="ＭＳ Ｐゴシック" pitchFamily="34" charset="-128"/>
              </a:defRPr>
            </a:lvl8pPr>
            <a:lvl9pPr marL="3886200" indent="-228600" eaLnBrk="0" fontAlgn="base" hangingPunct="0">
              <a:spcBef>
                <a:spcPct val="0"/>
              </a:spcBef>
              <a:spcAft>
                <a:spcPct val="0"/>
              </a:spcAft>
              <a:defRPr sz="1400">
                <a:solidFill>
                  <a:schemeClr val="bg2"/>
                </a:solidFill>
                <a:latin typeface="Arial" charset="0"/>
                <a:ea typeface="ＭＳ Ｐゴシック" pitchFamily="34" charset="-128"/>
              </a:defRPr>
            </a:lvl9pPr>
          </a:lstStyle>
          <a:p>
            <a:pPr algn="r" eaLnBrk="1" hangingPunct="1">
              <a:defRPr/>
            </a:pPr>
            <a:r>
              <a:rPr lang="en-US" sz="2000" dirty="0" smtClean="0">
                <a:solidFill>
                  <a:srgbClr val="FFFFFF"/>
                </a:solidFill>
                <a:latin typeface="Rockwell" pitchFamily="18" charset="0"/>
                <a:cs typeface="+mn-cs"/>
              </a:rPr>
              <a:t>Information Technology</a:t>
            </a:r>
          </a:p>
        </p:txBody>
      </p:sp>
      <p:sp>
        <p:nvSpPr>
          <p:cNvPr id="17" name="Text Box 4"/>
          <p:cNvSpPr txBox="1">
            <a:spLocks noChangeArrowheads="1"/>
          </p:cNvSpPr>
          <p:nvPr/>
        </p:nvSpPr>
        <p:spPr bwMode="auto">
          <a:xfrm>
            <a:off x="77789" y="4823470"/>
            <a:ext cx="1730375" cy="190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lnSpc>
                <a:spcPct val="80000"/>
              </a:lnSpc>
              <a:spcBef>
                <a:spcPct val="20000"/>
              </a:spcBef>
              <a:defRPr sz="1400">
                <a:solidFill>
                  <a:schemeClr val="bg2"/>
                </a:solidFill>
                <a:latin typeface="Arial" charset="0"/>
                <a:ea typeface="ＭＳ Ｐゴシック" pitchFamily="34" charset="-128"/>
              </a:defRPr>
            </a:lvl1pPr>
            <a:lvl2pPr marL="742950" indent="-285750" eaLnBrk="0" hangingPunct="0">
              <a:lnSpc>
                <a:spcPct val="80000"/>
              </a:lnSpc>
              <a:spcBef>
                <a:spcPct val="20000"/>
              </a:spcBef>
              <a:defRPr sz="1400">
                <a:solidFill>
                  <a:schemeClr val="bg2"/>
                </a:solidFill>
                <a:latin typeface="Arial" charset="0"/>
                <a:ea typeface="ＭＳ Ｐゴシック" pitchFamily="34" charset="-128"/>
              </a:defRPr>
            </a:lvl2pPr>
            <a:lvl3pPr marL="1143000" indent="-228600" eaLnBrk="0" hangingPunct="0">
              <a:lnSpc>
                <a:spcPct val="80000"/>
              </a:lnSpc>
              <a:spcBef>
                <a:spcPct val="20000"/>
              </a:spcBef>
              <a:defRPr sz="1400">
                <a:solidFill>
                  <a:schemeClr val="bg2"/>
                </a:solidFill>
                <a:latin typeface="Arial" charset="0"/>
                <a:ea typeface="ＭＳ Ｐゴシック" pitchFamily="34" charset="-128"/>
              </a:defRPr>
            </a:lvl3pPr>
            <a:lvl4pPr marL="1600200" indent="-228600" eaLnBrk="0" hangingPunct="0">
              <a:lnSpc>
                <a:spcPct val="80000"/>
              </a:lnSpc>
              <a:spcBef>
                <a:spcPct val="20000"/>
              </a:spcBef>
              <a:defRPr sz="1400">
                <a:solidFill>
                  <a:schemeClr val="bg2"/>
                </a:solidFill>
                <a:latin typeface="Arial" charset="0"/>
                <a:ea typeface="ＭＳ Ｐゴシック" pitchFamily="34" charset="-128"/>
              </a:defRPr>
            </a:lvl4pPr>
            <a:lvl5pPr marL="2057400" indent="-228600" eaLnBrk="0" hangingPunct="0">
              <a:lnSpc>
                <a:spcPct val="80000"/>
              </a:lnSpc>
              <a:spcBef>
                <a:spcPct val="20000"/>
              </a:spcBef>
              <a:defRPr sz="1400">
                <a:solidFill>
                  <a:schemeClr val="bg2"/>
                </a:solidFill>
                <a:latin typeface="Arial" charset="0"/>
                <a:ea typeface="ＭＳ Ｐゴシック" pitchFamily="34" charset="-128"/>
              </a:defRPr>
            </a:lvl5pPr>
            <a:lvl6pPr marL="2514600" indent="-228600" eaLnBrk="0" fontAlgn="base" hangingPunct="0">
              <a:lnSpc>
                <a:spcPct val="80000"/>
              </a:lnSpc>
              <a:spcBef>
                <a:spcPct val="20000"/>
              </a:spcBef>
              <a:spcAft>
                <a:spcPct val="0"/>
              </a:spcAft>
              <a:defRPr sz="1400">
                <a:solidFill>
                  <a:schemeClr val="bg2"/>
                </a:solidFill>
                <a:latin typeface="Arial" charset="0"/>
                <a:ea typeface="ＭＳ Ｐゴシック" pitchFamily="34" charset="-128"/>
              </a:defRPr>
            </a:lvl6pPr>
            <a:lvl7pPr marL="2971800" indent="-228600" eaLnBrk="0" fontAlgn="base" hangingPunct="0">
              <a:lnSpc>
                <a:spcPct val="80000"/>
              </a:lnSpc>
              <a:spcBef>
                <a:spcPct val="20000"/>
              </a:spcBef>
              <a:spcAft>
                <a:spcPct val="0"/>
              </a:spcAft>
              <a:defRPr sz="1400">
                <a:solidFill>
                  <a:schemeClr val="bg2"/>
                </a:solidFill>
                <a:latin typeface="Arial" charset="0"/>
                <a:ea typeface="ＭＳ Ｐゴシック" pitchFamily="34" charset="-128"/>
              </a:defRPr>
            </a:lvl7pPr>
            <a:lvl8pPr marL="3429000" indent="-228600" eaLnBrk="0" fontAlgn="base" hangingPunct="0">
              <a:lnSpc>
                <a:spcPct val="80000"/>
              </a:lnSpc>
              <a:spcBef>
                <a:spcPct val="20000"/>
              </a:spcBef>
              <a:spcAft>
                <a:spcPct val="0"/>
              </a:spcAft>
              <a:defRPr sz="1400">
                <a:solidFill>
                  <a:schemeClr val="bg2"/>
                </a:solidFill>
                <a:latin typeface="Arial" charset="0"/>
                <a:ea typeface="ＭＳ Ｐゴシック" pitchFamily="34" charset="-128"/>
              </a:defRPr>
            </a:lvl8pPr>
            <a:lvl9pPr marL="3886200" indent="-228600" eaLnBrk="0" fontAlgn="base" hangingPunct="0">
              <a:lnSpc>
                <a:spcPct val="80000"/>
              </a:lnSpc>
              <a:spcBef>
                <a:spcPct val="20000"/>
              </a:spcBef>
              <a:spcAft>
                <a:spcPct val="0"/>
              </a:spcAft>
              <a:defRPr sz="1400">
                <a:solidFill>
                  <a:schemeClr val="bg2"/>
                </a:solidFill>
                <a:latin typeface="Arial" charset="0"/>
                <a:ea typeface="ＭＳ Ｐゴシック" pitchFamily="34" charset="-128"/>
              </a:defRPr>
            </a:lvl9pPr>
          </a:lstStyle>
          <a:p>
            <a:pPr algn="l" eaLnBrk="1" hangingPunct="1">
              <a:defRPr/>
            </a:pPr>
            <a:r>
              <a:rPr lang="en-US" sz="800" smtClean="0">
                <a:solidFill>
                  <a:srgbClr val="8093B1"/>
                </a:solidFill>
              </a:rPr>
              <a:t>INTERNAL USE ONLY</a:t>
            </a:r>
          </a:p>
        </p:txBody>
      </p:sp>
      <p:pic>
        <p:nvPicPr>
          <p:cNvPr id="2050" name="Picture 2" descr="C:\Users\n0208044\Documents\Liberty_Brand\NEW_2012\LMI_MasterBrand\Vertical\LMI_Vertical_transp.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3282" y="1631594"/>
            <a:ext cx="1662335" cy="1097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890232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3708365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wPic">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228600" y="800101"/>
            <a:ext cx="5638800" cy="37945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6553778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wPic 1">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228600" y="800101"/>
            <a:ext cx="8686800" cy="1738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2109578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584041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127918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cSld name="Logo">
    <p:spTree>
      <p:nvGrpSpPr>
        <p:cNvPr id="1" name=""/>
        <p:cNvGrpSpPr/>
        <p:nvPr/>
      </p:nvGrpSpPr>
      <p:grpSpPr>
        <a:xfrm>
          <a:off x="0" y="0"/>
          <a:ext cx="0" cy="0"/>
          <a:chOff x="0" y="0"/>
          <a:chExt cx="0" cy="0"/>
        </a:xfrm>
      </p:grpSpPr>
      <p:sp>
        <p:nvSpPr>
          <p:cNvPr id="9" name="Rectangle 8"/>
          <p:cNvSpPr/>
          <p:nvPr userDrawn="1"/>
        </p:nvSpPr>
        <p:spPr>
          <a:xfrm>
            <a:off x="2020186" y="1137684"/>
            <a:ext cx="7123814" cy="2296632"/>
          </a:xfrm>
          <a:prstGeom prst="rect">
            <a:avLst/>
          </a:prstGeom>
          <a:solidFill>
            <a:srgbClr val="002663">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8" name="Rectangle 7"/>
          <p:cNvSpPr/>
          <p:nvPr userDrawn="1"/>
        </p:nvSpPr>
        <p:spPr>
          <a:xfrm>
            <a:off x="0" y="4661297"/>
            <a:ext cx="9144000" cy="488156"/>
          </a:xfrm>
          <a:prstGeom prst="rect">
            <a:avLst/>
          </a:prstGeom>
          <a:solidFill>
            <a:srgbClr val="00266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TextBox 21"/>
          <p:cNvSpPr txBox="1">
            <a:spLocks noChangeArrowheads="1"/>
          </p:cNvSpPr>
          <p:nvPr userDrawn="1"/>
        </p:nvSpPr>
        <p:spPr bwMode="auto">
          <a:xfrm>
            <a:off x="6085932" y="4697484"/>
            <a:ext cx="29836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bg2"/>
                </a:solidFill>
                <a:latin typeface="Arial" charset="0"/>
                <a:ea typeface="ＭＳ Ｐゴシック" pitchFamily="34" charset="-128"/>
              </a:defRPr>
            </a:lvl1pPr>
            <a:lvl2pPr marL="742950" indent="-285750" eaLnBrk="0" hangingPunct="0">
              <a:defRPr sz="1400">
                <a:solidFill>
                  <a:schemeClr val="bg2"/>
                </a:solidFill>
                <a:latin typeface="Arial" charset="0"/>
                <a:ea typeface="ＭＳ Ｐゴシック" pitchFamily="34" charset="-128"/>
              </a:defRPr>
            </a:lvl2pPr>
            <a:lvl3pPr marL="1143000" indent="-228600" eaLnBrk="0" hangingPunct="0">
              <a:defRPr sz="1400">
                <a:solidFill>
                  <a:schemeClr val="bg2"/>
                </a:solidFill>
                <a:latin typeface="Arial" charset="0"/>
                <a:ea typeface="ＭＳ Ｐゴシック" pitchFamily="34" charset="-128"/>
              </a:defRPr>
            </a:lvl3pPr>
            <a:lvl4pPr marL="1600200" indent="-228600" eaLnBrk="0" hangingPunct="0">
              <a:defRPr sz="1400">
                <a:solidFill>
                  <a:schemeClr val="bg2"/>
                </a:solidFill>
                <a:latin typeface="Arial" charset="0"/>
                <a:ea typeface="ＭＳ Ｐゴシック" pitchFamily="34" charset="-128"/>
              </a:defRPr>
            </a:lvl4pPr>
            <a:lvl5pPr marL="2057400" indent="-228600" eaLnBrk="0" hangingPunct="0">
              <a:defRPr sz="1400">
                <a:solidFill>
                  <a:schemeClr val="bg2"/>
                </a:solidFill>
                <a:latin typeface="Arial" charset="0"/>
                <a:ea typeface="ＭＳ Ｐゴシック" pitchFamily="34" charset="-128"/>
              </a:defRPr>
            </a:lvl5pPr>
            <a:lvl6pPr marL="2514600" indent="-228600" eaLnBrk="0" fontAlgn="base" hangingPunct="0">
              <a:spcBef>
                <a:spcPct val="0"/>
              </a:spcBef>
              <a:spcAft>
                <a:spcPct val="0"/>
              </a:spcAft>
              <a:defRPr sz="1400">
                <a:solidFill>
                  <a:schemeClr val="bg2"/>
                </a:solidFill>
                <a:latin typeface="Arial" charset="0"/>
                <a:ea typeface="ＭＳ Ｐゴシック" pitchFamily="34" charset="-128"/>
              </a:defRPr>
            </a:lvl6pPr>
            <a:lvl7pPr marL="2971800" indent="-228600" eaLnBrk="0" fontAlgn="base" hangingPunct="0">
              <a:spcBef>
                <a:spcPct val="0"/>
              </a:spcBef>
              <a:spcAft>
                <a:spcPct val="0"/>
              </a:spcAft>
              <a:defRPr sz="1400">
                <a:solidFill>
                  <a:schemeClr val="bg2"/>
                </a:solidFill>
                <a:latin typeface="Arial" charset="0"/>
                <a:ea typeface="ＭＳ Ｐゴシック" pitchFamily="34" charset="-128"/>
              </a:defRPr>
            </a:lvl7pPr>
            <a:lvl8pPr marL="3429000" indent="-228600" eaLnBrk="0" fontAlgn="base" hangingPunct="0">
              <a:spcBef>
                <a:spcPct val="0"/>
              </a:spcBef>
              <a:spcAft>
                <a:spcPct val="0"/>
              </a:spcAft>
              <a:defRPr sz="1400">
                <a:solidFill>
                  <a:schemeClr val="bg2"/>
                </a:solidFill>
                <a:latin typeface="Arial" charset="0"/>
                <a:ea typeface="ＭＳ Ｐゴシック" pitchFamily="34" charset="-128"/>
              </a:defRPr>
            </a:lvl8pPr>
            <a:lvl9pPr marL="3886200" indent="-228600" eaLnBrk="0" fontAlgn="base" hangingPunct="0">
              <a:spcBef>
                <a:spcPct val="0"/>
              </a:spcBef>
              <a:spcAft>
                <a:spcPct val="0"/>
              </a:spcAft>
              <a:defRPr sz="1400">
                <a:solidFill>
                  <a:schemeClr val="bg2"/>
                </a:solidFill>
                <a:latin typeface="Arial" charset="0"/>
                <a:ea typeface="ＭＳ Ｐゴシック" pitchFamily="34" charset="-128"/>
              </a:defRPr>
            </a:lvl9pPr>
          </a:lstStyle>
          <a:p>
            <a:pPr algn="r" eaLnBrk="1" hangingPunct="1">
              <a:defRPr/>
            </a:pPr>
            <a:r>
              <a:rPr lang="en-US" sz="2000" dirty="0" smtClean="0">
                <a:solidFill>
                  <a:srgbClr val="FFFFFF"/>
                </a:solidFill>
                <a:latin typeface="Rockwell" pitchFamily="18" charset="0"/>
                <a:cs typeface="+mn-cs"/>
              </a:rPr>
              <a:t>Information Technology</a:t>
            </a:r>
          </a:p>
        </p:txBody>
      </p:sp>
      <p:pic>
        <p:nvPicPr>
          <p:cNvPr id="3074" name="Picture 2" descr="C:\Users\n0208044\Documents\Liberty_Brand\NEW_2012\LMI_MasterBrand\Horizontal\horiz_rev.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22204" y="1458887"/>
            <a:ext cx="6616903" cy="1654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37367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026" name="Picture 2" descr="C:\Users\n0208044\Documents\2014\DHL_Nov_Offsite\158668637.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2801" r="2369" b="16833"/>
          <a:stretch/>
        </p:blipFill>
        <p:spPr bwMode="auto">
          <a:xfrm>
            <a:off x="-2" y="-3986"/>
            <a:ext cx="9144001" cy="4899194"/>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0" y="4875872"/>
            <a:ext cx="9144000" cy="273791"/>
          </a:xfrm>
          <a:prstGeom prst="rect">
            <a:avLst/>
          </a:prstGeom>
          <a:solidFill>
            <a:srgbClr val="00266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itle Placeholder 1"/>
          <p:cNvSpPr>
            <a:spLocks noGrp="1"/>
          </p:cNvSpPr>
          <p:nvPr>
            <p:ph type="title"/>
          </p:nvPr>
        </p:nvSpPr>
        <p:spPr>
          <a:xfrm>
            <a:off x="228600" y="205978"/>
            <a:ext cx="8686800" cy="536972"/>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28600" y="800101"/>
            <a:ext cx="8686800" cy="3794522"/>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7" name="TextBox 6"/>
          <p:cNvSpPr txBox="1"/>
          <p:nvPr/>
        </p:nvSpPr>
        <p:spPr>
          <a:xfrm>
            <a:off x="236655" y="4916474"/>
            <a:ext cx="1314784" cy="215444"/>
          </a:xfrm>
          <a:prstGeom prst="rect">
            <a:avLst/>
          </a:prstGeom>
          <a:noFill/>
        </p:spPr>
        <p:txBody>
          <a:bodyPr wrap="none" rtlCol="0">
            <a:spAutoFit/>
          </a:bodyPr>
          <a:lstStyle/>
          <a:p>
            <a:pPr algn="l"/>
            <a:r>
              <a:rPr lang="en-US" sz="800" dirty="0" smtClean="0">
                <a:solidFill>
                  <a:schemeClr val="bg1"/>
                </a:solidFill>
              </a:rPr>
              <a:t>Liberty Mutual Insurance</a:t>
            </a:r>
            <a:endParaRPr lang="en-US" sz="800" dirty="0">
              <a:solidFill>
                <a:schemeClr val="bg1"/>
              </a:solidFill>
            </a:endParaRPr>
          </a:p>
        </p:txBody>
      </p:sp>
      <p:cxnSp>
        <p:nvCxnSpPr>
          <p:cNvPr id="12" name="Straight Connector 11"/>
          <p:cNvCxnSpPr/>
          <p:nvPr/>
        </p:nvCxnSpPr>
        <p:spPr>
          <a:xfrm>
            <a:off x="0" y="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12"/>
          <p:cNvSpPr txBox="1">
            <a:spLocks noChangeArrowheads="1"/>
          </p:cNvSpPr>
          <p:nvPr/>
        </p:nvSpPr>
        <p:spPr bwMode="auto">
          <a:xfrm>
            <a:off x="7263695" y="4875872"/>
            <a:ext cx="186050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bg2"/>
                </a:solidFill>
                <a:latin typeface="Arial" charset="0"/>
                <a:ea typeface="ＭＳ Ｐゴシック" pitchFamily="34" charset="-128"/>
              </a:defRPr>
            </a:lvl1pPr>
            <a:lvl2pPr marL="742950" indent="-285750" eaLnBrk="0" hangingPunct="0">
              <a:defRPr sz="1400">
                <a:solidFill>
                  <a:schemeClr val="bg2"/>
                </a:solidFill>
                <a:latin typeface="Arial" charset="0"/>
                <a:ea typeface="ＭＳ Ｐゴシック" pitchFamily="34" charset="-128"/>
              </a:defRPr>
            </a:lvl2pPr>
            <a:lvl3pPr marL="1143000" indent="-228600" eaLnBrk="0" hangingPunct="0">
              <a:defRPr sz="1400">
                <a:solidFill>
                  <a:schemeClr val="bg2"/>
                </a:solidFill>
                <a:latin typeface="Arial" charset="0"/>
                <a:ea typeface="ＭＳ Ｐゴシック" pitchFamily="34" charset="-128"/>
              </a:defRPr>
            </a:lvl3pPr>
            <a:lvl4pPr marL="1600200" indent="-228600" eaLnBrk="0" hangingPunct="0">
              <a:defRPr sz="1400">
                <a:solidFill>
                  <a:schemeClr val="bg2"/>
                </a:solidFill>
                <a:latin typeface="Arial" charset="0"/>
                <a:ea typeface="ＭＳ Ｐゴシック" pitchFamily="34" charset="-128"/>
              </a:defRPr>
            </a:lvl4pPr>
            <a:lvl5pPr marL="2057400" indent="-228600" eaLnBrk="0" hangingPunct="0">
              <a:defRPr sz="1400">
                <a:solidFill>
                  <a:schemeClr val="bg2"/>
                </a:solidFill>
                <a:latin typeface="Arial" charset="0"/>
                <a:ea typeface="ＭＳ Ｐゴシック" pitchFamily="34" charset="-128"/>
              </a:defRPr>
            </a:lvl5pPr>
            <a:lvl6pPr marL="2514600" indent="-228600" eaLnBrk="0" fontAlgn="base" hangingPunct="0">
              <a:spcBef>
                <a:spcPct val="0"/>
              </a:spcBef>
              <a:spcAft>
                <a:spcPct val="0"/>
              </a:spcAft>
              <a:defRPr sz="1400">
                <a:solidFill>
                  <a:schemeClr val="bg2"/>
                </a:solidFill>
                <a:latin typeface="Arial" charset="0"/>
                <a:ea typeface="ＭＳ Ｐゴシック" pitchFamily="34" charset="-128"/>
              </a:defRPr>
            </a:lvl6pPr>
            <a:lvl7pPr marL="2971800" indent="-228600" eaLnBrk="0" fontAlgn="base" hangingPunct="0">
              <a:spcBef>
                <a:spcPct val="0"/>
              </a:spcBef>
              <a:spcAft>
                <a:spcPct val="0"/>
              </a:spcAft>
              <a:defRPr sz="1400">
                <a:solidFill>
                  <a:schemeClr val="bg2"/>
                </a:solidFill>
                <a:latin typeface="Arial" charset="0"/>
                <a:ea typeface="ＭＳ Ｐゴシック" pitchFamily="34" charset="-128"/>
              </a:defRPr>
            </a:lvl7pPr>
            <a:lvl8pPr marL="3429000" indent="-228600" eaLnBrk="0" fontAlgn="base" hangingPunct="0">
              <a:spcBef>
                <a:spcPct val="0"/>
              </a:spcBef>
              <a:spcAft>
                <a:spcPct val="0"/>
              </a:spcAft>
              <a:defRPr sz="1400">
                <a:solidFill>
                  <a:schemeClr val="bg2"/>
                </a:solidFill>
                <a:latin typeface="Arial" charset="0"/>
                <a:ea typeface="ＭＳ Ｐゴシック" pitchFamily="34" charset="-128"/>
              </a:defRPr>
            </a:lvl8pPr>
            <a:lvl9pPr marL="3886200" indent="-228600" eaLnBrk="0" fontAlgn="base" hangingPunct="0">
              <a:spcBef>
                <a:spcPct val="0"/>
              </a:spcBef>
              <a:spcAft>
                <a:spcPct val="0"/>
              </a:spcAft>
              <a:defRPr sz="1400">
                <a:solidFill>
                  <a:schemeClr val="bg2"/>
                </a:solidFill>
                <a:latin typeface="Arial" charset="0"/>
                <a:ea typeface="ＭＳ Ｐゴシック" pitchFamily="34" charset="-128"/>
              </a:defRPr>
            </a:lvl9pPr>
          </a:lstStyle>
          <a:p>
            <a:pPr algn="r" eaLnBrk="1" hangingPunct="1">
              <a:defRPr/>
            </a:pPr>
            <a:r>
              <a:rPr lang="en-US" sz="1200" dirty="0" smtClean="0">
                <a:solidFill>
                  <a:srgbClr val="FFFFFF"/>
                </a:solidFill>
                <a:latin typeface="Rockwell" pitchFamily="18" charset="0"/>
                <a:cs typeface="+mn-cs"/>
              </a:rPr>
              <a:t>Information Technology</a:t>
            </a:r>
          </a:p>
        </p:txBody>
      </p:sp>
      <p:sp>
        <p:nvSpPr>
          <p:cNvPr id="21" name="Slide Number Placeholder 4"/>
          <p:cNvSpPr txBox="1">
            <a:spLocks/>
          </p:cNvSpPr>
          <p:nvPr/>
        </p:nvSpPr>
        <p:spPr>
          <a:xfrm>
            <a:off x="-1" y="4936673"/>
            <a:ext cx="347265" cy="163116"/>
          </a:xfrm>
          <a:prstGeom prst="rect">
            <a:avLst/>
          </a:prstGeom>
        </p:spPr>
        <p:txBody>
          <a:bodyPr/>
          <a:lstStyle>
            <a:defPPr>
              <a:defRPr lang="en-US"/>
            </a:defPPr>
            <a:lvl1pPr algn="r" rtl="0" fontAlgn="base">
              <a:lnSpc>
                <a:spcPct val="80000"/>
              </a:lnSpc>
              <a:spcBef>
                <a:spcPct val="20000"/>
              </a:spcBef>
              <a:spcAft>
                <a:spcPct val="0"/>
              </a:spcAft>
              <a:defRPr sz="1000" kern="1200">
                <a:solidFill>
                  <a:srgbClr val="A0ABC4"/>
                </a:solidFill>
                <a:latin typeface="+mj-lt"/>
                <a:ea typeface="ＭＳ Ｐゴシック" pitchFamily="34" charset="-128"/>
                <a:cs typeface="+mn-cs"/>
              </a:defRPr>
            </a:lvl1pPr>
            <a:lvl2pPr marL="457200" algn="l" rtl="0" fontAlgn="base">
              <a:lnSpc>
                <a:spcPct val="80000"/>
              </a:lnSpc>
              <a:spcBef>
                <a:spcPct val="20000"/>
              </a:spcBef>
              <a:spcAft>
                <a:spcPct val="0"/>
              </a:spcAft>
              <a:defRPr sz="1400" kern="1200">
                <a:solidFill>
                  <a:schemeClr val="bg2"/>
                </a:solidFill>
                <a:latin typeface="Arial" pitchFamily="34" charset="0"/>
                <a:ea typeface="ＭＳ Ｐゴシック" pitchFamily="34" charset="-128"/>
                <a:cs typeface="+mn-cs"/>
              </a:defRPr>
            </a:lvl2pPr>
            <a:lvl3pPr marL="914400" algn="l" rtl="0" fontAlgn="base">
              <a:lnSpc>
                <a:spcPct val="80000"/>
              </a:lnSpc>
              <a:spcBef>
                <a:spcPct val="20000"/>
              </a:spcBef>
              <a:spcAft>
                <a:spcPct val="0"/>
              </a:spcAft>
              <a:defRPr sz="1400" kern="1200">
                <a:solidFill>
                  <a:schemeClr val="bg2"/>
                </a:solidFill>
                <a:latin typeface="Arial" pitchFamily="34" charset="0"/>
                <a:ea typeface="ＭＳ Ｐゴシック" pitchFamily="34" charset="-128"/>
                <a:cs typeface="+mn-cs"/>
              </a:defRPr>
            </a:lvl3pPr>
            <a:lvl4pPr marL="1371600" algn="l" rtl="0" fontAlgn="base">
              <a:lnSpc>
                <a:spcPct val="80000"/>
              </a:lnSpc>
              <a:spcBef>
                <a:spcPct val="20000"/>
              </a:spcBef>
              <a:spcAft>
                <a:spcPct val="0"/>
              </a:spcAft>
              <a:defRPr sz="1400" kern="1200">
                <a:solidFill>
                  <a:schemeClr val="bg2"/>
                </a:solidFill>
                <a:latin typeface="Arial" pitchFamily="34" charset="0"/>
                <a:ea typeface="ＭＳ Ｐゴシック" pitchFamily="34" charset="-128"/>
                <a:cs typeface="+mn-cs"/>
              </a:defRPr>
            </a:lvl4pPr>
            <a:lvl5pPr marL="1828800" algn="l" rtl="0" fontAlgn="base">
              <a:lnSpc>
                <a:spcPct val="80000"/>
              </a:lnSpc>
              <a:spcBef>
                <a:spcPct val="20000"/>
              </a:spcBef>
              <a:spcAft>
                <a:spcPct val="0"/>
              </a:spcAft>
              <a:defRPr sz="1400" kern="1200">
                <a:solidFill>
                  <a:schemeClr val="bg2"/>
                </a:solidFill>
                <a:latin typeface="Arial" pitchFamily="34" charset="0"/>
                <a:ea typeface="ＭＳ Ｐゴシック" pitchFamily="34" charset="-128"/>
                <a:cs typeface="+mn-cs"/>
              </a:defRPr>
            </a:lvl5pPr>
            <a:lvl6pPr marL="2286000" algn="l" defTabSz="914400" rtl="0" eaLnBrk="1" latinLnBrk="0" hangingPunct="1">
              <a:defRPr sz="1400" kern="1200">
                <a:solidFill>
                  <a:schemeClr val="bg2"/>
                </a:solidFill>
                <a:latin typeface="Arial" pitchFamily="34" charset="0"/>
                <a:ea typeface="ＭＳ Ｐゴシック" pitchFamily="34" charset="-128"/>
                <a:cs typeface="+mn-cs"/>
              </a:defRPr>
            </a:lvl6pPr>
            <a:lvl7pPr marL="2743200" algn="l" defTabSz="914400" rtl="0" eaLnBrk="1" latinLnBrk="0" hangingPunct="1">
              <a:defRPr sz="1400" kern="1200">
                <a:solidFill>
                  <a:schemeClr val="bg2"/>
                </a:solidFill>
                <a:latin typeface="Arial" pitchFamily="34" charset="0"/>
                <a:ea typeface="ＭＳ Ｐゴシック" pitchFamily="34" charset="-128"/>
                <a:cs typeface="+mn-cs"/>
              </a:defRPr>
            </a:lvl7pPr>
            <a:lvl8pPr marL="3200400" algn="l" defTabSz="914400" rtl="0" eaLnBrk="1" latinLnBrk="0" hangingPunct="1">
              <a:defRPr sz="1400" kern="1200">
                <a:solidFill>
                  <a:schemeClr val="bg2"/>
                </a:solidFill>
                <a:latin typeface="Arial" pitchFamily="34" charset="0"/>
                <a:ea typeface="ＭＳ Ｐゴシック" pitchFamily="34" charset="-128"/>
                <a:cs typeface="+mn-cs"/>
              </a:defRPr>
            </a:lvl8pPr>
            <a:lvl9pPr marL="3657600" algn="l" defTabSz="914400" rtl="0" eaLnBrk="1" latinLnBrk="0" hangingPunct="1">
              <a:defRPr sz="1400" kern="1200">
                <a:solidFill>
                  <a:schemeClr val="bg2"/>
                </a:solidFill>
                <a:latin typeface="Arial" pitchFamily="34" charset="0"/>
                <a:ea typeface="ＭＳ Ｐゴシック" pitchFamily="34" charset="-128"/>
                <a:cs typeface="+mn-cs"/>
              </a:defRPr>
            </a:lvl9pPr>
          </a:lstStyle>
          <a:p>
            <a:pPr algn="ctr">
              <a:defRPr/>
            </a:pPr>
            <a:fld id="{CFB66B3D-8ECB-4BC3-B88B-68B3E8F9FB1B}" type="slidenum">
              <a:rPr lang="en-US" sz="800" smtClean="0"/>
              <a:pPr algn="ctr">
                <a:defRPr/>
              </a:pPr>
              <a:t>‹#›</a:t>
            </a:fld>
            <a:endParaRPr lang="en-US" sz="800" dirty="0"/>
          </a:p>
        </p:txBody>
      </p:sp>
    </p:spTree>
    <p:extLst>
      <p:ext uri="{BB962C8B-B14F-4D97-AF65-F5344CB8AC3E}">
        <p14:creationId xmlns:p14="http://schemas.microsoft.com/office/powerpoint/2010/main" val="28353773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5" r:id="rId4"/>
    <p:sldLayoutId id="2147483666" r:id="rId5"/>
    <p:sldLayoutId id="2147483669" r:id="rId6"/>
    <p:sldLayoutId id="2147483670" r:id="rId7"/>
  </p:sldLayoutIdLst>
  <p:timing>
    <p:tnLst>
      <p:par>
        <p:cTn id="1" dur="indefinite" restart="never" nodeType="tmRoot"/>
      </p:par>
    </p:tnLst>
  </p:timing>
  <p:txStyles>
    <p:titleStyle>
      <a:lvl1pPr algn="l" defTabSz="914400" rtl="0" eaLnBrk="1" latinLnBrk="0" hangingPunct="1">
        <a:spcBef>
          <a:spcPct val="0"/>
        </a:spcBef>
        <a:buNone/>
        <a:defRPr sz="2000" b="0" kern="1200">
          <a:solidFill>
            <a:schemeClr val="tx1"/>
          </a:solidFill>
          <a:latin typeface="Rockwell" pitchFamily="18" charset="0"/>
          <a:ea typeface="+mj-ea"/>
          <a:cs typeface="Arial" pitchFamily="34" charset="0"/>
        </a:defRPr>
      </a:lvl1pPr>
    </p:titleStyle>
    <p:bodyStyle>
      <a:lvl1pPr marL="342900" indent="-342900" algn="l" defTabSz="914400" rtl="0" eaLnBrk="1" latinLnBrk="0" hangingPunct="1">
        <a:spcBef>
          <a:spcPts val="600"/>
        </a:spcBef>
        <a:buClr>
          <a:schemeClr val="tx1"/>
        </a:buClr>
        <a:buFont typeface="Arial" pitchFamily="34" charset="0"/>
        <a:buChar char="•"/>
        <a:defRPr sz="1600" kern="1200">
          <a:solidFill>
            <a:schemeClr val="tx2"/>
          </a:solidFill>
          <a:latin typeface="Arial" pitchFamily="34" charset="0"/>
          <a:ea typeface="+mn-ea"/>
          <a:cs typeface="Arial" pitchFamily="34" charset="0"/>
        </a:defRPr>
      </a:lvl1pPr>
      <a:lvl2pPr marL="742950" indent="-285750" algn="l" defTabSz="914400" rtl="0" eaLnBrk="1" latinLnBrk="0" hangingPunct="1">
        <a:spcBef>
          <a:spcPts val="600"/>
        </a:spcBef>
        <a:buClr>
          <a:schemeClr val="tx1"/>
        </a:buClr>
        <a:buFont typeface="Arial" pitchFamily="34" charset="0"/>
        <a:buChar char="–"/>
        <a:defRPr sz="1400" kern="1200">
          <a:solidFill>
            <a:schemeClr val="tx2"/>
          </a:solidFill>
          <a:latin typeface="Arial" pitchFamily="34" charset="0"/>
          <a:ea typeface="+mn-ea"/>
          <a:cs typeface="Arial" pitchFamily="34" charset="0"/>
        </a:defRPr>
      </a:lvl2pPr>
      <a:lvl3pPr marL="1143000" indent="-228600" algn="l" defTabSz="914400" rtl="0" eaLnBrk="1" latinLnBrk="0" hangingPunct="1">
        <a:spcBef>
          <a:spcPts val="600"/>
        </a:spcBef>
        <a:buClr>
          <a:schemeClr val="tx1"/>
        </a:buClr>
        <a:buFont typeface="Arial" pitchFamily="34" charset="0"/>
        <a:buChar char="•"/>
        <a:defRPr sz="1200" kern="1200">
          <a:solidFill>
            <a:schemeClr val="tx2"/>
          </a:solidFill>
          <a:latin typeface="Arial" pitchFamily="34" charset="0"/>
          <a:ea typeface="+mn-ea"/>
          <a:cs typeface="Arial" pitchFamily="34" charset="0"/>
        </a:defRPr>
      </a:lvl3pPr>
      <a:lvl4pPr marL="1600200" indent="-228600" algn="l" defTabSz="914400" rtl="0" eaLnBrk="1" latinLnBrk="0" hangingPunct="1">
        <a:spcBef>
          <a:spcPts val="600"/>
        </a:spcBef>
        <a:buClr>
          <a:schemeClr val="tx1"/>
        </a:buClr>
        <a:buFont typeface="Arial" pitchFamily="34" charset="0"/>
        <a:buChar char="–"/>
        <a:defRPr sz="1100" kern="1200">
          <a:solidFill>
            <a:schemeClr val="tx2"/>
          </a:solidFill>
          <a:latin typeface="Arial" pitchFamily="34" charset="0"/>
          <a:ea typeface="+mn-ea"/>
          <a:cs typeface="Arial" pitchFamily="34" charset="0"/>
        </a:defRPr>
      </a:lvl4pPr>
      <a:lvl5pPr marL="2057400" indent="-228600" algn="l" defTabSz="914400" rtl="0" eaLnBrk="1" latinLnBrk="0" hangingPunct="1">
        <a:spcBef>
          <a:spcPts val="600"/>
        </a:spcBef>
        <a:buClr>
          <a:schemeClr val="tx1"/>
        </a:buClr>
        <a:buFont typeface="Arial" pitchFamily="34" charset="0"/>
        <a:buChar char="»"/>
        <a:defRPr sz="1100" kern="1200">
          <a:solidFill>
            <a:schemeClr val="tx2"/>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image" Target="../media/image40.png"/><Relationship Id="rId4" Type="http://schemas.openxmlformats.org/officeDocument/2006/relationships/image" Target="../media/image39.png"/></Relationships>
</file>

<file path=ppt/slides/_rels/slide1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wmv"/><Relationship Id="rId1" Type="http://schemas.microsoft.com/office/2007/relationships/media" Target="../media/media4.wmv"/><Relationship Id="rId6" Type="http://schemas.openxmlformats.org/officeDocument/2006/relationships/image" Target="../media/image45.png"/><Relationship Id="rId5" Type="http://schemas.openxmlformats.org/officeDocument/2006/relationships/image" Target="../media/image46.png"/><Relationship Id="rId4" Type="http://schemas.openxmlformats.org/officeDocument/2006/relationships/notesSlide" Target="../notesSlides/notesSlide12.xml"/></Relationships>
</file>

<file path=ppt/slides/_rels/slide1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1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51.png"/></Relationships>
</file>

<file path=ppt/slides/_rels/slide2.xml.rels><?xml version="1.0" encoding="UTF-8" standalone="yes"?>
<Relationships xmlns="http://schemas.openxmlformats.org/package/2006/relationships"><Relationship Id="rId8" Type="http://schemas.openxmlformats.org/officeDocument/2006/relationships/image" Target="../media/image7.jpeg"/><Relationship Id="rId13" Type="http://schemas.openxmlformats.org/officeDocument/2006/relationships/image" Target="../media/image12.png"/><Relationship Id="rId18" Type="http://schemas.openxmlformats.org/officeDocument/2006/relationships/image" Target="../media/image17.png"/><Relationship Id="rId3" Type="http://schemas.openxmlformats.org/officeDocument/2006/relationships/audio" Target="NULL" TargetMode="External"/><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 Type="http://schemas.openxmlformats.org/officeDocument/2006/relationships/video" Target="../media/media1.wmv"/><Relationship Id="rId16" Type="http://schemas.openxmlformats.org/officeDocument/2006/relationships/image" Target="../media/image15.png"/><Relationship Id="rId1" Type="http://schemas.microsoft.com/office/2007/relationships/media" Target="../media/media1.wmv"/><Relationship Id="rId6" Type="http://schemas.openxmlformats.org/officeDocument/2006/relationships/image" Target="../media/image5.png"/><Relationship Id="rId11" Type="http://schemas.openxmlformats.org/officeDocument/2006/relationships/image" Target="../media/image10.jpeg"/><Relationship Id="rId5" Type="http://schemas.openxmlformats.org/officeDocument/2006/relationships/slideLayout" Target="../slideLayouts/slideLayout5.xml"/><Relationship Id="rId15" Type="http://schemas.openxmlformats.org/officeDocument/2006/relationships/image" Target="../media/image14.png"/><Relationship Id="rId10" Type="http://schemas.openxmlformats.org/officeDocument/2006/relationships/image" Target="../media/image9.jpeg"/><Relationship Id="rId19" Type="http://schemas.openxmlformats.org/officeDocument/2006/relationships/image" Target="../media/image18.png"/><Relationship Id="rId4" Type="http://schemas.microsoft.com/office/2007/relationships/media" Target="../media/media2.wma"/><Relationship Id="rId9" Type="http://schemas.openxmlformats.org/officeDocument/2006/relationships/image" Target="../media/image8.jpeg"/><Relationship Id="rId14" Type="http://schemas.openxmlformats.org/officeDocument/2006/relationships/image" Target="../media/image13.png"/></Relationships>
</file>

<file path=ppt/slides/_rels/slide20.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jpeg"/></Relationships>
</file>

<file path=ppt/slides/_rels/slide21.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7.jpeg"/><Relationship Id="rId7" Type="http://schemas.openxmlformats.org/officeDocument/2006/relationships/image" Target="../media/image60.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59.jpeg"/><Relationship Id="rId11" Type="http://schemas.openxmlformats.org/officeDocument/2006/relationships/image" Target="../media/image64.png"/><Relationship Id="rId5" Type="http://schemas.openxmlformats.org/officeDocument/2006/relationships/image" Target="../media/image21.png"/><Relationship Id="rId10" Type="http://schemas.openxmlformats.org/officeDocument/2006/relationships/image" Target="../media/image63.png"/><Relationship Id="rId4" Type="http://schemas.openxmlformats.org/officeDocument/2006/relationships/image" Target="../media/image58.png"/><Relationship Id="rId9" Type="http://schemas.openxmlformats.org/officeDocument/2006/relationships/image" Target="../media/image62.png"/></Relationships>
</file>

<file path=ppt/slides/_rels/slide2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png"/><Relationship Id="rId1" Type="http://schemas.openxmlformats.org/officeDocument/2006/relationships/slideLayout" Target="../slideLayouts/slideLayout2.xml"/><Relationship Id="rId4" Type="http://schemas.openxmlformats.org/officeDocument/2006/relationships/image" Target="../media/image67.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6.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9.xml.rels><?xml version="1.0" encoding="UTF-8" standalone="yes"?>
<Relationships xmlns="http://schemas.openxmlformats.org/package/2006/relationships"><Relationship Id="rId8" Type="http://schemas.openxmlformats.org/officeDocument/2006/relationships/image" Target="../media/image32.jpeg"/><Relationship Id="rId13" Type="http://schemas.openxmlformats.org/officeDocument/2006/relationships/image" Target="../media/image37.jpeg"/><Relationship Id="rId3" Type="http://schemas.openxmlformats.org/officeDocument/2006/relationships/slideLayout" Target="../slideLayouts/slideLayout2.xml"/><Relationship Id="rId7" Type="http://schemas.openxmlformats.org/officeDocument/2006/relationships/image" Target="../media/image31.png"/><Relationship Id="rId12" Type="http://schemas.openxmlformats.org/officeDocument/2006/relationships/image" Target="../media/image36.jpeg"/><Relationship Id="rId2" Type="http://schemas.openxmlformats.org/officeDocument/2006/relationships/video" Target="../media/media3.wmv"/><Relationship Id="rId1" Type="http://schemas.microsoft.com/office/2007/relationships/media" Target="../media/media3.wmv"/><Relationship Id="rId6" Type="http://schemas.openxmlformats.org/officeDocument/2006/relationships/image" Target="../media/image30.jpeg"/><Relationship Id="rId11" Type="http://schemas.openxmlformats.org/officeDocument/2006/relationships/image" Target="../media/image35.jpeg"/><Relationship Id="rId5" Type="http://schemas.openxmlformats.org/officeDocument/2006/relationships/image" Target="../media/image29.png"/><Relationship Id="rId10" Type="http://schemas.openxmlformats.org/officeDocument/2006/relationships/image" Target="../media/image34.jpg"/><Relationship Id="rId4" Type="http://schemas.openxmlformats.org/officeDocument/2006/relationships/image" Target="../media/image28.png"/><Relationship Id="rId9" Type="http://schemas.openxmlformats.org/officeDocument/2006/relationships/image" Target="../media/image3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319668" y="1853704"/>
            <a:ext cx="5909931" cy="737973"/>
          </a:xfrm>
        </p:spPr>
        <p:txBody>
          <a:bodyPr/>
          <a:lstStyle/>
          <a:p>
            <a:r>
              <a:rPr lang="en-US" sz="3200" dirty="0" smtClean="0"/>
              <a:t>Information Security in 2014</a:t>
            </a:r>
            <a:endParaRPr lang="en-US" sz="3200" dirty="0"/>
          </a:p>
        </p:txBody>
      </p:sp>
    </p:spTree>
    <p:extLst>
      <p:ext uri="{BB962C8B-B14F-4D97-AF65-F5344CB8AC3E}">
        <p14:creationId xmlns:p14="http://schemas.microsoft.com/office/powerpoint/2010/main" val="2022733681"/>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3999" cy="5143500"/>
          </a:xfrm>
          <a:prstGeom prst="rect">
            <a:avLst/>
          </a:prstGeom>
          <a:solidFill>
            <a:srgbClr val="00000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56" name="Title 1"/>
          <p:cNvSpPr txBox="1">
            <a:spLocks/>
          </p:cNvSpPr>
          <p:nvPr/>
        </p:nvSpPr>
        <p:spPr>
          <a:xfrm>
            <a:off x="2441961" y="825226"/>
            <a:ext cx="4536374" cy="688766"/>
          </a:xfrm>
          <a:prstGeom prst="roundRect">
            <a:avLst>
              <a:gd name="adj" fmla="val 7796"/>
            </a:avLst>
          </a:prstGeom>
          <a:solidFill>
            <a:srgbClr val="000000"/>
          </a:solidFill>
          <a:ln>
            <a:solidFill>
              <a:schemeClr val="accent2">
                <a:lumMod val="60000"/>
                <a:lumOff val="40000"/>
              </a:schemeClr>
            </a:solidFill>
          </a:ln>
        </p:spPr>
        <p:txBody>
          <a:bodyPr vert="horz" lIns="91440" tIns="45720" rIns="91440" bIns="45720" rtlCol="0" anchor="ctr">
            <a:noAutofit/>
          </a:bodyPr>
          <a:lstStyle>
            <a:lvl1pPr algn="l" defTabSz="914400" rtl="0" eaLnBrk="1" latinLnBrk="0" hangingPunct="1">
              <a:spcBef>
                <a:spcPct val="0"/>
              </a:spcBef>
              <a:buNone/>
              <a:defRPr sz="2000" b="0" kern="1200">
                <a:solidFill>
                  <a:schemeClr val="tx1"/>
                </a:solidFill>
                <a:latin typeface="Rockwell" pitchFamily="18" charset="0"/>
                <a:ea typeface="+mj-ea"/>
                <a:cs typeface="Arial" pitchFamily="34" charset="0"/>
              </a:defRPr>
            </a:lvl1pPr>
          </a:lstStyle>
          <a:p>
            <a:pPr algn="ctr"/>
            <a:r>
              <a:rPr lang="en-US" sz="2400" b="1" dirty="0" smtClean="0">
                <a:solidFill>
                  <a:srgbClr val="FF0000"/>
                </a:solidFill>
                <a:latin typeface="Courier New" panose="02070309020205020404" pitchFamily="49" charset="0"/>
                <a:cs typeface="Courier New" panose="02070309020205020404" pitchFamily="49" charset="0"/>
              </a:rPr>
              <a:t>Why do they do it?</a:t>
            </a:r>
            <a:endParaRPr lang="en-US" sz="2400" b="1" dirty="0">
              <a:solidFill>
                <a:srgbClr val="FF0000"/>
              </a:solidFill>
              <a:latin typeface="Courier New" panose="02070309020205020404" pitchFamily="49" charset="0"/>
              <a:cs typeface="Courier New" panose="02070309020205020404" pitchFamily="49" charset="0"/>
            </a:endParaRPr>
          </a:p>
        </p:txBody>
      </p:sp>
      <p:grpSp>
        <p:nvGrpSpPr>
          <p:cNvPr id="4" name="Group 3"/>
          <p:cNvGrpSpPr/>
          <p:nvPr/>
        </p:nvGrpSpPr>
        <p:grpSpPr>
          <a:xfrm>
            <a:off x="2372291" y="1261297"/>
            <a:ext cx="4695516" cy="3493939"/>
            <a:chOff x="2372291" y="1261297"/>
            <a:chExt cx="4695516" cy="3493939"/>
          </a:xfrm>
        </p:grpSpPr>
        <p:sp>
          <p:nvSpPr>
            <p:cNvPr id="61" name="TextBox 60"/>
            <p:cNvSpPr txBox="1"/>
            <p:nvPr/>
          </p:nvSpPr>
          <p:spPr>
            <a:xfrm>
              <a:off x="3082924" y="1261297"/>
              <a:ext cx="3191900" cy="846386"/>
            </a:xfrm>
            <a:prstGeom prst="rect">
              <a:avLst/>
            </a:prstGeom>
            <a:noFill/>
          </p:spPr>
          <p:txBody>
            <a:bodyPr wrap="none" rtlCol="0">
              <a:spAutoFit/>
            </a:bodyPr>
            <a:lstStyle/>
            <a:p>
              <a:pPr algn="ctr">
                <a:lnSpc>
                  <a:spcPct val="200000"/>
                </a:lnSpc>
              </a:pPr>
              <a:r>
                <a:rPr lang="en-US" sz="2800" b="1" dirty="0" smtClean="0">
                  <a:solidFill>
                    <a:schemeClr val="accent2">
                      <a:lumMod val="60000"/>
                      <a:lumOff val="40000"/>
                    </a:schemeClr>
                  </a:solidFill>
                  <a:latin typeface="Courier New" panose="02070309020205020404" pitchFamily="49" charset="0"/>
                  <a:cs typeface="Courier New" panose="02070309020205020404" pitchFamily="49" charset="0"/>
                </a:rPr>
                <a:t>Financial Gain</a:t>
              </a:r>
            </a:p>
          </p:txBody>
        </p:sp>
        <p:sp>
          <p:nvSpPr>
            <p:cNvPr id="67" name="TextBox 66"/>
            <p:cNvSpPr txBox="1"/>
            <p:nvPr/>
          </p:nvSpPr>
          <p:spPr>
            <a:xfrm>
              <a:off x="2480424" y="1793516"/>
              <a:ext cx="4480714" cy="846386"/>
            </a:xfrm>
            <a:prstGeom prst="rect">
              <a:avLst/>
            </a:prstGeom>
            <a:noFill/>
          </p:spPr>
          <p:txBody>
            <a:bodyPr wrap="none" rtlCol="0">
              <a:spAutoFit/>
            </a:bodyPr>
            <a:lstStyle/>
            <a:p>
              <a:pPr algn="ctr">
                <a:lnSpc>
                  <a:spcPct val="200000"/>
                </a:lnSpc>
              </a:pPr>
              <a:r>
                <a:rPr lang="en-US" sz="2800" b="1" dirty="0" smtClean="0">
                  <a:solidFill>
                    <a:schemeClr val="accent2">
                      <a:lumMod val="60000"/>
                      <a:lumOff val="40000"/>
                    </a:schemeClr>
                  </a:solidFill>
                  <a:latin typeface="Courier New" panose="02070309020205020404" pitchFamily="49" charset="0"/>
                  <a:cs typeface="Courier New" panose="02070309020205020404" pitchFamily="49" charset="0"/>
                </a:rPr>
                <a:t>Political Disruption</a:t>
              </a:r>
            </a:p>
          </p:txBody>
        </p:sp>
        <p:sp>
          <p:nvSpPr>
            <p:cNvPr id="70" name="TextBox 69"/>
            <p:cNvSpPr txBox="1"/>
            <p:nvPr/>
          </p:nvSpPr>
          <p:spPr>
            <a:xfrm>
              <a:off x="3661837" y="3380018"/>
              <a:ext cx="2117887" cy="846386"/>
            </a:xfrm>
            <a:prstGeom prst="rect">
              <a:avLst/>
            </a:prstGeom>
            <a:noFill/>
          </p:spPr>
          <p:txBody>
            <a:bodyPr wrap="none" rtlCol="0">
              <a:spAutoFit/>
            </a:bodyPr>
            <a:lstStyle/>
            <a:p>
              <a:pPr algn="ctr">
                <a:lnSpc>
                  <a:spcPct val="200000"/>
                </a:lnSpc>
              </a:pPr>
              <a:r>
                <a:rPr lang="en-US" sz="2800" b="1" dirty="0" smtClean="0">
                  <a:solidFill>
                    <a:schemeClr val="accent2">
                      <a:lumMod val="60000"/>
                      <a:lumOff val="40000"/>
                    </a:schemeClr>
                  </a:solidFill>
                  <a:latin typeface="Courier New" panose="02070309020205020404" pitchFamily="49" charset="0"/>
                  <a:cs typeface="Courier New" panose="02070309020205020404" pitchFamily="49" charset="0"/>
                </a:rPr>
                <a:t>Espionage</a:t>
              </a:r>
            </a:p>
          </p:txBody>
        </p:sp>
        <p:sp>
          <p:nvSpPr>
            <p:cNvPr id="58" name="TextBox 57"/>
            <p:cNvSpPr txBox="1"/>
            <p:nvPr/>
          </p:nvSpPr>
          <p:spPr>
            <a:xfrm>
              <a:off x="4191747" y="3908850"/>
              <a:ext cx="1043877" cy="846386"/>
            </a:xfrm>
            <a:prstGeom prst="rect">
              <a:avLst/>
            </a:prstGeom>
            <a:noFill/>
          </p:spPr>
          <p:txBody>
            <a:bodyPr wrap="none" rtlCol="0">
              <a:spAutoFit/>
            </a:bodyPr>
            <a:lstStyle/>
            <a:p>
              <a:pPr algn="ctr">
                <a:lnSpc>
                  <a:spcPct val="200000"/>
                </a:lnSpc>
              </a:pPr>
              <a:r>
                <a:rPr lang="en-US" sz="2800" b="1" dirty="0" smtClean="0">
                  <a:solidFill>
                    <a:schemeClr val="accent2">
                      <a:lumMod val="60000"/>
                      <a:lumOff val="40000"/>
                    </a:schemeClr>
                  </a:solidFill>
                  <a:latin typeface="Courier New" panose="02070309020205020404" pitchFamily="49" charset="0"/>
                  <a:cs typeface="Courier New" panose="02070309020205020404" pitchFamily="49" charset="0"/>
                </a:rPr>
                <a:t>Fame</a:t>
              </a:r>
            </a:p>
          </p:txBody>
        </p:sp>
        <p:sp>
          <p:nvSpPr>
            <p:cNvPr id="68" name="TextBox 67"/>
            <p:cNvSpPr txBox="1"/>
            <p:nvPr/>
          </p:nvSpPr>
          <p:spPr>
            <a:xfrm>
              <a:off x="4084347" y="2322350"/>
              <a:ext cx="1258678" cy="846386"/>
            </a:xfrm>
            <a:prstGeom prst="rect">
              <a:avLst/>
            </a:prstGeom>
            <a:noFill/>
          </p:spPr>
          <p:txBody>
            <a:bodyPr wrap="none" rtlCol="0">
              <a:spAutoFit/>
            </a:bodyPr>
            <a:lstStyle/>
            <a:p>
              <a:pPr algn="ctr">
                <a:lnSpc>
                  <a:spcPct val="200000"/>
                </a:lnSpc>
              </a:pPr>
              <a:r>
                <a:rPr lang="en-US" sz="2800" b="1" dirty="0" smtClean="0">
                  <a:solidFill>
                    <a:schemeClr val="accent2">
                      <a:lumMod val="60000"/>
                      <a:lumOff val="40000"/>
                    </a:schemeClr>
                  </a:solidFill>
                  <a:latin typeface="Courier New" panose="02070309020205020404" pitchFamily="49" charset="0"/>
                  <a:cs typeface="Courier New" panose="02070309020205020404" pitchFamily="49" charset="0"/>
                </a:rPr>
                <a:t>Power</a:t>
              </a:r>
            </a:p>
          </p:txBody>
        </p:sp>
        <p:sp>
          <p:nvSpPr>
            <p:cNvPr id="62" name="TextBox 61"/>
            <p:cNvSpPr txBox="1"/>
            <p:nvPr/>
          </p:nvSpPr>
          <p:spPr>
            <a:xfrm>
              <a:off x="2372291" y="2857241"/>
              <a:ext cx="4695516" cy="846386"/>
            </a:xfrm>
            <a:prstGeom prst="rect">
              <a:avLst/>
            </a:prstGeom>
            <a:noFill/>
          </p:spPr>
          <p:txBody>
            <a:bodyPr wrap="none" rtlCol="0">
              <a:spAutoFit/>
            </a:bodyPr>
            <a:lstStyle/>
            <a:p>
              <a:pPr algn="ctr">
                <a:lnSpc>
                  <a:spcPct val="200000"/>
                </a:lnSpc>
              </a:pPr>
              <a:r>
                <a:rPr lang="en-US" sz="2800" b="1" dirty="0" smtClean="0">
                  <a:solidFill>
                    <a:schemeClr val="accent2">
                      <a:lumMod val="60000"/>
                      <a:lumOff val="40000"/>
                    </a:schemeClr>
                  </a:solidFill>
                  <a:latin typeface="Courier New" panose="02070309020205020404" pitchFamily="49" charset="0"/>
                  <a:cs typeface="Courier New" panose="02070309020205020404" pitchFamily="49" charset="0"/>
                </a:rPr>
                <a:t>Intellectual Property</a:t>
              </a:r>
            </a:p>
          </p:txBody>
        </p:sp>
      </p:grpSp>
    </p:spTree>
    <p:extLst>
      <p:ext uri="{BB962C8B-B14F-4D97-AF65-F5344CB8AC3E}">
        <p14:creationId xmlns:p14="http://schemas.microsoft.com/office/powerpoint/2010/main" val="3850427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1000"/>
                                        <p:tgtEl>
                                          <p:spTgt spid="56"/>
                                        </p:tgtEl>
                                      </p:cBhvr>
                                    </p:animEffect>
                                  </p:childTnLst>
                                </p:cTn>
                              </p:par>
                            </p:childTnLst>
                          </p:cTn>
                        </p:par>
                        <p:par>
                          <p:cTn id="8" fill="hold">
                            <p:stCondLst>
                              <p:cond delay="1000"/>
                            </p:stCondLst>
                            <p:childTnLst>
                              <p:par>
                                <p:cTn id="9" presetID="22" presetClass="entr" presetSubtype="1" fill="hold" nodeType="after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16628" r="16628"/>
          <a:stretch/>
        </p:blipFill>
        <p:spPr>
          <a:xfrm>
            <a:off x="723627" y="1393677"/>
            <a:ext cx="1910580" cy="1910580"/>
          </a:xfrm>
          <a:prstGeom prst="roundRect">
            <a:avLst/>
          </a:prstGeom>
          <a:ln w="19050">
            <a:solidFill>
              <a:schemeClr val="accent3">
                <a:lumMod val="60000"/>
                <a:lumOff val="40000"/>
              </a:schemeClr>
            </a:solidFill>
          </a:ln>
          <a:effectLst>
            <a:outerShdw blurRad="50800" dist="38100" dir="5400000" algn="t" rotWithShape="0">
              <a:prstClr val="black">
                <a:alpha val="40000"/>
              </a:prstClr>
            </a:outerShdw>
          </a:effectLst>
        </p:spPr>
      </p:pic>
      <p:pic>
        <p:nvPicPr>
          <p:cNvPr id="102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b="51555"/>
          <a:stretch/>
        </p:blipFill>
        <p:spPr bwMode="auto">
          <a:xfrm>
            <a:off x="1920648" y="997293"/>
            <a:ext cx="7109052" cy="2703347"/>
          </a:xfrm>
          <a:prstGeom prst="rect">
            <a:avLst/>
          </a:prstGeom>
          <a:noFill/>
          <a:ln w="9525">
            <a:solidFill>
              <a:schemeClr val="tx1"/>
            </a:solidFill>
            <a:miter lim="800000"/>
            <a:headEnd/>
            <a:tailEnd/>
          </a:ln>
          <a:effectLst>
            <a:outerShdw blurRad="50800" dist="38100" dir="8100000" algn="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80117" y="2348967"/>
            <a:ext cx="5264230" cy="2365946"/>
          </a:xfrm>
          <a:prstGeom prst="rect">
            <a:avLst/>
          </a:prstGeom>
          <a:noFill/>
          <a:ln w="9525">
            <a:solidFill>
              <a:schemeClr val="tx1"/>
            </a:solidFill>
            <a:miter lim="800000"/>
            <a:headEnd/>
            <a:tailEnd/>
          </a:ln>
          <a:effectLst>
            <a:outerShdw blurRad="50800" dist="38100" dir="8100000" algn="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6" name="Title 1"/>
          <p:cNvSpPr txBox="1">
            <a:spLocks/>
          </p:cNvSpPr>
          <p:nvPr/>
        </p:nvSpPr>
        <p:spPr>
          <a:xfrm>
            <a:off x="1583917" y="205978"/>
            <a:ext cx="5940817" cy="536972"/>
          </a:xfrm>
          <a:prstGeom prst="roundRect">
            <a:avLst/>
          </a:prstGeom>
          <a:solidFill>
            <a:srgbClr val="000000"/>
          </a:solidFill>
          <a:ln>
            <a:solidFill>
              <a:schemeClr val="accent2">
                <a:lumMod val="60000"/>
                <a:lumOff val="40000"/>
              </a:schemeClr>
            </a:solidFill>
          </a:ln>
        </p:spPr>
        <p:txBody>
          <a:bodyPr vert="horz" lIns="91440" tIns="45720" rIns="91440" bIns="45720" rtlCol="0" anchor="ctr">
            <a:noAutofit/>
          </a:bodyPr>
          <a:lstStyle>
            <a:lvl1pPr algn="l" defTabSz="914400" rtl="0" eaLnBrk="1" latinLnBrk="0" hangingPunct="1">
              <a:spcBef>
                <a:spcPct val="0"/>
              </a:spcBef>
              <a:buNone/>
              <a:defRPr sz="2000" b="0" kern="1200">
                <a:solidFill>
                  <a:schemeClr val="tx1"/>
                </a:solidFill>
                <a:latin typeface="Rockwell" pitchFamily="18" charset="0"/>
                <a:ea typeface="+mj-ea"/>
                <a:cs typeface="Arial" pitchFamily="34" charset="0"/>
              </a:defRPr>
            </a:lvl1pPr>
          </a:lstStyle>
          <a:p>
            <a:pPr algn="ctr"/>
            <a:r>
              <a:rPr lang="en-US" sz="2100" dirty="0" smtClean="0">
                <a:solidFill>
                  <a:srgbClr val="FF0000"/>
                </a:solidFill>
              </a:rPr>
              <a:t>The Marketplace for Data is Enormous</a:t>
            </a:r>
            <a:endParaRPr lang="en-US" sz="2100" dirty="0">
              <a:solidFill>
                <a:srgbClr val="FF0000"/>
              </a:solidFill>
            </a:endParaRPr>
          </a:p>
        </p:txBody>
      </p:sp>
    </p:spTree>
    <p:extLst>
      <p:ext uri="{BB962C8B-B14F-4D97-AF65-F5344CB8AC3E}">
        <p14:creationId xmlns:p14="http://schemas.microsoft.com/office/powerpoint/2010/main" val="2642866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500"/>
                                  </p:stCondLst>
                                  <p:childTnLst>
                                    <p:set>
                                      <p:cBhvr>
                                        <p:cTn id="12" dur="1" fill="hold">
                                          <p:stCondLst>
                                            <p:cond delay="0"/>
                                          </p:stCondLst>
                                        </p:cTn>
                                        <p:tgtEl>
                                          <p:spTgt spid="1026"/>
                                        </p:tgtEl>
                                        <p:attrNameLst>
                                          <p:attrName>style.visibility</p:attrName>
                                        </p:attrNameLst>
                                      </p:cBhvr>
                                      <p:to>
                                        <p:strVal val="visible"/>
                                      </p:to>
                                    </p:set>
                                    <p:animEffect transition="in" filter="wipe(left)">
                                      <p:cBhvr>
                                        <p:cTn id="13" dur="500"/>
                                        <p:tgtEl>
                                          <p:spTgt spid="1026"/>
                                        </p:tgtEl>
                                      </p:cBhvr>
                                    </p:animEffect>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1027"/>
                                        </p:tgtEl>
                                        <p:attrNameLst>
                                          <p:attrName>style.visibility</p:attrName>
                                        </p:attrNameLst>
                                      </p:cBhvr>
                                      <p:to>
                                        <p:strVal val="visible"/>
                                      </p:to>
                                    </p:set>
                                    <p:animEffect transition="in" filter="wipe(up)">
                                      <p:cBhvr>
                                        <p:cTn id="17"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n0208044\Documents\2014\DHL_Nov_Offsite\info_sec\chase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4951" b="4720"/>
          <a:stretch/>
        </p:blipFill>
        <p:spPr bwMode="auto">
          <a:xfrm>
            <a:off x="0" y="1"/>
            <a:ext cx="9143999" cy="489683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1" y="1196578"/>
            <a:ext cx="9143998" cy="536972"/>
          </a:xfrm>
          <a:solidFill>
            <a:srgbClr val="000000">
              <a:alpha val="74902"/>
            </a:srgbClr>
          </a:solidFill>
        </p:spPr>
        <p:txBody>
          <a:bodyPr>
            <a:noAutofit/>
          </a:bodyPr>
          <a:lstStyle/>
          <a:p>
            <a:pPr algn="ctr"/>
            <a:r>
              <a:rPr lang="en-US" sz="2400" dirty="0" smtClean="0">
                <a:solidFill>
                  <a:schemeClr val="bg1"/>
                </a:solidFill>
              </a:rPr>
              <a:t>76 million households</a:t>
            </a:r>
            <a:endParaRPr lang="en-US" sz="2400" dirty="0">
              <a:solidFill>
                <a:schemeClr val="bg1"/>
              </a:solidFill>
            </a:endParaRPr>
          </a:p>
        </p:txBody>
      </p:sp>
      <p:sp>
        <p:nvSpPr>
          <p:cNvPr id="7" name="Title 1"/>
          <p:cNvSpPr txBox="1">
            <a:spLocks/>
          </p:cNvSpPr>
          <p:nvPr/>
        </p:nvSpPr>
        <p:spPr>
          <a:xfrm>
            <a:off x="0" y="2288372"/>
            <a:ext cx="9143998" cy="536972"/>
          </a:xfrm>
          <a:prstGeom prst="rect">
            <a:avLst/>
          </a:prstGeom>
          <a:solidFill>
            <a:srgbClr val="000000">
              <a:alpha val="74902"/>
            </a:srgbClr>
          </a:solidFill>
        </p:spPr>
        <p:txBody>
          <a:bodyPr vert="horz" lIns="91440" tIns="45720" rIns="91440" bIns="45720" rtlCol="0" anchor="t">
            <a:noAutofit/>
          </a:bodyPr>
          <a:lstStyle>
            <a:lvl1pPr algn="l" defTabSz="914400" rtl="0" eaLnBrk="1" latinLnBrk="0" hangingPunct="1">
              <a:spcBef>
                <a:spcPct val="0"/>
              </a:spcBef>
              <a:buNone/>
              <a:defRPr sz="2000" b="0" kern="1200">
                <a:solidFill>
                  <a:schemeClr val="tx1"/>
                </a:solidFill>
                <a:latin typeface="Rockwell" pitchFamily="18" charset="0"/>
                <a:ea typeface="+mj-ea"/>
                <a:cs typeface="Arial" pitchFamily="34" charset="0"/>
              </a:defRPr>
            </a:lvl1pPr>
          </a:lstStyle>
          <a:p>
            <a:pPr algn="ctr"/>
            <a:r>
              <a:rPr lang="en-US" sz="2400" dirty="0" smtClean="0">
                <a:solidFill>
                  <a:schemeClr val="bg1"/>
                </a:solidFill>
              </a:rPr>
              <a:t>2 months to detection</a:t>
            </a:r>
            <a:endParaRPr lang="en-US" sz="2400" dirty="0">
              <a:solidFill>
                <a:schemeClr val="bg1"/>
              </a:solidFill>
            </a:endParaRPr>
          </a:p>
        </p:txBody>
      </p:sp>
      <p:sp>
        <p:nvSpPr>
          <p:cNvPr id="8" name="Title 1"/>
          <p:cNvSpPr txBox="1">
            <a:spLocks/>
          </p:cNvSpPr>
          <p:nvPr/>
        </p:nvSpPr>
        <p:spPr>
          <a:xfrm>
            <a:off x="1104404" y="4194973"/>
            <a:ext cx="8039593" cy="536972"/>
          </a:xfrm>
          <a:prstGeom prst="rect">
            <a:avLst/>
          </a:prstGeom>
          <a:solidFill>
            <a:srgbClr val="000000"/>
          </a:solidFill>
        </p:spPr>
        <p:txBody>
          <a:bodyPr vert="horz" lIns="91440" tIns="45720" rIns="91440" bIns="45720" rtlCol="0" anchor="t">
            <a:noAutofit/>
          </a:bodyPr>
          <a:lstStyle>
            <a:lvl1pPr algn="l" defTabSz="914400" rtl="0" eaLnBrk="1" latinLnBrk="0" hangingPunct="1">
              <a:spcBef>
                <a:spcPct val="0"/>
              </a:spcBef>
              <a:buNone/>
              <a:defRPr sz="2000" b="0" kern="1200">
                <a:solidFill>
                  <a:schemeClr val="tx1"/>
                </a:solidFill>
                <a:latin typeface="Rockwell" pitchFamily="18" charset="0"/>
                <a:ea typeface="+mj-ea"/>
                <a:cs typeface="Arial" pitchFamily="34" charset="0"/>
              </a:defRPr>
            </a:lvl1pPr>
          </a:lstStyle>
          <a:p>
            <a:r>
              <a:rPr lang="en-US" sz="2800" i="1" dirty="0" smtClean="0">
                <a:solidFill>
                  <a:schemeClr val="bg1"/>
                </a:solidFill>
              </a:rPr>
              <a:t>…despite $250 million annual spend on security</a:t>
            </a:r>
            <a:endParaRPr lang="en-US" sz="2800" i="1" dirty="0">
              <a:solidFill>
                <a:schemeClr val="bg1"/>
              </a:solidFill>
            </a:endParaRPr>
          </a:p>
        </p:txBody>
      </p:sp>
      <p:sp>
        <p:nvSpPr>
          <p:cNvPr id="9" name="Title 1"/>
          <p:cNvSpPr txBox="1">
            <a:spLocks/>
          </p:cNvSpPr>
          <p:nvPr/>
        </p:nvSpPr>
        <p:spPr>
          <a:xfrm>
            <a:off x="0" y="259254"/>
            <a:ext cx="6044540" cy="536972"/>
          </a:xfrm>
          <a:prstGeom prst="rect">
            <a:avLst/>
          </a:prstGeom>
          <a:solidFill>
            <a:srgbClr val="000000"/>
          </a:solidFill>
        </p:spPr>
        <p:txBody>
          <a:bodyPr vert="horz" lIns="91440" tIns="45720" rIns="91440" bIns="45720" rtlCol="0" anchor="t">
            <a:noAutofit/>
          </a:bodyPr>
          <a:lstStyle>
            <a:lvl1pPr algn="l" defTabSz="914400" rtl="0" eaLnBrk="1" latinLnBrk="0" hangingPunct="1">
              <a:spcBef>
                <a:spcPct val="0"/>
              </a:spcBef>
              <a:buNone/>
              <a:defRPr sz="2000" b="0" kern="1200">
                <a:solidFill>
                  <a:schemeClr val="tx1"/>
                </a:solidFill>
                <a:latin typeface="Rockwell" pitchFamily="18" charset="0"/>
                <a:ea typeface="+mj-ea"/>
                <a:cs typeface="Arial" pitchFamily="34" charset="0"/>
              </a:defRPr>
            </a:lvl1pPr>
          </a:lstStyle>
          <a:p>
            <a:pPr algn="r"/>
            <a:r>
              <a:rPr lang="en-US" sz="2800" b="1" dirty="0" smtClean="0">
                <a:solidFill>
                  <a:schemeClr val="bg1"/>
                </a:solidFill>
              </a:rPr>
              <a:t>Breach at JP Morgan Chase</a:t>
            </a:r>
            <a:endParaRPr lang="en-US" sz="2800" b="1" dirty="0">
              <a:solidFill>
                <a:schemeClr val="bg1"/>
              </a:solidFill>
            </a:endParaRPr>
          </a:p>
        </p:txBody>
      </p:sp>
      <p:sp>
        <p:nvSpPr>
          <p:cNvPr id="10" name="Title 1"/>
          <p:cNvSpPr txBox="1">
            <a:spLocks/>
          </p:cNvSpPr>
          <p:nvPr/>
        </p:nvSpPr>
        <p:spPr>
          <a:xfrm>
            <a:off x="1" y="1745197"/>
            <a:ext cx="9143998" cy="536972"/>
          </a:xfrm>
          <a:prstGeom prst="rect">
            <a:avLst/>
          </a:prstGeom>
          <a:solidFill>
            <a:srgbClr val="000000">
              <a:alpha val="74902"/>
            </a:srgbClr>
          </a:solidFill>
        </p:spPr>
        <p:txBody>
          <a:bodyPr vert="horz" lIns="91440" tIns="45720" rIns="91440" bIns="45720" rtlCol="0" anchor="t">
            <a:noAutofit/>
          </a:bodyPr>
          <a:lstStyle>
            <a:lvl1pPr algn="l" defTabSz="914400" rtl="0" eaLnBrk="1" latinLnBrk="0" hangingPunct="1">
              <a:spcBef>
                <a:spcPct val="0"/>
              </a:spcBef>
              <a:buNone/>
              <a:defRPr sz="2000" b="0" kern="1200">
                <a:solidFill>
                  <a:schemeClr val="tx1"/>
                </a:solidFill>
                <a:latin typeface="Rockwell" pitchFamily="18" charset="0"/>
                <a:ea typeface="+mj-ea"/>
                <a:cs typeface="Arial" pitchFamily="34" charset="0"/>
              </a:defRPr>
            </a:lvl1pPr>
          </a:lstStyle>
          <a:p>
            <a:pPr algn="ctr"/>
            <a:r>
              <a:rPr lang="en-US" sz="2400" dirty="0" smtClean="0">
                <a:solidFill>
                  <a:schemeClr val="bg1"/>
                </a:solidFill>
              </a:rPr>
              <a:t>8 million small business</a:t>
            </a:r>
            <a:endParaRPr lang="en-US" sz="2400" dirty="0">
              <a:solidFill>
                <a:schemeClr val="bg1"/>
              </a:solidFill>
            </a:endParaRPr>
          </a:p>
        </p:txBody>
      </p:sp>
    </p:spTree>
    <p:extLst>
      <p:ext uri="{BB962C8B-B14F-4D97-AF65-F5344CB8AC3E}">
        <p14:creationId xmlns:p14="http://schemas.microsoft.com/office/powerpoint/2010/main" val="1821771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500" fill="hold"/>
                                        <p:tgtEl>
                                          <p:spTgt spid="9"/>
                                        </p:tgtEl>
                                        <p:attrNameLst>
                                          <p:attrName>ppt_x</p:attrName>
                                        </p:attrNameLst>
                                      </p:cBhvr>
                                      <p:tavLst>
                                        <p:tav tm="0">
                                          <p:val>
                                            <p:strVal val="0-#ppt_w/2"/>
                                          </p:val>
                                        </p:tav>
                                        <p:tav tm="100000">
                                          <p:val>
                                            <p:strVal val="#ppt_x"/>
                                          </p:val>
                                        </p:tav>
                                      </p:tavLst>
                                    </p:anim>
                                    <p:anim calcmode="lin" valueType="num">
                                      <p:cBhvr additive="base">
                                        <p:cTn id="8" dur="1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42"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par>
                          <p:cTn id="25" fill="hold">
                            <p:stCondLst>
                              <p:cond delay="4500"/>
                            </p:stCondLst>
                            <p:childTnLst>
                              <p:par>
                                <p:cTn id="26" presetID="2" presetClass="entr" presetSubtype="2"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1000" fill="hold"/>
                                        <p:tgtEl>
                                          <p:spTgt spid="8"/>
                                        </p:tgtEl>
                                        <p:attrNameLst>
                                          <p:attrName>ppt_x</p:attrName>
                                        </p:attrNameLst>
                                      </p:cBhvr>
                                      <p:tavLst>
                                        <p:tav tm="0">
                                          <p:val>
                                            <p:strVal val="1+#ppt_w/2"/>
                                          </p:val>
                                        </p:tav>
                                        <p:tav tm="100000">
                                          <p:val>
                                            <p:strVal val="#ppt_x"/>
                                          </p:val>
                                        </p:tav>
                                      </p:tavLst>
                                    </p:anim>
                                    <p:anim calcmode="lin" valueType="num">
                                      <p:cBhvr additive="base">
                                        <p:cTn id="29"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animBg="1"/>
      <p:bldP spid="9" grpId="0" animBg="1"/>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0"/>
            <a:ext cx="9144000" cy="5128112"/>
          </a:xfrm>
          <a:prstGeom prst="rect">
            <a:avLst/>
          </a:prstGeom>
          <a:solidFill>
            <a:srgbClr val="00000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5" name="Title 1"/>
          <p:cNvSpPr txBox="1">
            <a:spLocks/>
          </p:cNvSpPr>
          <p:nvPr/>
        </p:nvSpPr>
        <p:spPr>
          <a:xfrm>
            <a:off x="1555668" y="241900"/>
            <a:ext cx="5855225" cy="688766"/>
          </a:xfrm>
          <a:prstGeom prst="roundRect">
            <a:avLst>
              <a:gd name="adj" fmla="val 7796"/>
            </a:avLst>
          </a:prstGeom>
          <a:solidFill>
            <a:srgbClr val="000000"/>
          </a:solidFill>
          <a:ln>
            <a:solidFill>
              <a:schemeClr val="accent2">
                <a:lumMod val="60000"/>
                <a:lumOff val="40000"/>
              </a:schemeClr>
            </a:solidFill>
          </a:ln>
        </p:spPr>
        <p:txBody>
          <a:bodyPr vert="horz" lIns="91440" tIns="45720" rIns="91440" bIns="45720" rtlCol="0" anchor="ctr">
            <a:noAutofit/>
          </a:bodyPr>
          <a:lstStyle>
            <a:lvl1pPr algn="l" defTabSz="914400" rtl="0" eaLnBrk="1" latinLnBrk="0" hangingPunct="1">
              <a:spcBef>
                <a:spcPct val="0"/>
              </a:spcBef>
              <a:buNone/>
              <a:defRPr sz="2000" b="0" kern="1200">
                <a:solidFill>
                  <a:schemeClr val="tx1"/>
                </a:solidFill>
                <a:latin typeface="Rockwell" pitchFamily="18" charset="0"/>
                <a:ea typeface="+mj-ea"/>
                <a:cs typeface="Arial" pitchFamily="34" charset="0"/>
              </a:defRPr>
            </a:lvl1pPr>
          </a:lstStyle>
          <a:p>
            <a:pPr algn="ctr"/>
            <a:r>
              <a:rPr lang="en-US" sz="2400" b="1" dirty="0" smtClean="0">
                <a:solidFill>
                  <a:srgbClr val="FF0000"/>
                </a:solidFill>
                <a:latin typeface="Courier New" panose="02070309020205020404" pitchFamily="49" charset="0"/>
                <a:cs typeface="Courier New" panose="02070309020205020404" pitchFamily="49" charset="0"/>
              </a:rPr>
              <a:t>What Makes Liberty a Target?</a:t>
            </a:r>
            <a:endParaRPr lang="en-US" sz="2400" b="1" dirty="0">
              <a:solidFill>
                <a:srgbClr val="FF0000"/>
              </a:solidFill>
              <a:latin typeface="Courier New" panose="02070309020205020404" pitchFamily="49" charset="0"/>
              <a:cs typeface="Courier New" panose="02070309020205020404" pitchFamily="49" charset="0"/>
            </a:endParaRPr>
          </a:p>
        </p:txBody>
      </p:sp>
      <p:sp>
        <p:nvSpPr>
          <p:cNvPr id="2" name="TextBox 1"/>
          <p:cNvSpPr txBox="1"/>
          <p:nvPr/>
        </p:nvSpPr>
        <p:spPr>
          <a:xfrm>
            <a:off x="5318249" y="1169378"/>
            <a:ext cx="1495601" cy="1015663"/>
          </a:xfrm>
          <a:prstGeom prst="rect">
            <a:avLst/>
          </a:prstGeom>
          <a:solidFill>
            <a:srgbClr val="000000">
              <a:alpha val="74902"/>
            </a:srgbClr>
          </a:solidFill>
        </p:spPr>
        <p:txBody>
          <a:bodyPr wrap="square" rtlCol="0">
            <a:spAutoFit/>
          </a:bodyPr>
          <a:lstStyle/>
          <a:p>
            <a:pPr algn="ctr"/>
            <a:r>
              <a:rPr lang="en-US" sz="3200" b="1" dirty="0" smtClean="0">
                <a:solidFill>
                  <a:schemeClr val="bg1"/>
                </a:solidFill>
              </a:rPr>
              <a:t>23,363</a:t>
            </a:r>
          </a:p>
          <a:p>
            <a:pPr algn="ctr"/>
            <a:r>
              <a:rPr lang="en-US" sz="2800" dirty="0" smtClean="0">
                <a:solidFill>
                  <a:schemeClr val="bg1"/>
                </a:solidFill>
              </a:rPr>
              <a:t>Servers</a:t>
            </a:r>
          </a:p>
        </p:txBody>
      </p:sp>
      <p:sp>
        <p:nvSpPr>
          <p:cNvPr id="6" name="TextBox 5"/>
          <p:cNvSpPr txBox="1"/>
          <p:nvPr/>
        </p:nvSpPr>
        <p:spPr>
          <a:xfrm>
            <a:off x="6758683" y="1411154"/>
            <a:ext cx="1553244" cy="1138773"/>
          </a:xfrm>
          <a:prstGeom prst="rect">
            <a:avLst/>
          </a:prstGeom>
          <a:solidFill>
            <a:srgbClr val="000000">
              <a:alpha val="74902"/>
            </a:srgbClr>
          </a:solidFill>
        </p:spPr>
        <p:txBody>
          <a:bodyPr wrap="square" rtlCol="0">
            <a:spAutoFit/>
          </a:bodyPr>
          <a:lstStyle/>
          <a:p>
            <a:pPr algn="ctr"/>
            <a:r>
              <a:rPr lang="en-US" sz="5400" b="1" dirty="0" smtClean="0">
                <a:solidFill>
                  <a:schemeClr val="bg1"/>
                </a:solidFill>
              </a:rPr>
              <a:t>#</a:t>
            </a:r>
            <a:r>
              <a:rPr lang="en-US" sz="5400" b="1" dirty="0">
                <a:solidFill>
                  <a:schemeClr val="bg1"/>
                </a:solidFill>
              </a:rPr>
              <a:t>76</a:t>
            </a:r>
            <a:r>
              <a:rPr lang="en-US" sz="1200" dirty="0">
                <a:solidFill>
                  <a:schemeClr val="bg1"/>
                </a:solidFill>
              </a:rPr>
              <a:t> </a:t>
            </a:r>
            <a:r>
              <a:rPr lang="en-US" sz="1200" dirty="0" smtClean="0">
                <a:solidFill>
                  <a:schemeClr val="bg1"/>
                </a:solidFill>
              </a:rPr>
              <a:t/>
            </a:r>
            <a:br>
              <a:rPr lang="en-US" sz="1200" dirty="0" smtClean="0">
                <a:solidFill>
                  <a:schemeClr val="bg1"/>
                </a:solidFill>
              </a:rPr>
            </a:br>
            <a:r>
              <a:rPr lang="en-US" sz="1200" dirty="0" smtClean="0">
                <a:solidFill>
                  <a:schemeClr val="bg1"/>
                </a:solidFill>
              </a:rPr>
              <a:t>on </a:t>
            </a:r>
            <a:r>
              <a:rPr lang="en-US" sz="1200" dirty="0">
                <a:solidFill>
                  <a:schemeClr val="bg1"/>
                </a:solidFill>
              </a:rPr>
              <a:t>Fortune </a:t>
            </a:r>
            <a:r>
              <a:rPr lang="en-US" sz="1200" dirty="0" smtClean="0">
                <a:solidFill>
                  <a:schemeClr val="bg1"/>
                </a:solidFill>
              </a:rPr>
              <a:t>100</a:t>
            </a:r>
            <a:endParaRPr lang="en-US" sz="1200" dirty="0">
              <a:solidFill>
                <a:schemeClr val="bg1"/>
              </a:solidFill>
            </a:endParaRPr>
          </a:p>
        </p:txBody>
      </p:sp>
      <p:sp>
        <p:nvSpPr>
          <p:cNvPr id="7" name="TextBox 6"/>
          <p:cNvSpPr txBox="1"/>
          <p:nvPr/>
        </p:nvSpPr>
        <p:spPr>
          <a:xfrm>
            <a:off x="2406719" y="3944021"/>
            <a:ext cx="1327828" cy="830997"/>
          </a:xfrm>
          <a:prstGeom prst="rect">
            <a:avLst/>
          </a:prstGeom>
          <a:solidFill>
            <a:srgbClr val="000000">
              <a:alpha val="74902"/>
            </a:srgbClr>
          </a:solidFill>
        </p:spPr>
        <p:txBody>
          <a:bodyPr wrap="square" rtlCol="0">
            <a:spAutoFit/>
          </a:bodyPr>
          <a:lstStyle/>
          <a:p>
            <a:pPr algn="ctr"/>
            <a:r>
              <a:rPr lang="en-US" sz="3200" b="1" dirty="0" smtClean="0">
                <a:solidFill>
                  <a:schemeClr val="bg1"/>
                </a:solidFill>
              </a:rPr>
              <a:t>Five</a:t>
            </a:r>
            <a:endParaRPr lang="en-US" sz="1600" dirty="0" smtClean="0">
              <a:solidFill>
                <a:schemeClr val="bg1"/>
              </a:solidFill>
            </a:endParaRPr>
          </a:p>
          <a:p>
            <a:pPr algn="ctr"/>
            <a:r>
              <a:rPr lang="en-US" sz="1600" dirty="0" smtClean="0">
                <a:solidFill>
                  <a:schemeClr val="bg1"/>
                </a:solidFill>
              </a:rPr>
              <a:t>Continents</a:t>
            </a:r>
            <a:endParaRPr lang="en-US" sz="1600" dirty="0">
              <a:solidFill>
                <a:schemeClr val="bg1"/>
              </a:solidFill>
            </a:endParaRPr>
          </a:p>
        </p:txBody>
      </p:sp>
      <p:sp>
        <p:nvSpPr>
          <p:cNvPr id="9" name="TextBox 8"/>
          <p:cNvSpPr txBox="1"/>
          <p:nvPr/>
        </p:nvSpPr>
        <p:spPr>
          <a:xfrm>
            <a:off x="4275123" y="1564641"/>
            <a:ext cx="1163781" cy="1169551"/>
          </a:xfrm>
          <a:prstGeom prst="rect">
            <a:avLst/>
          </a:prstGeom>
          <a:solidFill>
            <a:srgbClr val="000000">
              <a:alpha val="74902"/>
            </a:srgbClr>
          </a:solidFill>
        </p:spPr>
        <p:txBody>
          <a:bodyPr wrap="square" rtlCol="0">
            <a:spAutoFit/>
          </a:bodyPr>
          <a:lstStyle/>
          <a:p>
            <a:pPr algn="ctr"/>
            <a:r>
              <a:rPr lang="en-US" sz="5400" b="1" dirty="0" smtClean="0">
                <a:solidFill>
                  <a:schemeClr val="bg1"/>
                </a:solidFill>
              </a:rPr>
              <a:t>29</a:t>
            </a:r>
            <a:r>
              <a:rPr lang="en-US" sz="1600" b="1" dirty="0" smtClean="0">
                <a:solidFill>
                  <a:schemeClr val="bg1"/>
                </a:solidFill>
              </a:rPr>
              <a:t/>
            </a:r>
            <a:br>
              <a:rPr lang="en-US" sz="1600" b="1" dirty="0" smtClean="0">
                <a:solidFill>
                  <a:schemeClr val="bg1"/>
                </a:solidFill>
              </a:rPr>
            </a:br>
            <a:r>
              <a:rPr lang="en-US" sz="1600" dirty="0" smtClean="0">
                <a:solidFill>
                  <a:schemeClr val="bg1"/>
                </a:solidFill>
              </a:rPr>
              <a:t>Countries</a:t>
            </a:r>
            <a:endParaRPr lang="en-US" sz="1600" dirty="0">
              <a:solidFill>
                <a:schemeClr val="bg1"/>
              </a:solidFill>
            </a:endParaRPr>
          </a:p>
        </p:txBody>
      </p:sp>
      <p:sp>
        <p:nvSpPr>
          <p:cNvPr id="10" name="TextBox 9"/>
          <p:cNvSpPr txBox="1"/>
          <p:nvPr/>
        </p:nvSpPr>
        <p:spPr>
          <a:xfrm>
            <a:off x="7648013" y="3090946"/>
            <a:ext cx="1327828" cy="1138773"/>
          </a:xfrm>
          <a:prstGeom prst="rect">
            <a:avLst/>
          </a:prstGeom>
          <a:solidFill>
            <a:srgbClr val="000000">
              <a:alpha val="74902"/>
            </a:srgbClr>
          </a:solidFill>
        </p:spPr>
        <p:txBody>
          <a:bodyPr wrap="square" rtlCol="0">
            <a:spAutoFit/>
          </a:bodyPr>
          <a:lstStyle>
            <a:defPPr>
              <a:defRPr lang="en-US"/>
            </a:defPPr>
            <a:lvl1pPr algn="ctr">
              <a:defRPr sz="6600" b="1">
                <a:solidFill>
                  <a:schemeClr val="bg1"/>
                </a:solidFill>
              </a:defRPr>
            </a:lvl1pPr>
          </a:lstStyle>
          <a:p>
            <a:r>
              <a:rPr lang="en-US" sz="4000" dirty="0"/>
              <a:t>900+</a:t>
            </a:r>
            <a:r>
              <a:rPr lang="en-US" sz="2800" b="0" dirty="0"/>
              <a:t> Offices</a:t>
            </a:r>
          </a:p>
        </p:txBody>
      </p:sp>
      <p:sp>
        <p:nvSpPr>
          <p:cNvPr id="11" name="TextBox 10"/>
          <p:cNvSpPr txBox="1"/>
          <p:nvPr/>
        </p:nvSpPr>
        <p:spPr>
          <a:xfrm>
            <a:off x="1916084" y="2405628"/>
            <a:ext cx="2055952" cy="1154162"/>
          </a:xfrm>
          <a:prstGeom prst="rect">
            <a:avLst/>
          </a:prstGeom>
          <a:solidFill>
            <a:srgbClr val="000000">
              <a:alpha val="74902"/>
            </a:srgbClr>
          </a:solidFill>
        </p:spPr>
        <p:txBody>
          <a:bodyPr wrap="square" rtlCol="0">
            <a:spAutoFit/>
          </a:bodyPr>
          <a:lstStyle/>
          <a:p>
            <a:r>
              <a:rPr lang="en-US" sz="4000" b="1" dirty="0" smtClean="0">
                <a:solidFill>
                  <a:schemeClr val="bg1"/>
                </a:solidFill>
              </a:rPr>
              <a:t>50,000+</a:t>
            </a:r>
            <a:br>
              <a:rPr lang="en-US" sz="4000" b="1" dirty="0" smtClean="0">
                <a:solidFill>
                  <a:schemeClr val="bg1"/>
                </a:solidFill>
              </a:rPr>
            </a:br>
            <a:r>
              <a:rPr lang="en-US" sz="2900" dirty="0" smtClean="0">
                <a:solidFill>
                  <a:schemeClr val="bg1"/>
                </a:solidFill>
              </a:rPr>
              <a:t>Employees</a:t>
            </a:r>
            <a:endParaRPr lang="en-US" sz="2900" dirty="0">
              <a:solidFill>
                <a:schemeClr val="bg1"/>
              </a:solidFill>
            </a:endParaRPr>
          </a:p>
        </p:txBody>
      </p:sp>
      <p:sp>
        <p:nvSpPr>
          <p:cNvPr id="12" name="TextBox 11"/>
          <p:cNvSpPr txBox="1"/>
          <p:nvPr/>
        </p:nvSpPr>
        <p:spPr>
          <a:xfrm>
            <a:off x="1904207" y="1059817"/>
            <a:ext cx="2488985" cy="1138773"/>
          </a:xfrm>
          <a:prstGeom prst="rect">
            <a:avLst/>
          </a:prstGeom>
          <a:solidFill>
            <a:srgbClr val="000000">
              <a:alpha val="74902"/>
            </a:srgbClr>
          </a:solidFill>
        </p:spPr>
        <p:txBody>
          <a:bodyPr wrap="square" rtlCol="0">
            <a:spAutoFit/>
          </a:bodyPr>
          <a:lstStyle/>
          <a:p>
            <a:pPr algn="ctr"/>
            <a:r>
              <a:rPr lang="en-US" sz="4400" b="1" dirty="0" smtClean="0">
                <a:solidFill>
                  <a:schemeClr val="bg1"/>
                </a:solidFill>
              </a:rPr>
              <a:t>$121.3B</a:t>
            </a:r>
          </a:p>
          <a:p>
            <a:pPr algn="ctr"/>
            <a:r>
              <a:rPr lang="en-US" sz="2400" dirty="0" smtClean="0">
                <a:solidFill>
                  <a:schemeClr val="bg1"/>
                </a:solidFill>
              </a:rPr>
              <a:t>Value of Assets</a:t>
            </a:r>
            <a:endParaRPr lang="en-US" sz="2400" dirty="0">
              <a:solidFill>
                <a:schemeClr val="bg1"/>
              </a:solidFill>
            </a:endParaRPr>
          </a:p>
        </p:txBody>
      </p:sp>
      <p:sp>
        <p:nvSpPr>
          <p:cNvPr id="13" name="TextBox 12"/>
          <p:cNvSpPr txBox="1"/>
          <p:nvPr/>
        </p:nvSpPr>
        <p:spPr>
          <a:xfrm>
            <a:off x="3882792" y="3033905"/>
            <a:ext cx="1924692" cy="1138773"/>
          </a:xfrm>
          <a:prstGeom prst="rect">
            <a:avLst/>
          </a:prstGeom>
          <a:solidFill>
            <a:srgbClr val="000000">
              <a:alpha val="74902"/>
            </a:srgbClr>
          </a:solidFill>
        </p:spPr>
        <p:txBody>
          <a:bodyPr wrap="square" rtlCol="0">
            <a:spAutoFit/>
          </a:bodyPr>
          <a:lstStyle/>
          <a:p>
            <a:pPr algn="ctr"/>
            <a:r>
              <a:rPr lang="en-US" sz="4000" b="1" dirty="0" smtClean="0">
                <a:solidFill>
                  <a:schemeClr val="bg1"/>
                </a:solidFill>
              </a:rPr>
              <a:t>65,000</a:t>
            </a:r>
            <a:r>
              <a:rPr lang="en-US" sz="1100" b="1" dirty="0" smtClean="0">
                <a:solidFill>
                  <a:schemeClr val="bg1"/>
                </a:solidFill>
              </a:rPr>
              <a:t/>
            </a:r>
            <a:br>
              <a:rPr lang="en-US" sz="1100" b="1" dirty="0" smtClean="0">
                <a:solidFill>
                  <a:schemeClr val="bg1"/>
                </a:solidFill>
              </a:rPr>
            </a:br>
            <a:r>
              <a:rPr lang="en-US" sz="2800" dirty="0" smtClean="0">
                <a:solidFill>
                  <a:schemeClr val="bg1"/>
                </a:solidFill>
              </a:rPr>
              <a:t>Endpoints</a:t>
            </a:r>
            <a:endParaRPr lang="en-US" sz="1050" i="1" dirty="0">
              <a:solidFill>
                <a:schemeClr val="bg1"/>
              </a:solidFill>
            </a:endParaRPr>
          </a:p>
        </p:txBody>
      </p:sp>
      <p:sp>
        <p:nvSpPr>
          <p:cNvPr id="14" name="TextBox 13"/>
          <p:cNvSpPr txBox="1"/>
          <p:nvPr/>
        </p:nvSpPr>
        <p:spPr>
          <a:xfrm>
            <a:off x="208454" y="1690779"/>
            <a:ext cx="1802841" cy="1015663"/>
          </a:xfrm>
          <a:prstGeom prst="rect">
            <a:avLst/>
          </a:prstGeom>
          <a:solidFill>
            <a:srgbClr val="000000">
              <a:alpha val="74902"/>
            </a:srgbClr>
          </a:solidFill>
        </p:spPr>
        <p:txBody>
          <a:bodyPr wrap="square" rtlCol="0">
            <a:spAutoFit/>
          </a:bodyPr>
          <a:lstStyle/>
          <a:p>
            <a:pPr algn="ctr"/>
            <a:r>
              <a:rPr lang="en-US" sz="4400" b="1" dirty="0" smtClean="0">
                <a:solidFill>
                  <a:schemeClr val="bg1"/>
                </a:solidFill>
              </a:rPr>
              <a:t>1,200</a:t>
            </a:r>
          </a:p>
          <a:p>
            <a:pPr algn="ctr"/>
            <a:r>
              <a:rPr lang="en-US" sz="1600" dirty="0" smtClean="0">
                <a:solidFill>
                  <a:schemeClr val="bg1"/>
                </a:solidFill>
              </a:rPr>
              <a:t>Business Apps</a:t>
            </a:r>
            <a:endParaRPr lang="en-US" sz="700" dirty="0" smtClean="0">
              <a:solidFill>
                <a:schemeClr val="bg1"/>
              </a:solidFill>
            </a:endParaRPr>
          </a:p>
        </p:txBody>
      </p:sp>
      <p:sp>
        <p:nvSpPr>
          <p:cNvPr id="16" name="TextBox 15"/>
          <p:cNvSpPr txBox="1"/>
          <p:nvPr/>
        </p:nvSpPr>
        <p:spPr>
          <a:xfrm>
            <a:off x="1200813" y="3487182"/>
            <a:ext cx="1351372" cy="892552"/>
          </a:xfrm>
          <a:prstGeom prst="rect">
            <a:avLst/>
          </a:prstGeom>
          <a:solidFill>
            <a:srgbClr val="000000">
              <a:alpha val="74902"/>
            </a:srgbClr>
          </a:solidFill>
        </p:spPr>
        <p:txBody>
          <a:bodyPr wrap="square" rtlCol="0">
            <a:spAutoFit/>
          </a:bodyPr>
          <a:lstStyle/>
          <a:p>
            <a:pPr algn="ctr"/>
            <a:r>
              <a:rPr lang="en-US" sz="3200" b="1" dirty="0" smtClean="0">
                <a:solidFill>
                  <a:schemeClr val="bg1"/>
                </a:solidFill>
              </a:rPr>
              <a:t>$19B</a:t>
            </a:r>
            <a:r>
              <a:rPr lang="en-US" dirty="0" smtClean="0">
                <a:solidFill>
                  <a:schemeClr val="bg1"/>
                </a:solidFill>
              </a:rPr>
              <a:t/>
            </a:r>
            <a:br>
              <a:rPr lang="en-US" dirty="0" smtClean="0">
                <a:solidFill>
                  <a:schemeClr val="bg1"/>
                </a:solidFill>
              </a:rPr>
            </a:br>
            <a:r>
              <a:rPr lang="en-US" sz="2000" dirty="0" smtClean="0">
                <a:solidFill>
                  <a:schemeClr val="bg1"/>
                </a:solidFill>
              </a:rPr>
              <a:t>In Equity</a:t>
            </a:r>
            <a:endParaRPr lang="en-US" sz="2000" dirty="0">
              <a:solidFill>
                <a:schemeClr val="bg1"/>
              </a:solidFill>
            </a:endParaRPr>
          </a:p>
        </p:txBody>
      </p:sp>
      <p:sp>
        <p:nvSpPr>
          <p:cNvPr id="17" name="TextBox 16"/>
          <p:cNvSpPr txBox="1"/>
          <p:nvPr/>
        </p:nvSpPr>
        <p:spPr>
          <a:xfrm>
            <a:off x="5679586" y="2483421"/>
            <a:ext cx="2102278" cy="1077218"/>
          </a:xfrm>
          <a:prstGeom prst="rect">
            <a:avLst/>
          </a:prstGeom>
          <a:solidFill>
            <a:srgbClr val="000000">
              <a:alpha val="74902"/>
            </a:srgbClr>
          </a:solidFill>
        </p:spPr>
        <p:txBody>
          <a:bodyPr wrap="square" rtlCol="0">
            <a:spAutoFit/>
          </a:bodyPr>
          <a:lstStyle/>
          <a:p>
            <a:pPr algn="ctr"/>
            <a:r>
              <a:rPr lang="en-US" sz="4400" b="1" dirty="0" smtClean="0">
                <a:solidFill>
                  <a:schemeClr val="bg1"/>
                </a:solidFill>
              </a:rPr>
              <a:t>$78.8B</a:t>
            </a:r>
          </a:p>
          <a:p>
            <a:pPr algn="ctr"/>
            <a:r>
              <a:rPr lang="en-US" sz="2000" dirty="0" smtClean="0">
                <a:solidFill>
                  <a:schemeClr val="bg1"/>
                </a:solidFill>
              </a:rPr>
              <a:t>Invested Assets</a:t>
            </a:r>
            <a:endParaRPr lang="en-US" sz="1400" dirty="0" smtClean="0">
              <a:solidFill>
                <a:schemeClr val="bg1"/>
              </a:solidFill>
            </a:endParaRPr>
          </a:p>
        </p:txBody>
      </p:sp>
      <p:sp>
        <p:nvSpPr>
          <p:cNvPr id="18" name="TextBox 17"/>
          <p:cNvSpPr txBox="1"/>
          <p:nvPr/>
        </p:nvSpPr>
        <p:spPr>
          <a:xfrm>
            <a:off x="5740753" y="3801289"/>
            <a:ext cx="1728963" cy="954107"/>
          </a:xfrm>
          <a:prstGeom prst="rect">
            <a:avLst/>
          </a:prstGeom>
          <a:solidFill>
            <a:srgbClr val="000000">
              <a:alpha val="74902"/>
            </a:srgbClr>
          </a:solidFill>
        </p:spPr>
        <p:txBody>
          <a:bodyPr wrap="square" rtlCol="0">
            <a:spAutoFit/>
          </a:bodyPr>
          <a:lstStyle/>
          <a:p>
            <a:pPr algn="ctr"/>
            <a:r>
              <a:rPr lang="en-US" sz="3600" b="1" dirty="0" smtClean="0">
                <a:solidFill>
                  <a:schemeClr val="bg1"/>
                </a:solidFill>
              </a:rPr>
              <a:t>$38.5B</a:t>
            </a:r>
            <a:endParaRPr lang="en-US" sz="1600" b="1" dirty="0" smtClean="0">
              <a:solidFill>
                <a:schemeClr val="bg1"/>
              </a:solidFill>
            </a:endParaRPr>
          </a:p>
          <a:p>
            <a:pPr algn="ctr"/>
            <a:r>
              <a:rPr lang="en-US" sz="2000" dirty="0" smtClean="0">
                <a:solidFill>
                  <a:schemeClr val="bg1"/>
                </a:solidFill>
              </a:rPr>
              <a:t>In Revenues</a:t>
            </a:r>
            <a:endParaRPr lang="en-US" sz="2000" dirty="0">
              <a:solidFill>
                <a:schemeClr val="bg1"/>
              </a:solidFill>
            </a:endParaRPr>
          </a:p>
        </p:txBody>
      </p:sp>
      <p:sp>
        <p:nvSpPr>
          <p:cNvPr id="19" name="TextBox 18"/>
          <p:cNvSpPr txBox="1"/>
          <p:nvPr/>
        </p:nvSpPr>
        <p:spPr>
          <a:xfrm>
            <a:off x="0" y="964772"/>
            <a:ext cx="9144000" cy="3893374"/>
          </a:xfrm>
          <a:prstGeom prst="rect">
            <a:avLst/>
          </a:prstGeom>
          <a:solidFill>
            <a:srgbClr val="000000">
              <a:alpha val="89804"/>
            </a:srgbClr>
          </a:solidFill>
        </p:spPr>
        <p:txBody>
          <a:bodyPr wrap="square" rtlCol="0">
            <a:spAutoFit/>
          </a:bodyPr>
          <a:lstStyle/>
          <a:p>
            <a:pPr algn="ctr"/>
            <a:r>
              <a:rPr lang="en-US" sz="19900" b="1" dirty="0" smtClean="0">
                <a:solidFill>
                  <a:schemeClr val="bg1"/>
                </a:solidFill>
              </a:rPr>
              <a:t>15.3</a:t>
            </a:r>
          </a:p>
          <a:p>
            <a:pPr algn="ctr"/>
            <a:r>
              <a:rPr lang="en-US" sz="4800" dirty="0" smtClean="0">
                <a:solidFill>
                  <a:schemeClr val="bg1"/>
                </a:solidFill>
              </a:rPr>
              <a:t>Petabytes of Data</a:t>
            </a:r>
            <a:endParaRPr lang="en-US" dirty="0" smtClean="0">
              <a:solidFill>
                <a:schemeClr val="bg1"/>
              </a:solidFill>
            </a:endParaRPr>
          </a:p>
        </p:txBody>
      </p:sp>
    </p:spTree>
    <p:extLst>
      <p:ext uri="{BB962C8B-B14F-4D97-AF65-F5344CB8AC3E}">
        <p14:creationId xmlns:p14="http://schemas.microsoft.com/office/powerpoint/2010/main" val="2348716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par>
                                <p:cTn id="8" presetID="42" presetClass="exit" presetSubtype="0" fill="hold" grpId="1" nodeType="withEffect">
                                  <p:stCondLst>
                                    <p:cond delay="500"/>
                                  </p:stCondLst>
                                  <p:childTnLst>
                                    <p:animEffect transition="out" filter="fade">
                                      <p:cBhvr>
                                        <p:cTn id="9" dur="1000"/>
                                        <p:tgtEl>
                                          <p:spTgt spid="8"/>
                                        </p:tgtEl>
                                      </p:cBhvr>
                                    </p:animEffect>
                                    <p:anim calcmode="lin" valueType="num">
                                      <p:cBhvr>
                                        <p:cTn id="10" dur="1000"/>
                                        <p:tgtEl>
                                          <p:spTgt spid="8"/>
                                        </p:tgtEl>
                                        <p:attrNameLst>
                                          <p:attrName>ppt_x</p:attrName>
                                        </p:attrNameLst>
                                      </p:cBhvr>
                                      <p:tavLst>
                                        <p:tav tm="0">
                                          <p:val>
                                            <p:strVal val="ppt_x"/>
                                          </p:val>
                                        </p:tav>
                                        <p:tav tm="100000">
                                          <p:val>
                                            <p:strVal val="ppt_x"/>
                                          </p:val>
                                        </p:tav>
                                      </p:tavLst>
                                    </p:anim>
                                    <p:anim calcmode="lin" valueType="num">
                                      <p:cBhvr>
                                        <p:cTn id="11" dur="1000"/>
                                        <p:tgtEl>
                                          <p:spTgt spid="8"/>
                                        </p:tgtEl>
                                        <p:attrNameLst>
                                          <p:attrName>ppt_y</p:attrName>
                                        </p:attrNameLst>
                                      </p:cBhvr>
                                      <p:tavLst>
                                        <p:tav tm="0">
                                          <p:val>
                                            <p:strVal val="ppt_y"/>
                                          </p:val>
                                        </p:tav>
                                        <p:tav tm="100000">
                                          <p:val>
                                            <p:strVal val="ppt_y+.1"/>
                                          </p:val>
                                        </p:tav>
                                      </p:tavLst>
                                    </p:anim>
                                    <p:set>
                                      <p:cBhvr>
                                        <p:cTn id="12" dur="1" fill="hold">
                                          <p:stCondLst>
                                            <p:cond delay="9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Effect transition="in" filter="fade">
                                      <p:cBhvr>
                                        <p:cTn id="19" dur="1000"/>
                                        <p:tgtEl>
                                          <p:spTgt spid="6"/>
                                        </p:tgtEl>
                                      </p:cBhvr>
                                    </p:animEffect>
                                  </p:childTnLst>
                                </p:cTn>
                              </p:par>
                            </p:childTnLst>
                          </p:cTn>
                        </p:par>
                        <p:par>
                          <p:cTn id="20" fill="hold">
                            <p:stCondLst>
                              <p:cond delay="1000"/>
                            </p:stCondLst>
                            <p:childTnLst>
                              <p:par>
                                <p:cTn id="21" presetID="53" presetClass="entr" presetSubtype="16"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p:cTn id="23" dur="1000" fill="hold"/>
                                        <p:tgtEl>
                                          <p:spTgt spid="16"/>
                                        </p:tgtEl>
                                        <p:attrNameLst>
                                          <p:attrName>ppt_w</p:attrName>
                                        </p:attrNameLst>
                                      </p:cBhvr>
                                      <p:tavLst>
                                        <p:tav tm="0">
                                          <p:val>
                                            <p:fltVal val="0"/>
                                          </p:val>
                                        </p:tav>
                                        <p:tav tm="100000">
                                          <p:val>
                                            <p:strVal val="#ppt_w"/>
                                          </p:val>
                                        </p:tav>
                                      </p:tavLst>
                                    </p:anim>
                                    <p:anim calcmode="lin" valueType="num">
                                      <p:cBhvr>
                                        <p:cTn id="24" dur="1000" fill="hold"/>
                                        <p:tgtEl>
                                          <p:spTgt spid="16"/>
                                        </p:tgtEl>
                                        <p:attrNameLst>
                                          <p:attrName>ppt_h</p:attrName>
                                        </p:attrNameLst>
                                      </p:cBhvr>
                                      <p:tavLst>
                                        <p:tav tm="0">
                                          <p:val>
                                            <p:fltVal val="0"/>
                                          </p:val>
                                        </p:tav>
                                        <p:tav tm="100000">
                                          <p:val>
                                            <p:strVal val="#ppt_h"/>
                                          </p:val>
                                        </p:tav>
                                      </p:tavLst>
                                    </p:anim>
                                    <p:animEffect transition="in" filter="fade">
                                      <p:cBhvr>
                                        <p:cTn id="25" dur="1000"/>
                                        <p:tgtEl>
                                          <p:spTgt spid="16"/>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1000" fill="hold"/>
                                        <p:tgtEl>
                                          <p:spTgt spid="17"/>
                                        </p:tgtEl>
                                        <p:attrNameLst>
                                          <p:attrName>ppt_w</p:attrName>
                                        </p:attrNameLst>
                                      </p:cBhvr>
                                      <p:tavLst>
                                        <p:tav tm="0">
                                          <p:val>
                                            <p:fltVal val="0"/>
                                          </p:val>
                                        </p:tav>
                                        <p:tav tm="100000">
                                          <p:val>
                                            <p:strVal val="#ppt_w"/>
                                          </p:val>
                                        </p:tav>
                                      </p:tavLst>
                                    </p:anim>
                                    <p:anim calcmode="lin" valueType="num">
                                      <p:cBhvr>
                                        <p:cTn id="30" dur="1000" fill="hold"/>
                                        <p:tgtEl>
                                          <p:spTgt spid="17"/>
                                        </p:tgtEl>
                                        <p:attrNameLst>
                                          <p:attrName>ppt_h</p:attrName>
                                        </p:attrNameLst>
                                      </p:cBhvr>
                                      <p:tavLst>
                                        <p:tav tm="0">
                                          <p:val>
                                            <p:fltVal val="0"/>
                                          </p:val>
                                        </p:tav>
                                        <p:tav tm="100000">
                                          <p:val>
                                            <p:strVal val="#ppt_h"/>
                                          </p:val>
                                        </p:tav>
                                      </p:tavLst>
                                    </p:anim>
                                    <p:animEffect transition="in" filter="fade">
                                      <p:cBhvr>
                                        <p:cTn id="31" dur="1000"/>
                                        <p:tgtEl>
                                          <p:spTgt spid="17"/>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1000" fill="hold"/>
                                        <p:tgtEl>
                                          <p:spTgt spid="12"/>
                                        </p:tgtEl>
                                        <p:attrNameLst>
                                          <p:attrName>ppt_w</p:attrName>
                                        </p:attrNameLst>
                                      </p:cBhvr>
                                      <p:tavLst>
                                        <p:tav tm="0">
                                          <p:val>
                                            <p:fltVal val="0"/>
                                          </p:val>
                                        </p:tav>
                                        <p:tav tm="100000">
                                          <p:val>
                                            <p:strVal val="#ppt_w"/>
                                          </p:val>
                                        </p:tav>
                                      </p:tavLst>
                                    </p:anim>
                                    <p:anim calcmode="lin" valueType="num">
                                      <p:cBhvr>
                                        <p:cTn id="36" dur="1000" fill="hold"/>
                                        <p:tgtEl>
                                          <p:spTgt spid="12"/>
                                        </p:tgtEl>
                                        <p:attrNameLst>
                                          <p:attrName>ppt_h</p:attrName>
                                        </p:attrNameLst>
                                      </p:cBhvr>
                                      <p:tavLst>
                                        <p:tav tm="0">
                                          <p:val>
                                            <p:fltVal val="0"/>
                                          </p:val>
                                        </p:tav>
                                        <p:tav tm="100000">
                                          <p:val>
                                            <p:strVal val="#ppt_h"/>
                                          </p:val>
                                        </p:tav>
                                      </p:tavLst>
                                    </p:anim>
                                    <p:animEffect transition="in" filter="fade">
                                      <p:cBhvr>
                                        <p:cTn id="37" dur="1000"/>
                                        <p:tgtEl>
                                          <p:spTgt spid="12"/>
                                        </p:tgtEl>
                                      </p:cBhvr>
                                    </p:animEffect>
                                  </p:childTnLst>
                                </p:cTn>
                              </p:par>
                            </p:childTnLst>
                          </p:cTn>
                        </p:par>
                        <p:par>
                          <p:cTn id="38" fill="hold">
                            <p:stCondLst>
                              <p:cond delay="4000"/>
                            </p:stCondLst>
                            <p:childTnLst>
                              <p:par>
                                <p:cTn id="39" presetID="53" presetClass="entr" presetSubtype="16"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1000" fill="hold"/>
                                        <p:tgtEl>
                                          <p:spTgt spid="9"/>
                                        </p:tgtEl>
                                        <p:attrNameLst>
                                          <p:attrName>ppt_w</p:attrName>
                                        </p:attrNameLst>
                                      </p:cBhvr>
                                      <p:tavLst>
                                        <p:tav tm="0">
                                          <p:val>
                                            <p:fltVal val="0"/>
                                          </p:val>
                                        </p:tav>
                                        <p:tav tm="100000">
                                          <p:val>
                                            <p:strVal val="#ppt_w"/>
                                          </p:val>
                                        </p:tav>
                                      </p:tavLst>
                                    </p:anim>
                                    <p:anim calcmode="lin" valueType="num">
                                      <p:cBhvr>
                                        <p:cTn id="42" dur="1000" fill="hold"/>
                                        <p:tgtEl>
                                          <p:spTgt spid="9"/>
                                        </p:tgtEl>
                                        <p:attrNameLst>
                                          <p:attrName>ppt_h</p:attrName>
                                        </p:attrNameLst>
                                      </p:cBhvr>
                                      <p:tavLst>
                                        <p:tav tm="0">
                                          <p:val>
                                            <p:fltVal val="0"/>
                                          </p:val>
                                        </p:tav>
                                        <p:tav tm="100000">
                                          <p:val>
                                            <p:strVal val="#ppt_h"/>
                                          </p:val>
                                        </p:tav>
                                      </p:tavLst>
                                    </p:anim>
                                    <p:animEffect transition="in" filter="fade">
                                      <p:cBhvr>
                                        <p:cTn id="43" dur="1000"/>
                                        <p:tgtEl>
                                          <p:spTgt spid="9"/>
                                        </p:tgtEl>
                                      </p:cBhvr>
                                    </p:animEffect>
                                  </p:childTnLst>
                                </p:cTn>
                              </p:par>
                            </p:childTnLst>
                          </p:cTn>
                        </p:par>
                        <p:par>
                          <p:cTn id="44" fill="hold">
                            <p:stCondLst>
                              <p:cond delay="5000"/>
                            </p:stCondLst>
                            <p:childTnLst>
                              <p:par>
                                <p:cTn id="45" presetID="53" presetClass="entr" presetSubtype="16"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1000" fill="hold"/>
                                        <p:tgtEl>
                                          <p:spTgt spid="10"/>
                                        </p:tgtEl>
                                        <p:attrNameLst>
                                          <p:attrName>ppt_w</p:attrName>
                                        </p:attrNameLst>
                                      </p:cBhvr>
                                      <p:tavLst>
                                        <p:tav tm="0">
                                          <p:val>
                                            <p:fltVal val="0"/>
                                          </p:val>
                                        </p:tav>
                                        <p:tav tm="100000">
                                          <p:val>
                                            <p:strVal val="#ppt_w"/>
                                          </p:val>
                                        </p:tav>
                                      </p:tavLst>
                                    </p:anim>
                                    <p:anim calcmode="lin" valueType="num">
                                      <p:cBhvr>
                                        <p:cTn id="48" dur="1000" fill="hold"/>
                                        <p:tgtEl>
                                          <p:spTgt spid="10"/>
                                        </p:tgtEl>
                                        <p:attrNameLst>
                                          <p:attrName>ppt_h</p:attrName>
                                        </p:attrNameLst>
                                      </p:cBhvr>
                                      <p:tavLst>
                                        <p:tav tm="0">
                                          <p:val>
                                            <p:fltVal val="0"/>
                                          </p:val>
                                        </p:tav>
                                        <p:tav tm="100000">
                                          <p:val>
                                            <p:strVal val="#ppt_h"/>
                                          </p:val>
                                        </p:tav>
                                      </p:tavLst>
                                    </p:anim>
                                    <p:animEffect transition="in" filter="fade">
                                      <p:cBhvr>
                                        <p:cTn id="49" dur="1000"/>
                                        <p:tgtEl>
                                          <p:spTgt spid="10"/>
                                        </p:tgtEl>
                                      </p:cBhvr>
                                    </p:animEffect>
                                  </p:childTnLst>
                                </p:cTn>
                              </p:par>
                            </p:childTnLst>
                          </p:cTn>
                        </p:par>
                        <p:par>
                          <p:cTn id="50" fill="hold">
                            <p:stCondLst>
                              <p:cond delay="6000"/>
                            </p:stCondLst>
                            <p:childTnLst>
                              <p:par>
                                <p:cTn id="51" presetID="53" presetClass="entr" presetSubtype="16"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1000" fill="hold"/>
                                        <p:tgtEl>
                                          <p:spTgt spid="18"/>
                                        </p:tgtEl>
                                        <p:attrNameLst>
                                          <p:attrName>ppt_w</p:attrName>
                                        </p:attrNameLst>
                                      </p:cBhvr>
                                      <p:tavLst>
                                        <p:tav tm="0">
                                          <p:val>
                                            <p:fltVal val="0"/>
                                          </p:val>
                                        </p:tav>
                                        <p:tav tm="100000">
                                          <p:val>
                                            <p:strVal val="#ppt_w"/>
                                          </p:val>
                                        </p:tav>
                                      </p:tavLst>
                                    </p:anim>
                                    <p:anim calcmode="lin" valueType="num">
                                      <p:cBhvr>
                                        <p:cTn id="54" dur="1000" fill="hold"/>
                                        <p:tgtEl>
                                          <p:spTgt spid="18"/>
                                        </p:tgtEl>
                                        <p:attrNameLst>
                                          <p:attrName>ppt_h</p:attrName>
                                        </p:attrNameLst>
                                      </p:cBhvr>
                                      <p:tavLst>
                                        <p:tav tm="0">
                                          <p:val>
                                            <p:fltVal val="0"/>
                                          </p:val>
                                        </p:tav>
                                        <p:tav tm="100000">
                                          <p:val>
                                            <p:strVal val="#ppt_h"/>
                                          </p:val>
                                        </p:tav>
                                      </p:tavLst>
                                    </p:anim>
                                    <p:animEffect transition="in" filter="fade">
                                      <p:cBhvr>
                                        <p:cTn id="55" dur="1000"/>
                                        <p:tgtEl>
                                          <p:spTgt spid="18"/>
                                        </p:tgtEl>
                                      </p:cBhvr>
                                    </p:animEffect>
                                  </p:childTnLst>
                                </p:cTn>
                              </p:par>
                            </p:childTnLst>
                          </p:cTn>
                        </p:par>
                        <p:par>
                          <p:cTn id="56" fill="hold">
                            <p:stCondLst>
                              <p:cond delay="7000"/>
                            </p:stCondLst>
                            <p:childTnLst>
                              <p:par>
                                <p:cTn id="57" presetID="53" presetClass="entr" presetSubtype="16"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p:cTn id="59" dur="1000" fill="hold"/>
                                        <p:tgtEl>
                                          <p:spTgt spid="11"/>
                                        </p:tgtEl>
                                        <p:attrNameLst>
                                          <p:attrName>ppt_w</p:attrName>
                                        </p:attrNameLst>
                                      </p:cBhvr>
                                      <p:tavLst>
                                        <p:tav tm="0">
                                          <p:val>
                                            <p:fltVal val="0"/>
                                          </p:val>
                                        </p:tav>
                                        <p:tav tm="100000">
                                          <p:val>
                                            <p:strVal val="#ppt_w"/>
                                          </p:val>
                                        </p:tav>
                                      </p:tavLst>
                                    </p:anim>
                                    <p:anim calcmode="lin" valueType="num">
                                      <p:cBhvr>
                                        <p:cTn id="60" dur="1000" fill="hold"/>
                                        <p:tgtEl>
                                          <p:spTgt spid="11"/>
                                        </p:tgtEl>
                                        <p:attrNameLst>
                                          <p:attrName>ppt_h</p:attrName>
                                        </p:attrNameLst>
                                      </p:cBhvr>
                                      <p:tavLst>
                                        <p:tav tm="0">
                                          <p:val>
                                            <p:fltVal val="0"/>
                                          </p:val>
                                        </p:tav>
                                        <p:tav tm="100000">
                                          <p:val>
                                            <p:strVal val="#ppt_h"/>
                                          </p:val>
                                        </p:tav>
                                      </p:tavLst>
                                    </p:anim>
                                    <p:animEffect transition="in" filter="fade">
                                      <p:cBhvr>
                                        <p:cTn id="61" dur="1000"/>
                                        <p:tgtEl>
                                          <p:spTgt spid="11"/>
                                        </p:tgtEl>
                                      </p:cBhvr>
                                    </p:animEffect>
                                  </p:childTnLst>
                                </p:cTn>
                              </p:par>
                            </p:childTnLst>
                          </p:cTn>
                        </p:par>
                        <p:par>
                          <p:cTn id="62" fill="hold">
                            <p:stCondLst>
                              <p:cond delay="8000"/>
                            </p:stCondLst>
                            <p:childTnLst>
                              <p:par>
                                <p:cTn id="63" presetID="53" presetClass="entr" presetSubtype="16" fill="hold" grpId="0" nodeType="afterEffect">
                                  <p:stCondLst>
                                    <p:cond delay="0"/>
                                  </p:stCondLst>
                                  <p:childTnLst>
                                    <p:set>
                                      <p:cBhvr>
                                        <p:cTn id="64" dur="1" fill="hold">
                                          <p:stCondLst>
                                            <p:cond delay="0"/>
                                          </p:stCondLst>
                                        </p:cTn>
                                        <p:tgtEl>
                                          <p:spTgt spid="2"/>
                                        </p:tgtEl>
                                        <p:attrNameLst>
                                          <p:attrName>style.visibility</p:attrName>
                                        </p:attrNameLst>
                                      </p:cBhvr>
                                      <p:to>
                                        <p:strVal val="visible"/>
                                      </p:to>
                                    </p:set>
                                    <p:anim calcmode="lin" valueType="num">
                                      <p:cBhvr>
                                        <p:cTn id="65" dur="1000" fill="hold"/>
                                        <p:tgtEl>
                                          <p:spTgt spid="2"/>
                                        </p:tgtEl>
                                        <p:attrNameLst>
                                          <p:attrName>ppt_w</p:attrName>
                                        </p:attrNameLst>
                                      </p:cBhvr>
                                      <p:tavLst>
                                        <p:tav tm="0">
                                          <p:val>
                                            <p:fltVal val="0"/>
                                          </p:val>
                                        </p:tav>
                                        <p:tav tm="100000">
                                          <p:val>
                                            <p:strVal val="#ppt_w"/>
                                          </p:val>
                                        </p:tav>
                                      </p:tavLst>
                                    </p:anim>
                                    <p:anim calcmode="lin" valueType="num">
                                      <p:cBhvr>
                                        <p:cTn id="66" dur="1000" fill="hold"/>
                                        <p:tgtEl>
                                          <p:spTgt spid="2"/>
                                        </p:tgtEl>
                                        <p:attrNameLst>
                                          <p:attrName>ppt_h</p:attrName>
                                        </p:attrNameLst>
                                      </p:cBhvr>
                                      <p:tavLst>
                                        <p:tav tm="0">
                                          <p:val>
                                            <p:fltVal val="0"/>
                                          </p:val>
                                        </p:tav>
                                        <p:tav tm="100000">
                                          <p:val>
                                            <p:strVal val="#ppt_h"/>
                                          </p:val>
                                        </p:tav>
                                      </p:tavLst>
                                    </p:anim>
                                    <p:animEffect transition="in" filter="fade">
                                      <p:cBhvr>
                                        <p:cTn id="67" dur="1000"/>
                                        <p:tgtEl>
                                          <p:spTgt spid="2"/>
                                        </p:tgtEl>
                                      </p:cBhvr>
                                    </p:animEffect>
                                  </p:childTnLst>
                                </p:cTn>
                              </p:par>
                            </p:childTnLst>
                          </p:cTn>
                        </p:par>
                        <p:par>
                          <p:cTn id="68" fill="hold">
                            <p:stCondLst>
                              <p:cond delay="9000"/>
                            </p:stCondLst>
                            <p:childTnLst>
                              <p:par>
                                <p:cTn id="69" presetID="53" presetClass="entr" presetSubtype="16" fill="hold" grpId="0" nodeType="afterEffect">
                                  <p:stCondLst>
                                    <p:cond delay="0"/>
                                  </p:stCondLst>
                                  <p:childTnLst>
                                    <p:set>
                                      <p:cBhvr>
                                        <p:cTn id="70" dur="1" fill="hold">
                                          <p:stCondLst>
                                            <p:cond delay="0"/>
                                          </p:stCondLst>
                                        </p:cTn>
                                        <p:tgtEl>
                                          <p:spTgt spid="7"/>
                                        </p:tgtEl>
                                        <p:attrNameLst>
                                          <p:attrName>style.visibility</p:attrName>
                                        </p:attrNameLst>
                                      </p:cBhvr>
                                      <p:to>
                                        <p:strVal val="visible"/>
                                      </p:to>
                                    </p:set>
                                    <p:anim calcmode="lin" valueType="num">
                                      <p:cBhvr>
                                        <p:cTn id="71" dur="1000" fill="hold"/>
                                        <p:tgtEl>
                                          <p:spTgt spid="7"/>
                                        </p:tgtEl>
                                        <p:attrNameLst>
                                          <p:attrName>ppt_w</p:attrName>
                                        </p:attrNameLst>
                                      </p:cBhvr>
                                      <p:tavLst>
                                        <p:tav tm="0">
                                          <p:val>
                                            <p:fltVal val="0"/>
                                          </p:val>
                                        </p:tav>
                                        <p:tav tm="100000">
                                          <p:val>
                                            <p:strVal val="#ppt_w"/>
                                          </p:val>
                                        </p:tav>
                                      </p:tavLst>
                                    </p:anim>
                                    <p:anim calcmode="lin" valueType="num">
                                      <p:cBhvr>
                                        <p:cTn id="72" dur="1000" fill="hold"/>
                                        <p:tgtEl>
                                          <p:spTgt spid="7"/>
                                        </p:tgtEl>
                                        <p:attrNameLst>
                                          <p:attrName>ppt_h</p:attrName>
                                        </p:attrNameLst>
                                      </p:cBhvr>
                                      <p:tavLst>
                                        <p:tav tm="0">
                                          <p:val>
                                            <p:fltVal val="0"/>
                                          </p:val>
                                        </p:tav>
                                        <p:tav tm="100000">
                                          <p:val>
                                            <p:strVal val="#ppt_h"/>
                                          </p:val>
                                        </p:tav>
                                      </p:tavLst>
                                    </p:anim>
                                    <p:animEffect transition="in" filter="fade">
                                      <p:cBhvr>
                                        <p:cTn id="73" dur="1000"/>
                                        <p:tgtEl>
                                          <p:spTgt spid="7"/>
                                        </p:tgtEl>
                                      </p:cBhvr>
                                    </p:animEffect>
                                  </p:childTnLst>
                                </p:cTn>
                              </p:par>
                            </p:childTnLst>
                          </p:cTn>
                        </p:par>
                        <p:par>
                          <p:cTn id="74" fill="hold">
                            <p:stCondLst>
                              <p:cond delay="10000"/>
                            </p:stCondLst>
                            <p:childTnLst>
                              <p:par>
                                <p:cTn id="75" presetID="53" presetClass="entr" presetSubtype="16" fill="hold" grpId="0" nodeType="afterEffect">
                                  <p:stCondLst>
                                    <p:cond delay="0"/>
                                  </p:stCondLst>
                                  <p:childTnLst>
                                    <p:set>
                                      <p:cBhvr>
                                        <p:cTn id="76" dur="1" fill="hold">
                                          <p:stCondLst>
                                            <p:cond delay="0"/>
                                          </p:stCondLst>
                                        </p:cTn>
                                        <p:tgtEl>
                                          <p:spTgt spid="13"/>
                                        </p:tgtEl>
                                        <p:attrNameLst>
                                          <p:attrName>style.visibility</p:attrName>
                                        </p:attrNameLst>
                                      </p:cBhvr>
                                      <p:to>
                                        <p:strVal val="visible"/>
                                      </p:to>
                                    </p:set>
                                    <p:anim calcmode="lin" valueType="num">
                                      <p:cBhvr>
                                        <p:cTn id="77" dur="1000" fill="hold"/>
                                        <p:tgtEl>
                                          <p:spTgt spid="13"/>
                                        </p:tgtEl>
                                        <p:attrNameLst>
                                          <p:attrName>ppt_w</p:attrName>
                                        </p:attrNameLst>
                                      </p:cBhvr>
                                      <p:tavLst>
                                        <p:tav tm="0">
                                          <p:val>
                                            <p:fltVal val="0"/>
                                          </p:val>
                                        </p:tav>
                                        <p:tav tm="100000">
                                          <p:val>
                                            <p:strVal val="#ppt_w"/>
                                          </p:val>
                                        </p:tav>
                                      </p:tavLst>
                                    </p:anim>
                                    <p:anim calcmode="lin" valueType="num">
                                      <p:cBhvr>
                                        <p:cTn id="78" dur="1000" fill="hold"/>
                                        <p:tgtEl>
                                          <p:spTgt spid="13"/>
                                        </p:tgtEl>
                                        <p:attrNameLst>
                                          <p:attrName>ppt_h</p:attrName>
                                        </p:attrNameLst>
                                      </p:cBhvr>
                                      <p:tavLst>
                                        <p:tav tm="0">
                                          <p:val>
                                            <p:fltVal val="0"/>
                                          </p:val>
                                        </p:tav>
                                        <p:tav tm="100000">
                                          <p:val>
                                            <p:strVal val="#ppt_h"/>
                                          </p:val>
                                        </p:tav>
                                      </p:tavLst>
                                    </p:anim>
                                    <p:animEffect transition="in" filter="fade">
                                      <p:cBhvr>
                                        <p:cTn id="79" dur="1000"/>
                                        <p:tgtEl>
                                          <p:spTgt spid="13"/>
                                        </p:tgtEl>
                                      </p:cBhvr>
                                    </p:animEffect>
                                  </p:childTnLst>
                                </p:cTn>
                              </p:par>
                            </p:childTnLst>
                          </p:cTn>
                        </p:par>
                        <p:par>
                          <p:cTn id="80" fill="hold">
                            <p:stCondLst>
                              <p:cond delay="11000"/>
                            </p:stCondLst>
                            <p:childTnLst>
                              <p:par>
                                <p:cTn id="81" presetID="53" presetClass="entr" presetSubtype="16" fill="hold" grpId="0" nodeType="afterEffect">
                                  <p:stCondLst>
                                    <p:cond delay="0"/>
                                  </p:stCondLst>
                                  <p:childTnLst>
                                    <p:set>
                                      <p:cBhvr>
                                        <p:cTn id="82" dur="1" fill="hold">
                                          <p:stCondLst>
                                            <p:cond delay="0"/>
                                          </p:stCondLst>
                                        </p:cTn>
                                        <p:tgtEl>
                                          <p:spTgt spid="14"/>
                                        </p:tgtEl>
                                        <p:attrNameLst>
                                          <p:attrName>style.visibility</p:attrName>
                                        </p:attrNameLst>
                                      </p:cBhvr>
                                      <p:to>
                                        <p:strVal val="visible"/>
                                      </p:to>
                                    </p:set>
                                    <p:anim calcmode="lin" valueType="num">
                                      <p:cBhvr>
                                        <p:cTn id="83" dur="1000" fill="hold"/>
                                        <p:tgtEl>
                                          <p:spTgt spid="14"/>
                                        </p:tgtEl>
                                        <p:attrNameLst>
                                          <p:attrName>ppt_w</p:attrName>
                                        </p:attrNameLst>
                                      </p:cBhvr>
                                      <p:tavLst>
                                        <p:tav tm="0">
                                          <p:val>
                                            <p:fltVal val="0"/>
                                          </p:val>
                                        </p:tav>
                                        <p:tav tm="100000">
                                          <p:val>
                                            <p:strVal val="#ppt_w"/>
                                          </p:val>
                                        </p:tav>
                                      </p:tavLst>
                                    </p:anim>
                                    <p:anim calcmode="lin" valueType="num">
                                      <p:cBhvr>
                                        <p:cTn id="84" dur="1000" fill="hold"/>
                                        <p:tgtEl>
                                          <p:spTgt spid="14"/>
                                        </p:tgtEl>
                                        <p:attrNameLst>
                                          <p:attrName>ppt_h</p:attrName>
                                        </p:attrNameLst>
                                      </p:cBhvr>
                                      <p:tavLst>
                                        <p:tav tm="0">
                                          <p:val>
                                            <p:fltVal val="0"/>
                                          </p:val>
                                        </p:tav>
                                        <p:tav tm="100000">
                                          <p:val>
                                            <p:strVal val="#ppt_h"/>
                                          </p:val>
                                        </p:tav>
                                      </p:tavLst>
                                    </p:anim>
                                    <p:animEffect transition="in" filter="fade">
                                      <p:cBhvr>
                                        <p:cTn id="85" dur="1000"/>
                                        <p:tgtEl>
                                          <p:spTgt spid="14"/>
                                        </p:tgtEl>
                                      </p:cBhvr>
                                    </p:animEffect>
                                  </p:childTnLst>
                                </p:cTn>
                              </p:par>
                            </p:childTnLst>
                          </p:cTn>
                        </p:par>
                      </p:childTnLst>
                    </p:cTn>
                  </p:par>
                  <p:par>
                    <p:cTn id="86" fill="hold">
                      <p:stCondLst>
                        <p:cond delay="indefinite"/>
                      </p:stCondLst>
                      <p:childTnLst>
                        <p:par>
                          <p:cTn id="87" fill="hold">
                            <p:stCondLst>
                              <p:cond delay="0"/>
                            </p:stCondLst>
                            <p:childTnLst>
                              <p:par>
                                <p:cTn id="88" presetID="53" presetClass="entr" presetSubtype="16" fill="hold" grpId="0" nodeType="clickEffect">
                                  <p:stCondLst>
                                    <p:cond delay="0"/>
                                  </p:stCondLst>
                                  <p:childTnLst>
                                    <p:set>
                                      <p:cBhvr>
                                        <p:cTn id="89" dur="1" fill="hold">
                                          <p:stCondLst>
                                            <p:cond delay="0"/>
                                          </p:stCondLst>
                                        </p:cTn>
                                        <p:tgtEl>
                                          <p:spTgt spid="19"/>
                                        </p:tgtEl>
                                        <p:attrNameLst>
                                          <p:attrName>style.visibility</p:attrName>
                                        </p:attrNameLst>
                                      </p:cBhvr>
                                      <p:to>
                                        <p:strVal val="visible"/>
                                      </p:to>
                                    </p:set>
                                    <p:anim calcmode="lin" valueType="num">
                                      <p:cBhvr>
                                        <p:cTn id="90" dur="1000" fill="hold"/>
                                        <p:tgtEl>
                                          <p:spTgt spid="19"/>
                                        </p:tgtEl>
                                        <p:attrNameLst>
                                          <p:attrName>ppt_w</p:attrName>
                                        </p:attrNameLst>
                                      </p:cBhvr>
                                      <p:tavLst>
                                        <p:tav tm="0">
                                          <p:val>
                                            <p:fltVal val="0"/>
                                          </p:val>
                                        </p:tav>
                                        <p:tav tm="100000">
                                          <p:val>
                                            <p:strVal val="#ppt_w"/>
                                          </p:val>
                                        </p:tav>
                                      </p:tavLst>
                                    </p:anim>
                                    <p:anim calcmode="lin" valueType="num">
                                      <p:cBhvr>
                                        <p:cTn id="91" dur="1000" fill="hold"/>
                                        <p:tgtEl>
                                          <p:spTgt spid="19"/>
                                        </p:tgtEl>
                                        <p:attrNameLst>
                                          <p:attrName>ppt_h</p:attrName>
                                        </p:attrNameLst>
                                      </p:cBhvr>
                                      <p:tavLst>
                                        <p:tav tm="0">
                                          <p:val>
                                            <p:fltVal val="0"/>
                                          </p:val>
                                        </p:tav>
                                        <p:tav tm="100000">
                                          <p:val>
                                            <p:strVal val="#ppt_h"/>
                                          </p:val>
                                        </p:tav>
                                      </p:tavLst>
                                    </p:anim>
                                    <p:animEffect transition="in" filter="fade">
                                      <p:cBhvr>
                                        <p:cTn id="9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animBg="1"/>
      <p:bldP spid="5" grpId="0" animBg="1"/>
      <p:bldP spid="2" grpId="0" animBg="1"/>
      <p:bldP spid="6" grpId="0" animBg="1"/>
      <p:bldP spid="7" grpId="0" animBg="1"/>
      <p:bldP spid="9" grpId="0" animBg="1"/>
      <p:bldP spid="10" grpId="0" animBg="1"/>
      <p:bldP spid="11" grpId="0" animBg="1"/>
      <p:bldP spid="12" grpId="0" animBg="1"/>
      <p:bldP spid="13" grpId="0" animBg="1"/>
      <p:bldP spid="14" grpId="0" animBg="1"/>
      <p:bldP spid="16" grpId="0" animBg="1"/>
      <p:bldP spid="17" grpId="0" animBg="1"/>
      <p:bldP spid="18" grpId="0" animBg="1"/>
      <p:bldP spid="1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9982" y="0"/>
            <a:ext cx="9144000" cy="5128112"/>
          </a:xfrm>
          <a:prstGeom prst="rect">
            <a:avLst/>
          </a:prstGeom>
          <a:solidFill>
            <a:srgbClr val="00000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19" name="TextBox 18"/>
          <p:cNvSpPr txBox="1"/>
          <p:nvPr/>
        </p:nvSpPr>
        <p:spPr>
          <a:xfrm>
            <a:off x="0" y="964772"/>
            <a:ext cx="9144000" cy="3893374"/>
          </a:xfrm>
          <a:prstGeom prst="rect">
            <a:avLst/>
          </a:prstGeom>
          <a:solidFill>
            <a:srgbClr val="000000">
              <a:alpha val="89804"/>
            </a:srgbClr>
          </a:solidFill>
        </p:spPr>
        <p:txBody>
          <a:bodyPr wrap="square" rtlCol="0">
            <a:spAutoFit/>
          </a:bodyPr>
          <a:lstStyle/>
          <a:p>
            <a:pPr algn="ctr"/>
            <a:r>
              <a:rPr lang="en-US" sz="19900" b="1" dirty="0" smtClean="0">
                <a:solidFill>
                  <a:schemeClr val="bg1"/>
                </a:solidFill>
              </a:rPr>
              <a:t>15.3</a:t>
            </a:r>
          </a:p>
          <a:p>
            <a:pPr algn="ctr"/>
            <a:r>
              <a:rPr lang="en-US" sz="4800" dirty="0" smtClean="0">
                <a:solidFill>
                  <a:schemeClr val="bg1"/>
                </a:solidFill>
              </a:rPr>
              <a:t>Petabytes of Data</a:t>
            </a:r>
            <a:endParaRPr lang="en-US" dirty="0" smtClean="0">
              <a:solidFill>
                <a:schemeClr val="bg1"/>
              </a:solidFill>
            </a:endParaRPr>
          </a:p>
        </p:txBody>
      </p:sp>
      <p:sp>
        <p:nvSpPr>
          <p:cNvPr id="5" name="Title 1"/>
          <p:cNvSpPr txBox="1">
            <a:spLocks/>
          </p:cNvSpPr>
          <p:nvPr/>
        </p:nvSpPr>
        <p:spPr>
          <a:xfrm>
            <a:off x="1860698" y="241900"/>
            <a:ext cx="5550195" cy="688766"/>
          </a:xfrm>
          <a:prstGeom prst="roundRect">
            <a:avLst>
              <a:gd name="adj" fmla="val 7796"/>
            </a:avLst>
          </a:prstGeom>
          <a:solidFill>
            <a:srgbClr val="000000"/>
          </a:solidFill>
          <a:ln>
            <a:solidFill>
              <a:schemeClr val="accent2">
                <a:lumMod val="60000"/>
                <a:lumOff val="40000"/>
              </a:schemeClr>
            </a:solidFill>
          </a:ln>
        </p:spPr>
        <p:txBody>
          <a:bodyPr vert="horz" lIns="91440" tIns="45720" rIns="91440" bIns="45720" rtlCol="0" anchor="ctr">
            <a:noAutofit/>
          </a:bodyPr>
          <a:lstStyle>
            <a:lvl1pPr algn="l" defTabSz="914400" rtl="0" eaLnBrk="1" latinLnBrk="0" hangingPunct="1">
              <a:spcBef>
                <a:spcPct val="0"/>
              </a:spcBef>
              <a:buNone/>
              <a:defRPr sz="2000" b="0" kern="1200">
                <a:solidFill>
                  <a:schemeClr val="tx1"/>
                </a:solidFill>
                <a:latin typeface="Rockwell" pitchFamily="18" charset="0"/>
                <a:ea typeface="+mj-ea"/>
                <a:cs typeface="Arial" pitchFamily="34" charset="0"/>
              </a:defRPr>
            </a:lvl1pPr>
          </a:lstStyle>
          <a:p>
            <a:pPr algn="ctr"/>
            <a:r>
              <a:rPr lang="en-US" sz="2400" b="1" dirty="0" smtClean="0">
                <a:solidFill>
                  <a:srgbClr val="FF0000"/>
                </a:solidFill>
                <a:latin typeface="Courier New" panose="02070309020205020404" pitchFamily="49" charset="0"/>
                <a:cs typeface="Courier New" panose="02070309020205020404" pitchFamily="49" charset="0"/>
              </a:rPr>
              <a:t>What Makes Liberty a Target?</a:t>
            </a:r>
            <a:endParaRPr lang="en-US" sz="2400" b="1" dirty="0">
              <a:solidFill>
                <a:srgbClr val="FF0000"/>
              </a:solidFill>
              <a:latin typeface="Courier New" panose="02070309020205020404" pitchFamily="49" charset="0"/>
              <a:cs typeface="Courier New" panose="02070309020205020404" pitchFamily="49" charset="0"/>
            </a:endParaRPr>
          </a:p>
        </p:txBody>
      </p:sp>
      <p:grpSp>
        <p:nvGrpSpPr>
          <p:cNvPr id="21" name="Group 20"/>
          <p:cNvGrpSpPr/>
          <p:nvPr/>
        </p:nvGrpSpPr>
        <p:grpSpPr>
          <a:xfrm>
            <a:off x="29981" y="0"/>
            <a:ext cx="9144001" cy="5143500"/>
            <a:chOff x="0" y="0"/>
            <a:chExt cx="9144001" cy="5143500"/>
          </a:xfrm>
        </p:grpSpPr>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t="14928" r="1407" b="16336"/>
            <a:stretch/>
          </p:blipFill>
          <p:spPr>
            <a:xfrm>
              <a:off x="0" y="0"/>
              <a:ext cx="9144001" cy="5143500"/>
            </a:xfrm>
            <a:prstGeom prst="rect">
              <a:avLst/>
            </a:prstGeom>
          </p:spPr>
        </p:pic>
        <p:sp>
          <p:nvSpPr>
            <p:cNvPr id="15" name="TextBox 14"/>
            <p:cNvSpPr txBox="1"/>
            <p:nvPr/>
          </p:nvSpPr>
          <p:spPr>
            <a:xfrm>
              <a:off x="208454" y="251949"/>
              <a:ext cx="4278735" cy="523220"/>
            </a:xfrm>
            <a:prstGeom prst="rect">
              <a:avLst/>
            </a:prstGeom>
            <a:noFill/>
          </p:spPr>
          <p:txBody>
            <a:bodyPr wrap="none" rtlCol="0">
              <a:spAutoFit/>
            </a:bodyPr>
            <a:lstStyle/>
            <a:p>
              <a:pPr algn="l"/>
              <a:r>
                <a:rPr lang="en-US" sz="2800" b="1" dirty="0" smtClean="0">
                  <a:solidFill>
                    <a:schemeClr val="bg1"/>
                  </a:solidFill>
                </a:rPr>
                <a:t>Enough music tracks….</a:t>
              </a:r>
            </a:p>
          </p:txBody>
        </p:sp>
        <p:sp>
          <p:nvSpPr>
            <p:cNvPr id="20" name="TextBox 19"/>
            <p:cNvSpPr txBox="1"/>
            <p:nvPr/>
          </p:nvSpPr>
          <p:spPr>
            <a:xfrm>
              <a:off x="1052834" y="1529809"/>
              <a:ext cx="4522392" cy="523220"/>
            </a:xfrm>
            <a:prstGeom prst="rect">
              <a:avLst/>
            </a:prstGeom>
            <a:noFill/>
          </p:spPr>
          <p:txBody>
            <a:bodyPr wrap="none" rtlCol="0">
              <a:spAutoFit/>
            </a:bodyPr>
            <a:lstStyle/>
            <a:p>
              <a:pPr algn="l"/>
              <a:r>
                <a:rPr lang="en-US" sz="2800" b="1" dirty="0" smtClean="0">
                  <a:solidFill>
                    <a:schemeClr val="bg1"/>
                  </a:solidFill>
                </a:rPr>
                <a:t>…to play for 30,000 years</a:t>
              </a:r>
            </a:p>
          </p:txBody>
        </p:sp>
      </p:grpSp>
      <p:sp>
        <p:nvSpPr>
          <p:cNvPr id="3" name="TextBox 2"/>
          <p:cNvSpPr txBox="1"/>
          <p:nvPr/>
        </p:nvSpPr>
        <p:spPr>
          <a:xfrm>
            <a:off x="-37667684" y="821310"/>
            <a:ext cx="37667684" cy="3770263"/>
          </a:xfrm>
          <a:prstGeom prst="rect">
            <a:avLst/>
          </a:prstGeom>
          <a:solidFill>
            <a:srgbClr val="000000">
              <a:alpha val="50196"/>
            </a:srgbClr>
          </a:solidFill>
        </p:spPr>
        <p:txBody>
          <a:bodyPr wrap="none" rtlCol="0">
            <a:spAutoFit/>
          </a:bodyPr>
          <a:lstStyle/>
          <a:p>
            <a:pPr algn="l"/>
            <a:r>
              <a:rPr lang="en-US" sz="23900" dirty="0" smtClean="0">
                <a:solidFill>
                  <a:schemeClr val="bg1"/>
                </a:solidFill>
              </a:rPr>
              <a:t>1,000,000,000,000,000,000</a:t>
            </a:r>
          </a:p>
        </p:txBody>
      </p:sp>
    </p:spTree>
    <p:extLst>
      <p:ext uri="{BB962C8B-B14F-4D97-AF65-F5344CB8AC3E}">
        <p14:creationId xmlns:p14="http://schemas.microsoft.com/office/powerpoint/2010/main" val="219028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xit" presetSubtype="0" fill="hold" grpId="0" nodeType="withEffect">
                                  <p:stCondLst>
                                    <p:cond delay="500"/>
                                  </p:stCondLst>
                                  <p:childTnLst>
                                    <p:animEffect transition="out" filter="fade">
                                      <p:cBhvr>
                                        <p:cTn id="6" dur="1000"/>
                                        <p:tgtEl>
                                          <p:spTgt spid="8"/>
                                        </p:tgtEl>
                                      </p:cBhvr>
                                    </p:animEffect>
                                    <p:anim calcmode="lin" valueType="num">
                                      <p:cBhvr>
                                        <p:cTn id="7" dur="1000"/>
                                        <p:tgtEl>
                                          <p:spTgt spid="8"/>
                                        </p:tgtEl>
                                        <p:attrNameLst>
                                          <p:attrName>ppt_x</p:attrName>
                                        </p:attrNameLst>
                                      </p:cBhvr>
                                      <p:tavLst>
                                        <p:tav tm="0">
                                          <p:val>
                                            <p:strVal val="ppt_x"/>
                                          </p:val>
                                        </p:tav>
                                        <p:tav tm="100000">
                                          <p:val>
                                            <p:strVal val="ppt_x"/>
                                          </p:val>
                                        </p:tav>
                                      </p:tavLst>
                                    </p:anim>
                                    <p:anim calcmode="lin" valueType="num">
                                      <p:cBhvr>
                                        <p:cTn id="8" dur="1000"/>
                                        <p:tgtEl>
                                          <p:spTgt spid="8"/>
                                        </p:tgtEl>
                                        <p:attrNameLst>
                                          <p:attrName>ppt_y</p:attrName>
                                        </p:attrNameLst>
                                      </p:cBhvr>
                                      <p:tavLst>
                                        <p:tav tm="0">
                                          <p:val>
                                            <p:strVal val="ppt_y"/>
                                          </p:val>
                                        </p:tav>
                                        <p:tav tm="100000">
                                          <p:val>
                                            <p:strVal val="ppt_y+.1"/>
                                          </p:val>
                                        </p:tav>
                                      </p:tavLst>
                                    </p:anim>
                                    <p:set>
                                      <p:cBhvr>
                                        <p:cTn id="9" dur="1" fill="hold">
                                          <p:stCondLst>
                                            <p:cond delay="999"/>
                                          </p:stCondLst>
                                        </p:cTn>
                                        <p:tgtEl>
                                          <p:spTgt spid="8"/>
                                        </p:tgtEl>
                                        <p:attrNameLst>
                                          <p:attrName>style.visibility</p:attrName>
                                        </p:attrNameLst>
                                      </p:cBhvr>
                                      <p:to>
                                        <p:strVal val="hidden"/>
                                      </p:to>
                                    </p:set>
                                  </p:childTnLst>
                                </p:cTn>
                              </p:par>
                              <p:par>
                                <p:cTn id="10" presetID="2" presetClass="entr" presetSubtype="2" fill="hold" grpId="0" nodeType="withEffect">
                                  <p:stCondLst>
                                    <p:cond delay="50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4000" fill="hold"/>
                                        <p:tgtEl>
                                          <p:spTgt spid="3"/>
                                        </p:tgtEl>
                                        <p:attrNameLst>
                                          <p:attrName>ppt_x</p:attrName>
                                        </p:attrNameLst>
                                      </p:cBhvr>
                                      <p:tavLst>
                                        <p:tav tm="0">
                                          <p:val>
                                            <p:strVal val="1+#ppt_w/2"/>
                                          </p:val>
                                        </p:tav>
                                        <p:tav tm="100000">
                                          <p:val>
                                            <p:strVal val="#ppt_x"/>
                                          </p:val>
                                        </p:tav>
                                      </p:tavLst>
                                    </p:anim>
                                    <p:anim calcmode="lin" valueType="num">
                                      <p:cBhvr additive="base">
                                        <p:cTn id="13" dur="4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361506" y="2170379"/>
            <a:ext cx="8782493" cy="1292662"/>
          </a:xfrm>
          <a:prstGeom prst="rect">
            <a:avLst/>
          </a:prstGeom>
          <a:solidFill>
            <a:srgbClr val="000000">
              <a:alpha val="74902"/>
            </a:srgbClr>
          </a:solidFill>
        </p:spPr>
        <p:txBody>
          <a:bodyPr wrap="square" rtlCol="0">
            <a:spAutoFit/>
          </a:bodyPr>
          <a:lstStyle/>
          <a:p>
            <a:pPr marL="457200"/>
            <a:endParaRPr lang="en-US" sz="2000" b="1" dirty="0" smtClean="0">
              <a:solidFill>
                <a:schemeClr val="bg1"/>
              </a:solidFill>
            </a:endParaRPr>
          </a:p>
          <a:p>
            <a:pPr marL="457200"/>
            <a:r>
              <a:rPr lang="en-US" sz="4000" b="1" dirty="0" smtClean="0">
                <a:solidFill>
                  <a:schemeClr val="bg1"/>
                </a:solidFill>
              </a:rPr>
              <a:t>Prioritization of Risk</a:t>
            </a:r>
          </a:p>
          <a:p>
            <a:pPr marL="457200"/>
            <a:endParaRPr lang="en-US" b="1" dirty="0">
              <a:solidFill>
                <a:schemeClr val="bg1"/>
              </a:solidFill>
            </a:endParaRPr>
          </a:p>
        </p:txBody>
      </p:sp>
      <p:grpSp>
        <p:nvGrpSpPr>
          <p:cNvPr id="2" name="Group 1"/>
          <p:cNvGrpSpPr/>
          <p:nvPr/>
        </p:nvGrpSpPr>
        <p:grpSpPr>
          <a:xfrm>
            <a:off x="531515" y="1055891"/>
            <a:ext cx="5569395" cy="3613184"/>
            <a:chOff x="531515" y="1055891"/>
            <a:chExt cx="5569395" cy="3613184"/>
          </a:xfrm>
        </p:grpSpPr>
        <p:sp>
          <p:nvSpPr>
            <p:cNvPr id="3" name="TextBox 2"/>
            <p:cNvSpPr txBox="1"/>
            <p:nvPr/>
          </p:nvSpPr>
          <p:spPr>
            <a:xfrm>
              <a:off x="1032358" y="1108947"/>
              <a:ext cx="1843708" cy="400110"/>
            </a:xfrm>
            <a:prstGeom prst="wedgeRectCallout">
              <a:avLst>
                <a:gd name="adj1" fmla="val 54714"/>
                <a:gd name="adj2" fmla="val 203564"/>
              </a:avLst>
            </a:prstGeom>
            <a:solidFill>
              <a:srgbClr val="000000">
                <a:alpha val="74902"/>
              </a:srgbClr>
            </a:solidFill>
          </p:spPr>
          <p:txBody>
            <a:bodyPr wrap="square" rtlCol="0">
              <a:spAutoFit/>
            </a:bodyPr>
            <a:lstStyle/>
            <a:p>
              <a:pPr marL="1588" algn="ctr"/>
              <a:r>
                <a:rPr lang="en-US" sz="2000" dirty="0">
                  <a:solidFill>
                    <a:schemeClr val="bg1"/>
                  </a:solidFill>
                </a:rPr>
                <a:t>Risk </a:t>
              </a:r>
              <a:r>
                <a:rPr lang="en-US" sz="2000" dirty="0" smtClean="0">
                  <a:solidFill>
                    <a:schemeClr val="bg1"/>
                  </a:solidFill>
                </a:rPr>
                <a:t>Profiling</a:t>
              </a:r>
              <a:endParaRPr lang="en-US" sz="2000" dirty="0">
                <a:solidFill>
                  <a:schemeClr val="bg1"/>
                </a:solidFill>
              </a:endParaRPr>
            </a:p>
          </p:txBody>
        </p:sp>
        <p:sp>
          <p:nvSpPr>
            <p:cNvPr id="11" name="TextBox 10"/>
            <p:cNvSpPr txBox="1"/>
            <p:nvPr/>
          </p:nvSpPr>
          <p:spPr>
            <a:xfrm>
              <a:off x="531515" y="3961189"/>
              <a:ext cx="2360542" cy="707886"/>
            </a:xfrm>
            <a:prstGeom prst="wedgeRectCallout">
              <a:avLst>
                <a:gd name="adj1" fmla="val 51670"/>
                <a:gd name="adj2" fmla="val -101920"/>
              </a:avLst>
            </a:prstGeom>
            <a:solidFill>
              <a:srgbClr val="000000">
                <a:alpha val="74902"/>
              </a:srgbClr>
            </a:solidFill>
          </p:spPr>
          <p:txBody>
            <a:bodyPr wrap="square" rtlCol="0">
              <a:spAutoFit/>
            </a:bodyPr>
            <a:lstStyle/>
            <a:p>
              <a:pPr marL="1588" algn="ctr"/>
              <a:r>
                <a:rPr lang="en-US" sz="2000" dirty="0" smtClean="0">
                  <a:solidFill>
                    <a:schemeClr val="bg1"/>
                  </a:solidFill>
                </a:rPr>
                <a:t>Internal </a:t>
              </a:r>
              <a:r>
                <a:rPr lang="en-US" sz="2000" dirty="0">
                  <a:solidFill>
                    <a:schemeClr val="bg1"/>
                  </a:solidFill>
                </a:rPr>
                <a:t>Controls </a:t>
              </a:r>
              <a:r>
                <a:rPr lang="en-US" sz="2000" dirty="0" smtClean="0">
                  <a:solidFill>
                    <a:schemeClr val="bg1"/>
                  </a:solidFill>
                </a:rPr>
                <a:t>Assessment</a:t>
              </a:r>
              <a:endParaRPr lang="en-US" sz="2000" dirty="0">
                <a:solidFill>
                  <a:schemeClr val="bg1"/>
                </a:solidFill>
              </a:endParaRPr>
            </a:p>
          </p:txBody>
        </p:sp>
        <p:sp>
          <p:nvSpPr>
            <p:cNvPr id="12" name="TextBox 11"/>
            <p:cNvSpPr txBox="1"/>
            <p:nvPr/>
          </p:nvSpPr>
          <p:spPr>
            <a:xfrm>
              <a:off x="3805174" y="3961189"/>
              <a:ext cx="2137336" cy="707886"/>
            </a:xfrm>
            <a:prstGeom prst="wedgeRectCallout">
              <a:avLst>
                <a:gd name="adj1" fmla="val -45706"/>
                <a:gd name="adj2" fmla="val -111019"/>
              </a:avLst>
            </a:prstGeom>
            <a:solidFill>
              <a:srgbClr val="000000">
                <a:alpha val="74902"/>
              </a:srgbClr>
            </a:solidFill>
          </p:spPr>
          <p:txBody>
            <a:bodyPr wrap="square" rtlCol="0">
              <a:spAutoFit/>
            </a:bodyPr>
            <a:lstStyle/>
            <a:p>
              <a:pPr marL="1588" algn="ctr"/>
              <a:r>
                <a:rPr lang="en-US" sz="2000" dirty="0" smtClean="0">
                  <a:solidFill>
                    <a:schemeClr val="bg1"/>
                  </a:solidFill>
                </a:rPr>
                <a:t>Threat/Industry Intelligence</a:t>
              </a:r>
              <a:endParaRPr lang="en-US" sz="2000" dirty="0">
                <a:solidFill>
                  <a:schemeClr val="bg1"/>
                </a:solidFill>
              </a:endParaRPr>
            </a:p>
          </p:txBody>
        </p:sp>
        <p:sp>
          <p:nvSpPr>
            <p:cNvPr id="13" name="TextBox 12"/>
            <p:cNvSpPr txBox="1"/>
            <p:nvPr/>
          </p:nvSpPr>
          <p:spPr>
            <a:xfrm>
              <a:off x="4444409" y="1055891"/>
              <a:ext cx="1656501" cy="707886"/>
            </a:xfrm>
            <a:prstGeom prst="wedgeRectCallout">
              <a:avLst>
                <a:gd name="adj1" fmla="val -56626"/>
                <a:gd name="adj2" fmla="val 103484"/>
              </a:avLst>
            </a:prstGeom>
            <a:solidFill>
              <a:srgbClr val="000000">
                <a:alpha val="74902"/>
              </a:srgbClr>
            </a:solidFill>
          </p:spPr>
          <p:txBody>
            <a:bodyPr wrap="square" rtlCol="0">
              <a:spAutoFit/>
            </a:bodyPr>
            <a:lstStyle/>
            <a:p>
              <a:pPr marL="1588" algn="ctr"/>
              <a:r>
                <a:rPr lang="en-US" sz="2000" dirty="0" smtClean="0">
                  <a:solidFill>
                    <a:schemeClr val="bg1"/>
                  </a:solidFill>
                </a:rPr>
                <a:t>Situational Awareness</a:t>
              </a:r>
              <a:endParaRPr lang="en-US" sz="2000" dirty="0">
                <a:solidFill>
                  <a:schemeClr val="bg1"/>
                </a:solidFill>
              </a:endParaRPr>
            </a:p>
          </p:txBody>
        </p:sp>
      </p:grpSp>
      <p:sp>
        <p:nvSpPr>
          <p:cNvPr id="10" name="Title 1"/>
          <p:cNvSpPr txBox="1">
            <a:spLocks/>
          </p:cNvSpPr>
          <p:nvPr/>
        </p:nvSpPr>
        <p:spPr>
          <a:xfrm>
            <a:off x="128115" y="135640"/>
            <a:ext cx="8885256" cy="536972"/>
          </a:xfrm>
          <a:prstGeom prst="roundRect">
            <a:avLst/>
          </a:prstGeom>
          <a:solidFill>
            <a:srgbClr val="000000"/>
          </a:solidFill>
          <a:ln>
            <a:solidFill>
              <a:schemeClr val="accent2">
                <a:lumMod val="60000"/>
                <a:lumOff val="40000"/>
              </a:schemeClr>
            </a:solidFill>
          </a:ln>
        </p:spPr>
        <p:txBody>
          <a:bodyPr vert="horz" lIns="91440" tIns="45720" rIns="91440" bIns="45720" rtlCol="0" anchor="ctr">
            <a:noAutofit/>
          </a:bodyPr>
          <a:lstStyle>
            <a:lvl1pPr algn="l" defTabSz="914400" rtl="0" eaLnBrk="1" latinLnBrk="0" hangingPunct="1">
              <a:spcBef>
                <a:spcPct val="0"/>
              </a:spcBef>
              <a:buNone/>
              <a:defRPr sz="2000" b="0" kern="1200">
                <a:solidFill>
                  <a:schemeClr val="tx1"/>
                </a:solidFill>
                <a:latin typeface="Rockwell" pitchFamily="18" charset="0"/>
                <a:ea typeface="+mj-ea"/>
                <a:cs typeface="Arial" pitchFamily="34" charset="0"/>
              </a:defRPr>
            </a:lvl1pPr>
          </a:lstStyle>
          <a:p>
            <a:pPr algn="ctr"/>
            <a:r>
              <a:rPr lang="en-US" sz="2100" b="1" dirty="0" smtClean="0">
                <a:solidFill>
                  <a:srgbClr val="FF0000"/>
                </a:solidFill>
                <a:latin typeface="Courier New" panose="02070309020205020404" pitchFamily="49" charset="0"/>
                <a:cs typeface="Courier New" panose="02070309020205020404" pitchFamily="49" charset="0"/>
              </a:rPr>
              <a:t>How can we protect our data from attackers?</a:t>
            </a:r>
            <a:endParaRPr lang="en-US" sz="2100" b="1" dirty="0">
              <a:solidFill>
                <a:srgbClr val="FF0000"/>
              </a:solidFill>
              <a:latin typeface="Courier New" panose="02070309020205020404" pitchFamily="49" charset="0"/>
              <a:cs typeface="Courier New" panose="02070309020205020404" pitchFamily="49" charset="0"/>
            </a:endParaRP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43488" t="27898" r="36305" b="25936"/>
          <a:stretch/>
        </p:blipFill>
        <p:spPr bwMode="auto">
          <a:xfrm rot="364559">
            <a:off x="6707154" y="1602244"/>
            <a:ext cx="1899259" cy="2608812"/>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46666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1500" fill="hold"/>
                                        <p:tgtEl>
                                          <p:spTgt spid="19"/>
                                        </p:tgtEl>
                                        <p:attrNameLst>
                                          <p:attrName>ppt_x</p:attrName>
                                        </p:attrNameLst>
                                      </p:cBhvr>
                                      <p:tavLst>
                                        <p:tav tm="0">
                                          <p:val>
                                            <p:strVal val="1+#ppt_w/2"/>
                                          </p:val>
                                        </p:tav>
                                        <p:tav tm="100000">
                                          <p:val>
                                            <p:strVal val="#ppt_x"/>
                                          </p:val>
                                        </p:tav>
                                      </p:tavLst>
                                    </p:anim>
                                    <p:anim calcmode="lin" valueType="num">
                                      <p:cBhvr additive="base">
                                        <p:cTn id="13" dur="1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1026"/>
                                        </p:tgtEl>
                                        <p:attrNameLst>
                                          <p:attrName>style.visibility</p:attrName>
                                        </p:attrNameLst>
                                      </p:cBhvr>
                                      <p:to>
                                        <p:strVal val="visible"/>
                                      </p:to>
                                    </p:set>
                                    <p:anim calcmode="lin" valueType="num">
                                      <p:cBhvr>
                                        <p:cTn id="22" dur="500" fill="hold"/>
                                        <p:tgtEl>
                                          <p:spTgt spid="1026"/>
                                        </p:tgtEl>
                                        <p:attrNameLst>
                                          <p:attrName>ppt_w</p:attrName>
                                        </p:attrNameLst>
                                      </p:cBhvr>
                                      <p:tavLst>
                                        <p:tav tm="0">
                                          <p:val>
                                            <p:fltVal val="0"/>
                                          </p:val>
                                        </p:tav>
                                        <p:tav tm="100000">
                                          <p:val>
                                            <p:strVal val="#ppt_w"/>
                                          </p:val>
                                        </p:tav>
                                      </p:tavLst>
                                    </p:anim>
                                    <p:anim calcmode="lin" valueType="num">
                                      <p:cBhvr>
                                        <p:cTn id="23" dur="500" fill="hold"/>
                                        <p:tgtEl>
                                          <p:spTgt spid="1026"/>
                                        </p:tgtEl>
                                        <p:attrNameLst>
                                          <p:attrName>ppt_h</p:attrName>
                                        </p:attrNameLst>
                                      </p:cBhvr>
                                      <p:tavLst>
                                        <p:tav tm="0">
                                          <p:val>
                                            <p:fltVal val="0"/>
                                          </p:val>
                                        </p:tav>
                                        <p:tav tm="100000">
                                          <p:val>
                                            <p:strVal val="#ppt_h"/>
                                          </p:val>
                                        </p:tav>
                                      </p:tavLst>
                                    </p:anim>
                                    <p:animEffect transition="in" filter="fade">
                                      <p:cBhvr>
                                        <p:cTn id="24"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b="25000"/>
          <a:stretch/>
        </p:blipFill>
        <p:spPr>
          <a:xfrm>
            <a:off x="1" y="0"/>
            <a:ext cx="9144000" cy="5143500"/>
          </a:xfrm>
          <a:prstGeom prst="rect">
            <a:avLst/>
          </a:prstGeom>
        </p:spPr>
      </p:pic>
      <p:sp>
        <p:nvSpPr>
          <p:cNvPr id="5" name="TextBox 4"/>
          <p:cNvSpPr txBox="1"/>
          <p:nvPr/>
        </p:nvSpPr>
        <p:spPr>
          <a:xfrm>
            <a:off x="4019212" y="2103537"/>
            <a:ext cx="1267494" cy="1211818"/>
          </a:xfrm>
          <a:prstGeom prst="ellipse">
            <a:avLst/>
          </a:prstGeom>
          <a:solidFill>
            <a:srgbClr val="000000">
              <a:alpha val="89804"/>
            </a:srgbClr>
          </a:solidFill>
        </p:spPr>
        <p:txBody>
          <a:bodyPr wrap="square" rtlCol="0">
            <a:spAutoFit/>
          </a:bodyPr>
          <a:lstStyle/>
          <a:p>
            <a:pPr algn="ctr"/>
            <a:r>
              <a:rPr lang="en-US" sz="2800" b="1" dirty="0" smtClean="0">
                <a:solidFill>
                  <a:schemeClr val="bg1"/>
                </a:solidFill>
              </a:rPr>
              <a:t>15.3</a:t>
            </a:r>
          </a:p>
          <a:p>
            <a:pPr algn="ctr"/>
            <a:r>
              <a:rPr lang="en-US" sz="1100" dirty="0" smtClean="0">
                <a:solidFill>
                  <a:schemeClr val="bg1"/>
                </a:solidFill>
              </a:rPr>
              <a:t>Petabytes</a:t>
            </a:r>
            <a:br>
              <a:rPr lang="en-US" sz="1100" dirty="0" smtClean="0">
                <a:solidFill>
                  <a:schemeClr val="bg1"/>
                </a:solidFill>
              </a:rPr>
            </a:br>
            <a:r>
              <a:rPr lang="en-US" sz="1100" dirty="0" smtClean="0">
                <a:solidFill>
                  <a:schemeClr val="bg1"/>
                </a:solidFill>
              </a:rPr>
              <a:t>of Data</a:t>
            </a:r>
            <a:endParaRPr lang="en-US" sz="400" dirty="0" smtClean="0">
              <a:solidFill>
                <a:schemeClr val="bg1"/>
              </a:solidFill>
            </a:endParaRPr>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2343" t="-1202" r="2343" b="5888"/>
          <a:stretch/>
        </p:blipFill>
        <p:spPr>
          <a:xfrm>
            <a:off x="4019212" y="2098612"/>
            <a:ext cx="1261647" cy="1220779"/>
          </a:xfrm>
          <a:prstGeom prst="ellipse">
            <a:avLst/>
          </a:prstGeom>
          <a:solidFill>
            <a:schemeClr val="tx2">
              <a:lumMod val="50000"/>
            </a:schemeClr>
          </a:solidFill>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1537248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par>
                                <p:cTn id="11" presetID="10" presetClass="entr" presetSubtype="0" fill="hold" nodeType="withEffect">
                                  <p:stCondLst>
                                    <p:cond delay="15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tubeiStock_000009463243Big Web.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duotone>
              <a:prstClr val="black"/>
              <a:schemeClr val="accent3">
                <a:tint val="45000"/>
                <a:satMod val="400000"/>
              </a:schemeClr>
            </a:duotone>
          </a:blip>
          <a:stretch>
            <a:fillRect/>
          </a:stretch>
        </p:blipFill>
        <p:spPr>
          <a:xfrm>
            <a:off x="9526" y="0"/>
            <a:ext cx="9144000" cy="5143500"/>
          </a:xfrm>
          <a:prstGeom prst="rect">
            <a:avLst/>
          </a:prstGeom>
        </p:spPr>
      </p:pic>
      <p:sp>
        <p:nvSpPr>
          <p:cNvPr id="39" name="Rectangle 38"/>
          <p:cNvSpPr/>
          <p:nvPr/>
        </p:nvSpPr>
        <p:spPr>
          <a:xfrm>
            <a:off x="9526" y="0"/>
            <a:ext cx="9134474" cy="5143500"/>
          </a:xfrm>
          <a:prstGeom prst="rect">
            <a:avLst/>
          </a:prstGeom>
          <a:solidFill>
            <a:srgbClr val="00000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27" name="Oval 26"/>
          <p:cNvSpPr/>
          <p:nvPr/>
        </p:nvSpPr>
        <p:spPr>
          <a:xfrm>
            <a:off x="2686344" y="750533"/>
            <a:ext cx="3933230" cy="3933230"/>
          </a:xfrm>
          <a:prstGeom prst="ellipse">
            <a:avLst/>
          </a:prstGeom>
          <a:solidFill>
            <a:srgbClr val="FFFFFF">
              <a:alpha val="50196"/>
            </a:srgb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28" name="Oval 27"/>
          <p:cNvSpPr/>
          <p:nvPr/>
        </p:nvSpPr>
        <p:spPr>
          <a:xfrm>
            <a:off x="2952755" y="1028700"/>
            <a:ext cx="3397169" cy="3397169"/>
          </a:xfrm>
          <a:prstGeom prst="ellipse">
            <a:avLst/>
          </a:prstGeom>
          <a:solidFill>
            <a:srgbClr val="FFFFFF">
              <a:alpha val="25098"/>
            </a:srgbClr>
          </a:solidFill>
          <a:ln w="2857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29" name="Oval 28"/>
          <p:cNvSpPr/>
          <p:nvPr/>
        </p:nvSpPr>
        <p:spPr>
          <a:xfrm>
            <a:off x="3192065" y="1268014"/>
            <a:ext cx="2913461" cy="2913461"/>
          </a:xfrm>
          <a:prstGeom prst="ellipse">
            <a:avLst/>
          </a:prstGeom>
          <a:solidFill>
            <a:srgbClr val="FFFFFF">
              <a:alpha val="25098"/>
            </a:srgbClr>
          </a:solidFill>
          <a:ln w="2857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30" name="Oval 29"/>
          <p:cNvSpPr/>
          <p:nvPr/>
        </p:nvSpPr>
        <p:spPr>
          <a:xfrm>
            <a:off x="3469480" y="1535904"/>
            <a:ext cx="2366961" cy="2366961"/>
          </a:xfrm>
          <a:prstGeom prst="ellipse">
            <a:avLst/>
          </a:prstGeom>
          <a:solidFill>
            <a:srgbClr val="FFFFFF">
              <a:alpha val="25098"/>
            </a:srgbClr>
          </a:solidFill>
          <a:ln w="28575">
            <a:solidFill>
              <a:srgbClr val="7A9695"/>
            </a:solid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31" name="Oval 30"/>
          <p:cNvSpPr/>
          <p:nvPr/>
        </p:nvSpPr>
        <p:spPr>
          <a:xfrm>
            <a:off x="3749794" y="1816218"/>
            <a:ext cx="1793754" cy="1793754"/>
          </a:xfrm>
          <a:prstGeom prst="ellipse">
            <a:avLst/>
          </a:prstGeom>
          <a:solidFill>
            <a:srgbClr val="FFFFFF">
              <a:alpha val="24706"/>
            </a:srgbClr>
          </a:solidFill>
          <a:ln w="28575">
            <a:solidFill>
              <a:srgbClr val="5381AC"/>
            </a:solid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pic>
        <p:nvPicPr>
          <p:cNvPr id="16" name="Picture 15"/>
          <p:cNvPicPr>
            <a:picLocks noChangeAspect="1"/>
          </p:cNvPicPr>
          <p:nvPr/>
        </p:nvPicPr>
        <p:blipFill rotWithShape="1">
          <a:blip r:embed="rId6">
            <a:extLst>
              <a:ext uri="{28A0092B-C50C-407E-A947-70E740481C1C}">
                <a14:useLocalDpi xmlns:a14="http://schemas.microsoft.com/office/drawing/2010/main" val="0"/>
              </a:ext>
            </a:extLst>
          </a:blip>
          <a:srcRect l="2343" t="-1202" r="2343" b="5888"/>
          <a:stretch/>
        </p:blipFill>
        <p:spPr>
          <a:xfrm>
            <a:off x="4019212" y="2098612"/>
            <a:ext cx="1261647" cy="1220779"/>
          </a:xfrm>
          <a:prstGeom prst="ellipse">
            <a:avLst/>
          </a:prstGeom>
          <a:solidFill>
            <a:schemeClr val="tx2">
              <a:lumMod val="50000"/>
            </a:schemeClr>
          </a:solidFill>
          <a:effectLst>
            <a:outerShdw blurRad="50800" dist="38100" dir="5400000" algn="t" rotWithShape="0">
              <a:prstClr val="black">
                <a:alpha val="40000"/>
              </a:prstClr>
            </a:outerShdw>
          </a:effectLst>
        </p:spPr>
      </p:pic>
      <p:sp>
        <p:nvSpPr>
          <p:cNvPr id="17" name="Title 1"/>
          <p:cNvSpPr txBox="1">
            <a:spLocks/>
          </p:cNvSpPr>
          <p:nvPr/>
        </p:nvSpPr>
        <p:spPr>
          <a:xfrm>
            <a:off x="228599" y="125592"/>
            <a:ext cx="5353049" cy="536972"/>
          </a:xfrm>
          <a:prstGeom prst="roundRect">
            <a:avLst/>
          </a:prstGeom>
          <a:solidFill>
            <a:srgbClr val="000000"/>
          </a:solidFill>
          <a:ln>
            <a:solidFill>
              <a:schemeClr val="accent2">
                <a:lumMod val="60000"/>
                <a:lumOff val="40000"/>
              </a:schemeClr>
            </a:solidFill>
          </a:ln>
        </p:spPr>
        <p:txBody>
          <a:bodyPr vert="horz" lIns="91440" tIns="45720" rIns="91440" bIns="45720" rtlCol="0" anchor="ctr">
            <a:noAutofit/>
          </a:bodyPr>
          <a:lstStyle>
            <a:lvl1pPr algn="l" defTabSz="914400" rtl="0" eaLnBrk="1" latinLnBrk="0" hangingPunct="1">
              <a:spcBef>
                <a:spcPct val="0"/>
              </a:spcBef>
              <a:buNone/>
              <a:defRPr sz="2000" b="0" kern="1200">
                <a:solidFill>
                  <a:schemeClr val="tx1"/>
                </a:solidFill>
                <a:latin typeface="Rockwell" pitchFamily="18" charset="0"/>
                <a:ea typeface="+mj-ea"/>
                <a:cs typeface="Arial" pitchFamily="34" charset="0"/>
              </a:defRPr>
            </a:lvl1pPr>
          </a:lstStyle>
          <a:p>
            <a:r>
              <a:rPr lang="en-US" sz="2400" b="1" dirty="0" smtClean="0">
                <a:solidFill>
                  <a:srgbClr val="FF0000"/>
                </a:solidFill>
                <a:latin typeface="Courier New" panose="02070309020205020404" pitchFamily="49" charset="0"/>
                <a:cs typeface="Courier New" panose="02070309020205020404" pitchFamily="49" charset="0"/>
              </a:rPr>
              <a:t>Broad and Deep Protections</a:t>
            </a:r>
            <a:endParaRPr lang="en-US" sz="2400" b="1" dirty="0">
              <a:solidFill>
                <a:srgbClr val="FF0000"/>
              </a:solidFill>
              <a:latin typeface="Courier New" panose="02070309020205020404" pitchFamily="49" charset="0"/>
              <a:cs typeface="Courier New" panose="02070309020205020404" pitchFamily="49" charset="0"/>
            </a:endParaRPr>
          </a:p>
        </p:txBody>
      </p:sp>
      <p:sp>
        <p:nvSpPr>
          <p:cNvPr id="288" name="Oval 287"/>
          <p:cNvSpPr/>
          <p:nvPr/>
        </p:nvSpPr>
        <p:spPr>
          <a:xfrm>
            <a:off x="7035653" y="-429580"/>
            <a:ext cx="320040" cy="32004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18" name="Oval 17"/>
          <p:cNvSpPr/>
          <p:nvPr/>
        </p:nvSpPr>
        <p:spPr>
          <a:xfrm>
            <a:off x="5589429" y="1255314"/>
            <a:ext cx="316072" cy="31607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20" name="Oval 19"/>
          <p:cNvSpPr/>
          <p:nvPr/>
        </p:nvSpPr>
        <p:spPr>
          <a:xfrm>
            <a:off x="5240356" y="1645572"/>
            <a:ext cx="315892" cy="31589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23" name="Oval 22"/>
          <p:cNvSpPr/>
          <p:nvPr/>
        </p:nvSpPr>
        <p:spPr>
          <a:xfrm>
            <a:off x="5413929" y="1440116"/>
            <a:ext cx="320040" cy="32004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grpSp>
        <p:nvGrpSpPr>
          <p:cNvPr id="14" name="Group 13"/>
          <p:cNvGrpSpPr/>
          <p:nvPr/>
        </p:nvGrpSpPr>
        <p:grpSpPr>
          <a:xfrm>
            <a:off x="6238875" y="924425"/>
            <a:ext cx="2620381" cy="622217"/>
            <a:chOff x="6238875" y="924425"/>
            <a:chExt cx="2620381" cy="622217"/>
          </a:xfrm>
        </p:grpSpPr>
        <p:sp>
          <p:nvSpPr>
            <p:cNvPr id="33" name="Content Placeholder 2"/>
            <p:cNvSpPr txBox="1">
              <a:spLocks/>
            </p:cNvSpPr>
            <p:nvPr/>
          </p:nvSpPr>
          <p:spPr>
            <a:xfrm>
              <a:off x="7289653" y="924425"/>
              <a:ext cx="1569603" cy="622217"/>
            </a:xfrm>
            <a:prstGeom prst="roundRect">
              <a:avLst>
                <a:gd name="adj" fmla="val 11537"/>
              </a:avLst>
            </a:prstGeom>
            <a:solidFill>
              <a:srgbClr val="000000"/>
            </a:solidFill>
            <a:ln>
              <a:solidFill>
                <a:schemeClr val="bg1"/>
              </a:solidFill>
            </a:ln>
          </p:spPr>
          <p:txBody>
            <a:bodyPr vert="horz" lIns="91440" tIns="45720" rIns="91440" bIns="45720" rtlCol="0" anchor="ctr">
              <a:noAutofit/>
            </a:bodyPr>
            <a:lstStyle>
              <a:defPPr>
                <a:defRPr lang="en-US"/>
              </a:defPPr>
              <a:lvl1pPr indent="0">
                <a:spcBef>
                  <a:spcPct val="0"/>
                </a:spcBef>
                <a:buClr>
                  <a:schemeClr val="tx1"/>
                </a:buClr>
                <a:buFont typeface="Arial" pitchFamily="34" charset="0"/>
                <a:buNone/>
                <a:defRPr sz="1200">
                  <a:solidFill>
                    <a:schemeClr val="accent2">
                      <a:lumMod val="60000"/>
                      <a:lumOff val="40000"/>
                    </a:schemeClr>
                  </a:solidFill>
                  <a:latin typeface="Courier New" panose="02070309020205020404" pitchFamily="49" charset="0"/>
                  <a:ea typeface="+mj-ea"/>
                  <a:cs typeface="Courier New" panose="02070309020205020404" pitchFamily="49" charset="0"/>
                </a:defRPr>
              </a:lvl1pPr>
              <a:lvl2pPr marL="742950" indent="-285750">
                <a:spcBef>
                  <a:spcPts val="600"/>
                </a:spcBef>
                <a:buClr>
                  <a:schemeClr val="tx1"/>
                </a:buClr>
                <a:buFont typeface="Arial" pitchFamily="34" charset="0"/>
                <a:buChar char="–"/>
                <a:defRPr sz="1400">
                  <a:solidFill>
                    <a:schemeClr val="tx2"/>
                  </a:solidFill>
                  <a:latin typeface="Arial" pitchFamily="34" charset="0"/>
                  <a:cs typeface="Arial" pitchFamily="34" charset="0"/>
                </a:defRPr>
              </a:lvl2pPr>
              <a:lvl3pPr marL="1143000" indent="-228600">
                <a:spcBef>
                  <a:spcPts val="600"/>
                </a:spcBef>
                <a:buClr>
                  <a:schemeClr val="tx1"/>
                </a:buClr>
                <a:buFont typeface="Arial" pitchFamily="34" charset="0"/>
                <a:buChar char="•"/>
                <a:defRPr sz="1200">
                  <a:solidFill>
                    <a:schemeClr val="tx2"/>
                  </a:solidFill>
                  <a:latin typeface="Arial" pitchFamily="34" charset="0"/>
                  <a:cs typeface="Arial" pitchFamily="34" charset="0"/>
                </a:defRPr>
              </a:lvl3pPr>
              <a:lvl4pPr marL="1600200" indent="-228600">
                <a:spcBef>
                  <a:spcPts val="600"/>
                </a:spcBef>
                <a:buClr>
                  <a:schemeClr val="tx1"/>
                </a:buClr>
                <a:buFont typeface="Arial" pitchFamily="34" charset="0"/>
                <a:buChar char="–"/>
                <a:defRPr sz="1100">
                  <a:solidFill>
                    <a:schemeClr val="tx2"/>
                  </a:solidFill>
                  <a:latin typeface="Arial" pitchFamily="34" charset="0"/>
                  <a:cs typeface="Arial" pitchFamily="34" charset="0"/>
                </a:defRPr>
              </a:lvl4pPr>
              <a:lvl5pPr marL="2057400" indent="-228600">
                <a:spcBef>
                  <a:spcPts val="600"/>
                </a:spcBef>
                <a:buClr>
                  <a:schemeClr val="tx1"/>
                </a:buClr>
                <a:buFont typeface="Arial" pitchFamily="34" charset="0"/>
                <a:buChar char="»"/>
                <a:defRPr sz="1100">
                  <a:solidFill>
                    <a:schemeClr val="tx2"/>
                  </a:solidFill>
                  <a:latin typeface="Arial" pitchFamily="34" charset="0"/>
                  <a:cs typeface="Arial" pitchFamily="34"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lgn="ctr"/>
              <a:r>
                <a:rPr lang="en-US" sz="1600" b="1" dirty="0" smtClean="0">
                  <a:solidFill>
                    <a:schemeClr val="bg1"/>
                  </a:solidFill>
                </a:rPr>
                <a:t>Identity</a:t>
              </a:r>
              <a:endParaRPr lang="en-US" sz="1600" dirty="0">
                <a:solidFill>
                  <a:schemeClr val="bg1"/>
                </a:solidFill>
              </a:endParaRPr>
            </a:p>
          </p:txBody>
        </p:sp>
        <p:cxnSp>
          <p:nvCxnSpPr>
            <p:cNvPr id="3" name="Straight Connector 2"/>
            <p:cNvCxnSpPr>
              <a:stCxn id="33" idx="1"/>
            </p:cNvCxnSpPr>
            <p:nvPr/>
          </p:nvCxnSpPr>
          <p:spPr>
            <a:xfrm flipH="1">
              <a:off x="6238875" y="1235534"/>
              <a:ext cx="1050778" cy="300370"/>
            </a:xfrm>
            <a:prstGeom prst="line">
              <a:avLst/>
            </a:prstGeom>
            <a:solidFill>
              <a:srgbClr val="000000"/>
            </a:solidFill>
            <a:ln w="19050">
              <a:solidFill>
                <a:schemeClr val="bg1"/>
              </a:solidFill>
            </a:ln>
          </p:spPr>
        </p:cxnSp>
      </p:grpSp>
      <p:grpSp>
        <p:nvGrpSpPr>
          <p:cNvPr id="13" name="Group 12"/>
          <p:cNvGrpSpPr/>
          <p:nvPr/>
        </p:nvGrpSpPr>
        <p:grpSpPr>
          <a:xfrm>
            <a:off x="5943601" y="1625563"/>
            <a:ext cx="2915655" cy="622217"/>
            <a:chOff x="5943601" y="1625563"/>
            <a:chExt cx="2915655" cy="622217"/>
          </a:xfrm>
        </p:grpSpPr>
        <p:sp>
          <p:nvSpPr>
            <p:cNvPr id="19" name="Content Placeholder 2"/>
            <p:cNvSpPr txBox="1">
              <a:spLocks/>
            </p:cNvSpPr>
            <p:nvPr/>
          </p:nvSpPr>
          <p:spPr>
            <a:xfrm>
              <a:off x="7289653" y="1625563"/>
              <a:ext cx="1569603" cy="622217"/>
            </a:xfrm>
            <a:prstGeom prst="roundRect">
              <a:avLst>
                <a:gd name="adj" fmla="val 11537"/>
              </a:avLst>
            </a:prstGeom>
            <a:solidFill>
              <a:srgbClr val="000000"/>
            </a:solidFill>
            <a:ln>
              <a:solidFill>
                <a:schemeClr val="accent3">
                  <a:lumMod val="40000"/>
                  <a:lumOff val="60000"/>
                </a:schemeClr>
              </a:solidFill>
            </a:ln>
          </p:spPr>
          <p:txBody>
            <a:bodyPr vert="horz" lIns="91440" tIns="45720" rIns="91440" bIns="45720" rtlCol="0" anchor="ctr">
              <a:noAutofit/>
            </a:bodyPr>
            <a:lstStyle>
              <a:defPPr>
                <a:defRPr lang="en-US"/>
              </a:defPPr>
              <a:lvl1pPr indent="0">
                <a:spcBef>
                  <a:spcPct val="0"/>
                </a:spcBef>
                <a:buClr>
                  <a:schemeClr val="tx1"/>
                </a:buClr>
                <a:buFont typeface="Arial" pitchFamily="34" charset="0"/>
                <a:buNone/>
                <a:defRPr sz="1200">
                  <a:solidFill>
                    <a:schemeClr val="accent2">
                      <a:lumMod val="60000"/>
                      <a:lumOff val="40000"/>
                    </a:schemeClr>
                  </a:solidFill>
                  <a:latin typeface="Courier New" panose="02070309020205020404" pitchFamily="49" charset="0"/>
                  <a:ea typeface="+mj-ea"/>
                  <a:cs typeface="Courier New" panose="02070309020205020404" pitchFamily="49" charset="0"/>
                </a:defRPr>
              </a:lvl1pPr>
              <a:lvl2pPr marL="742950" indent="-285750">
                <a:spcBef>
                  <a:spcPts val="600"/>
                </a:spcBef>
                <a:buClr>
                  <a:schemeClr val="tx1"/>
                </a:buClr>
                <a:buFont typeface="Arial" pitchFamily="34" charset="0"/>
                <a:buChar char="–"/>
                <a:defRPr sz="1400">
                  <a:solidFill>
                    <a:schemeClr val="tx2"/>
                  </a:solidFill>
                  <a:latin typeface="Arial" pitchFamily="34" charset="0"/>
                  <a:cs typeface="Arial" pitchFamily="34" charset="0"/>
                </a:defRPr>
              </a:lvl2pPr>
              <a:lvl3pPr marL="1143000" indent="-228600">
                <a:spcBef>
                  <a:spcPts val="600"/>
                </a:spcBef>
                <a:buClr>
                  <a:schemeClr val="tx1"/>
                </a:buClr>
                <a:buFont typeface="Arial" pitchFamily="34" charset="0"/>
                <a:buChar char="•"/>
                <a:defRPr sz="1200">
                  <a:solidFill>
                    <a:schemeClr val="tx2"/>
                  </a:solidFill>
                  <a:latin typeface="Arial" pitchFamily="34" charset="0"/>
                  <a:cs typeface="Arial" pitchFamily="34" charset="0"/>
                </a:defRPr>
              </a:lvl3pPr>
              <a:lvl4pPr marL="1600200" indent="-228600">
                <a:spcBef>
                  <a:spcPts val="600"/>
                </a:spcBef>
                <a:buClr>
                  <a:schemeClr val="tx1"/>
                </a:buClr>
                <a:buFont typeface="Arial" pitchFamily="34" charset="0"/>
                <a:buChar char="–"/>
                <a:defRPr sz="1100">
                  <a:solidFill>
                    <a:schemeClr val="tx2"/>
                  </a:solidFill>
                  <a:latin typeface="Arial" pitchFamily="34" charset="0"/>
                  <a:cs typeface="Arial" pitchFamily="34" charset="0"/>
                </a:defRPr>
              </a:lvl4pPr>
              <a:lvl5pPr marL="2057400" indent="-228600">
                <a:spcBef>
                  <a:spcPts val="600"/>
                </a:spcBef>
                <a:buClr>
                  <a:schemeClr val="tx1"/>
                </a:buClr>
                <a:buFont typeface="Arial" pitchFamily="34" charset="0"/>
                <a:buChar char="»"/>
                <a:defRPr sz="1100">
                  <a:solidFill>
                    <a:schemeClr val="tx2"/>
                  </a:solidFill>
                  <a:latin typeface="Arial" pitchFamily="34" charset="0"/>
                  <a:cs typeface="Arial" pitchFamily="34"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lgn="ctr"/>
              <a:r>
                <a:rPr lang="en-US" sz="1600" b="1" dirty="0" smtClean="0">
                  <a:solidFill>
                    <a:schemeClr val="accent3">
                      <a:lumMod val="40000"/>
                      <a:lumOff val="60000"/>
                    </a:schemeClr>
                  </a:solidFill>
                </a:rPr>
                <a:t>Perimeter</a:t>
              </a:r>
              <a:endParaRPr lang="en-US" sz="1600" dirty="0">
                <a:solidFill>
                  <a:schemeClr val="accent3">
                    <a:lumMod val="40000"/>
                    <a:lumOff val="60000"/>
                  </a:schemeClr>
                </a:solidFill>
              </a:endParaRPr>
            </a:p>
          </p:txBody>
        </p:sp>
        <p:cxnSp>
          <p:nvCxnSpPr>
            <p:cNvPr id="34" name="Straight Connector 33"/>
            <p:cNvCxnSpPr>
              <a:stCxn id="19" idx="1"/>
            </p:cNvCxnSpPr>
            <p:nvPr/>
          </p:nvCxnSpPr>
          <p:spPr>
            <a:xfrm flipH="1" flipV="1">
              <a:off x="5943601" y="1629695"/>
              <a:ext cx="1346052" cy="306977"/>
            </a:xfrm>
            <a:prstGeom prst="line">
              <a:avLst/>
            </a:prstGeom>
            <a:solidFill>
              <a:srgbClr val="000000"/>
            </a:solidFill>
            <a:ln w="19050">
              <a:solidFill>
                <a:schemeClr val="accent3">
                  <a:lumMod val="40000"/>
                  <a:lumOff val="60000"/>
                </a:schemeClr>
              </a:solidFill>
            </a:ln>
          </p:spPr>
        </p:cxnSp>
      </p:grpSp>
      <p:grpSp>
        <p:nvGrpSpPr>
          <p:cNvPr id="12" name="Group 11"/>
          <p:cNvGrpSpPr/>
          <p:nvPr/>
        </p:nvGrpSpPr>
        <p:grpSpPr>
          <a:xfrm>
            <a:off x="5754283" y="1784984"/>
            <a:ext cx="3104973" cy="1140757"/>
            <a:chOff x="5754283" y="1805080"/>
            <a:chExt cx="3104973" cy="1140757"/>
          </a:xfrm>
        </p:grpSpPr>
        <p:sp>
          <p:nvSpPr>
            <p:cNvPr id="24" name="Content Placeholder 2"/>
            <p:cNvSpPr txBox="1">
              <a:spLocks/>
            </p:cNvSpPr>
            <p:nvPr/>
          </p:nvSpPr>
          <p:spPr>
            <a:xfrm>
              <a:off x="7289653" y="2329781"/>
              <a:ext cx="1569603" cy="616056"/>
            </a:xfrm>
            <a:prstGeom prst="roundRect">
              <a:avLst>
                <a:gd name="adj" fmla="val 11537"/>
              </a:avLst>
            </a:prstGeom>
            <a:solidFill>
              <a:srgbClr val="000000"/>
            </a:solidFill>
            <a:ln>
              <a:solidFill>
                <a:schemeClr val="accent3">
                  <a:lumMod val="60000"/>
                  <a:lumOff val="40000"/>
                </a:schemeClr>
              </a:solidFill>
            </a:ln>
          </p:spPr>
          <p:txBody>
            <a:bodyPr vert="horz" lIns="91440" tIns="45720" rIns="91440" bIns="45720" rtlCol="0" anchor="ctr">
              <a:noAutofit/>
            </a:bodyPr>
            <a:lstStyle>
              <a:defPPr>
                <a:defRPr lang="en-US"/>
              </a:defPPr>
              <a:lvl1pPr indent="0">
                <a:spcBef>
                  <a:spcPct val="0"/>
                </a:spcBef>
                <a:buClr>
                  <a:schemeClr val="tx1"/>
                </a:buClr>
                <a:buFont typeface="Arial" pitchFamily="34" charset="0"/>
                <a:buNone/>
                <a:defRPr sz="1200">
                  <a:solidFill>
                    <a:schemeClr val="accent2">
                      <a:lumMod val="60000"/>
                      <a:lumOff val="40000"/>
                    </a:schemeClr>
                  </a:solidFill>
                  <a:latin typeface="Courier New" panose="02070309020205020404" pitchFamily="49" charset="0"/>
                  <a:ea typeface="+mj-ea"/>
                  <a:cs typeface="Courier New" panose="02070309020205020404" pitchFamily="49" charset="0"/>
                </a:defRPr>
              </a:lvl1pPr>
              <a:lvl2pPr marL="742950" indent="-285750">
                <a:spcBef>
                  <a:spcPts val="600"/>
                </a:spcBef>
                <a:buClr>
                  <a:schemeClr val="tx1"/>
                </a:buClr>
                <a:buFont typeface="Arial" pitchFamily="34" charset="0"/>
                <a:buChar char="–"/>
                <a:defRPr sz="1400">
                  <a:solidFill>
                    <a:schemeClr val="tx2"/>
                  </a:solidFill>
                  <a:latin typeface="Arial" pitchFamily="34" charset="0"/>
                  <a:cs typeface="Arial" pitchFamily="34" charset="0"/>
                </a:defRPr>
              </a:lvl2pPr>
              <a:lvl3pPr marL="1143000" indent="-228600">
                <a:spcBef>
                  <a:spcPts val="600"/>
                </a:spcBef>
                <a:buClr>
                  <a:schemeClr val="tx1"/>
                </a:buClr>
                <a:buFont typeface="Arial" pitchFamily="34" charset="0"/>
                <a:buChar char="•"/>
                <a:defRPr sz="1200">
                  <a:solidFill>
                    <a:schemeClr val="tx2"/>
                  </a:solidFill>
                  <a:latin typeface="Arial" pitchFamily="34" charset="0"/>
                  <a:cs typeface="Arial" pitchFamily="34" charset="0"/>
                </a:defRPr>
              </a:lvl3pPr>
              <a:lvl4pPr marL="1600200" indent="-228600">
                <a:spcBef>
                  <a:spcPts val="600"/>
                </a:spcBef>
                <a:buClr>
                  <a:schemeClr val="tx1"/>
                </a:buClr>
                <a:buFont typeface="Arial" pitchFamily="34" charset="0"/>
                <a:buChar char="–"/>
                <a:defRPr sz="1100">
                  <a:solidFill>
                    <a:schemeClr val="tx2"/>
                  </a:solidFill>
                  <a:latin typeface="Arial" pitchFamily="34" charset="0"/>
                  <a:cs typeface="Arial" pitchFamily="34" charset="0"/>
                </a:defRPr>
              </a:lvl4pPr>
              <a:lvl5pPr marL="2057400" indent="-228600">
                <a:spcBef>
                  <a:spcPts val="600"/>
                </a:spcBef>
                <a:buClr>
                  <a:schemeClr val="tx1"/>
                </a:buClr>
                <a:buFont typeface="Arial" pitchFamily="34" charset="0"/>
                <a:buChar char="»"/>
                <a:defRPr sz="1100">
                  <a:solidFill>
                    <a:schemeClr val="tx2"/>
                  </a:solidFill>
                  <a:latin typeface="Arial" pitchFamily="34" charset="0"/>
                  <a:cs typeface="Arial" pitchFamily="34"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lgn="ctr"/>
              <a:r>
                <a:rPr lang="en-US" sz="1600" b="1" dirty="0" smtClean="0">
                  <a:solidFill>
                    <a:schemeClr val="accent3">
                      <a:lumMod val="60000"/>
                      <a:lumOff val="40000"/>
                    </a:schemeClr>
                  </a:solidFill>
                </a:rPr>
                <a:t>Application Security</a:t>
              </a:r>
              <a:endParaRPr lang="en-US" sz="1600" dirty="0">
                <a:solidFill>
                  <a:schemeClr val="accent3">
                    <a:lumMod val="60000"/>
                    <a:lumOff val="40000"/>
                  </a:schemeClr>
                </a:solidFill>
              </a:endParaRPr>
            </a:p>
          </p:txBody>
        </p:sp>
        <p:cxnSp>
          <p:nvCxnSpPr>
            <p:cNvPr id="35" name="Straight Connector 34"/>
            <p:cNvCxnSpPr>
              <a:stCxn id="24" idx="1"/>
            </p:cNvCxnSpPr>
            <p:nvPr/>
          </p:nvCxnSpPr>
          <p:spPr>
            <a:xfrm flipH="1" flipV="1">
              <a:off x="5754283" y="1805080"/>
              <a:ext cx="1535370" cy="832729"/>
            </a:xfrm>
            <a:prstGeom prst="line">
              <a:avLst/>
            </a:prstGeom>
            <a:solidFill>
              <a:srgbClr val="000000"/>
            </a:solidFill>
            <a:ln w="19050">
              <a:solidFill>
                <a:schemeClr val="accent3">
                  <a:lumMod val="60000"/>
                  <a:lumOff val="40000"/>
                </a:schemeClr>
              </a:solidFill>
            </a:ln>
          </p:spPr>
        </p:cxnSp>
      </p:grpSp>
      <p:grpSp>
        <p:nvGrpSpPr>
          <p:cNvPr id="11" name="Group 10"/>
          <p:cNvGrpSpPr/>
          <p:nvPr/>
        </p:nvGrpSpPr>
        <p:grpSpPr>
          <a:xfrm>
            <a:off x="5581648" y="1993104"/>
            <a:ext cx="3277608" cy="1656952"/>
            <a:chOff x="5581648" y="1993104"/>
            <a:chExt cx="3277608" cy="1656952"/>
          </a:xfrm>
        </p:grpSpPr>
        <p:sp>
          <p:nvSpPr>
            <p:cNvPr id="22" name="Content Placeholder 2"/>
            <p:cNvSpPr txBox="1">
              <a:spLocks/>
            </p:cNvSpPr>
            <p:nvPr/>
          </p:nvSpPr>
          <p:spPr>
            <a:xfrm>
              <a:off x="7289653" y="3027839"/>
              <a:ext cx="1569603" cy="622217"/>
            </a:xfrm>
            <a:prstGeom prst="roundRect">
              <a:avLst>
                <a:gd name="adj" fmla="val 11537"/>
              </a:avLst>
            </a:prstGeom>
            <a:solidFill>
              <a:srgbClr val="000000"/>
            </a:solidFill>
            <a:ln>
              <a:solidFill>
                <a:srgbClr val="7A9695"/>
              </a:solidFill>
            </a:ln>
          </p:spPr>
          <p:txBody>
            <a:bodyPr vert="horz" lIns="91440" tIns="45720" rIns="91440" bIns="45720" rtlCol="0" anchor="ctr">
              <a:noAutofit/>
            </a:bodyPr>
            <a:lstStyle>
              <a:defPPr>
                <a:defRPr lang="en-US"/>
              </a:defPPr>
              <a:lvl1pPr indent="0">
                <a:spcBef>
                  <a:spcPct val="0"/>
                </a:spcBef>
                <a:buClr>
                  <a:schemeClr val="tx1"/>
                </a:buClr>
                <a:buFont typeface="Arial" pitchFamily="34" charset="0"/>
                <a:buNone/>
                <a:defRPr sz="1200">
                  <a:solidFill>
                    <a:schemeClr val="accent2">
                      <a:lumMod val="60000"/>
                      <a:lumOff val="40000"/>
                    </a:schemeClr>
                  </a:solidFill>
                  <a:latin typeface="Courier New" panose="02070309020205020404" pitchFamily="49" charset="0"/>
                  <a:ea typeface="+mj-ea"/>
                  <a:cs typeface="Courier New" panose="02070309020205020404" pitchFamily="49" charset="0"/>
                </a:defRPr>
              </a:lvl1pPr>
              <a:lvl2pPr marL="742950" indent="-285750">
                <a:spcBef>
                  <a:spcPts val="600"/>
                </a:spcBef>
                <a:buClr>
                  <a:schemeClr val="tx1"/>
                </a:buClr>
                <a:buFont typeface="Arial" pitchFamily="34" charset="0"/>
                <a:buChar char="–"/>
                <a:defRPr sz="1400">
                  <a:solidFill>
                    <a:schemeClr val="tx2"/>
                  </a:solidFill>
                  <a:latin typeface="Arial" pitchFamily="34" charset="0"/>
                  <a:cs typeface="Arial" pitchFamily="34" charset="0"/>
                </a:defRPr>
              </a:lvl2pPr>
              <a:lvl3pPr marL="1143000" indent="-228600">
                <a:spcBef>
                  <a:spcPts val="600"/>
                </a:spcBef>
                <a:buClr>
                  <a:schemeClr val="tx1"/>
                </a:buClr>
                <a:buFont typeface="Arial" pitchFamily="34" charset="0"/>
                <a:buChar char="•"/>
                <a:defRPr sz="1200">
                  <a:solidFill>
                    <a:schemeClr val="tx2"/>
                  </a:solidFill>
                  <a:latin typeface="Arial" pitchFamily="34" charset="0"/>
                  <a:cs typeface="Arial" pitchFamily="34" charset="0"/>
                </a:defRPr>
              </a:lvl3pPr>
              <a:lvl4pPr marL="1600200" indent="-228600">
                <a:spcBef>
                  <a:spcPts val="600"/>
                </a:spcBef>
                <a:buClr>
                  <a:schemeClr val="tx1"/>
                </a:buClr>
                <a:buFont typeface="Arial" pitchFamily="34" charset="0"/>
                <a:buChar char="–"/>
                <a:defRPr sz="1100">
                  <a:solidFill>
                    <a:schemeClr val="tx2"/>
                  </a:solidFill>
                  <a:latin typeface="Arial" pitchFamily="34" charset="0"/>
                  <a:cs typeface="Arial" pitchFamily="34" charset="0"/>
                </a:defRPr>
              </a:lvl4pPr>
              <a:lvl5pPr marL="2057400" indent="-228600">
                <a:spcBef>
                  <a:spcPts val="600"/>
                </a:spcBef>
                <a:buClr>
                  <a:schemeClr val="tx1"/>
                </a:buClr>
                <a:buFont typeface="Arial" pitchFamily="34" charset="0"/>
                <a:buChar char="»"/>
                <a:defRPr sz="1100">
                  <a:solidFill>
                    <a:schemeClr val="tx2"/>
                  </a:solidFill>
                  <a:latin typeface="Arial" pitchFamily="34" charset="0"/>
                  <a:cs typeface="Arial" pitchFamily="34"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lgn="ctr"/>
              <a:r>
                <a:rPr lang="en-US" sz="1600" b="1" dirty="0" smtClean="0">
                  <a:solidFill>
                    <a:srgbClr val="7A9695"/>
                  </a:solidFill>
                </a:rPr>
                <a:t>Platform Security</a:t>
              </a:r>
              <a:endParaRPr lang="en-US" sz="1600" dirty="0">
                <a:solidFill>
                  <a:srgbClr val="7A9695"/>
                </a:solidFill>
              </a:endParaRPr>
            </a:p>
          </p:txBody>
        </p:sp>
        <p:cxnSp>
          <p:nvCxnSpPr>
            <p:cNvPr id="36" name="Straight Connector 35"/>
            <p:cNvCxnSpPr>
              <a:stCxn id="22" idx="1"/>
            </p:cNvCxnSpPr>
            <p:nvPr/>
          </p:nvCxnSpPr>
          <p:spPr>
            <a:xfrm flipH="1" flipV="1">
              <a:off x="5581648" y="1993104"/>
              <a:ext cx="1708005" cy="1345844"/>
            </a:xfrm>
            <a:prstGeom prst="line">
              <a:avLst/>
            </a:prstGeom>
            <a:solidFill>
              <a:srgbClr val="000000"/>
            </a:solidFill>
            <a:ln w="19050">
              <a:solidFill>
                <a:srgbClr val="7A9695"/>
              </a:solidFill>
            </a:ln>
          </p:spPr>
        </p:cxnSp>
      </p:grpSp>
      <p:grpSp>
        <p:nvGrpSpPr>
          <p:cNvPr id="10" name="Group 9"/>
          <p:cNvGrpSpPr/>
          <p:nvPr/>
        </p:nvGrpSpPr>
        <p:grpSpPr>
          <a:xfrm>
            <a:off x="5280859" y="2078907"/>
            <a:ext cx="3578397" cy="2272286"/>
            <a:chOff x="5280859" y="2078907"/>
            <a:chExt cx="3578397" cy="2272286"/>
          </a:xfrm>
        </p:grpSpPr>
        <p:sp>
          <p:nvSpPr>
            <p:cNvPr id="26" name="Content Placeholder 2"/>
            <p:cNvSpPr txBox="1">
              <a:spLocks/>
            </p:cNvSpPr>
            <p:nvPr/>
          </p:nvSpPr>
          <p:spPr>
            <a:xfrm>
              <a:off x="7289653" y="3728976"/>
              <a:ext cx="1569603" cy="622217"/>
            </a:xfrm>
            <a:prstGeom prst="roundRect">
              <a:avLst>
                <a:gd name="adj" fmla="val 11537"/>
              </a:avLst>
            </a:prstGeom>
            <a:solidFill>
              <a:srgbClr val="000000"/>
            </a:solidFill>
            <a:ln>
              <a:solidFill>
                <a:srgbClr val="5381AC"/>
              </a:solidFill>
            </a:ln>
          </p:spPr>
          <p:txBody>
            <a:bodyPr vert="horz" lIns="91440" tIns="45720" rIns="91440" bIns="45720" rtlCol="0" anchor="ctr">
              <a:noAutofit/>
            </a:bodyPr>
            <a:lstStyle>
              <a:defPPr>
                <a:defRPr lang="en-US"/>
              </a:defPPr>
              <a:lvl1pPr indent="0">
                <a:spcBef>
                  <a:spcPct val="0"/>
                </a:spcBef>
                <a:buClr>
                  <a:schemeClr val="tx1"/>
                </a:buClr>
                <a:buFont typeface="Arial" pitchFamily="34" charset="0"/>
                <a:buNone/>
                <a:defRPr sz="1200">
                  <a:solidFill>
                    <a:schemeClr val="accent2">
                      <a:lumMod val="60000"/>
                      <a:lumOff val="40000"/>
                    </a:schemeClr>
                  </a:solidFill>
                  <a:latin typeface="Courier New" panose="02070309020205020404" pitchFamily="49" charset="0"/>
                  <a:ea typeface="+mj-ea"/>
                  <a:cs typeface="Courier New" panose="02070309020205020404" pitchFamily="49" charset="0"/>
                </a:defRPr>
              </a:lvl1pPr>
              <a:lvl2pPr marL="742950" indent="-285750">
                <a:spcBef>
                  <a:spcPts val="600"/>
                </a:spcBef>
                <a:buClr>
                  <a:schemeClr val="tx1"/>
                </a:buClr>
                <a:buFont typeface="Arial" pitchFamily="34" charset="0"/>
                <a:buChar char="–"/>
                <a:defRPr sz="1400">
                  <a:solidFill>
                    <a:schemeClr val="tx2"/>
                  </a:solidFill>
                  <a:latin typeface="Arial" pitchFamily="34" charset="0"/>
                  <a:cs typeface="Arial" pitchFamily="34" charset="0"/>
                </a:defRPr>
              </a:lvl2pPr>
              <a:lvl3pPr marL="1143000" indent="-228600">
                <a:spcBef>
                  <a:spcPts val="600"/>
                </a:spcBef>
                <a:buClr>
                  <a:schemeClr val="tx1"/>
                </a:buClr>
                <a:buFont typeface="Arial" pitchFamily="34" charset="0"/>
                <a:buChar char="•"/>
                <a:defRPr sz="1200">
                  <a:solidFill>
                    <a:schemeClr val="tx2"/>
                  </a:solidFill>
                  <a:latin typeface="Arial" pitchFamily="34" charset="0"/>
                  <a:cs typeface="Arial" pitchFamily="34" charset="0"/>
                </a:defRPr>
              </a:lvl3pPr>
              <a:lvl4pPr marL="1600200" indent="-228600">
                <a:spcBef>
                  <a:spcPts val="600"/>
                </a:spcBef>
                <a:buClr>
                  <a:schemeClr val="tx1"/>
                </a:buClr>
                <a:buFont typeface="Arial" pitchFamily="34" charset="0"/>
                <a:buChar char="–"/>
                <a:defRPr sz="1100">
                  <a:solidFill>
                    <a:schemeClr val="tx2"/>
                  </a:solidFill>
                  <a:latin typeface="Arial" pitchFamily="34" charset="0"/>
                  <a:cs typeface="Arial" pitchFamily="34" charset="0"/>
                </a:defRPr>
              </a:lvl4pPr>
              <a:lvl5pPr marL="2057400" indent="-228600">
                <a:spcBef>
                  <a:spcPts val="600"/>
                </a:spcBef>
                <a:buClr>
                  <a:schemeClr val="tx1"/>
                </a:buClr>
                <a:buFont typeface="Arial" pitchFamily="34" charset="0"/>
                <a:buChar char="»"/>
                <a:defRPr sz="1100">
                  <a:solidFill>
                    <a:schemeClr val="tx2"/>
                  </a:solidFill>
                  <a:latin typeface="Arial" pitchFamily="34" charset="0"/>
                  <a:cs typeface="Arial" pitchFamily="34"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lgn="ctr"/>
              <a:r>
                <a:rPr lang="en-US" sz="1600" b="1" dirty="0" smtClean="0">
                  <a:solidFill>
                    <a:srgbClr val="5381AC"/>
                  </a:solidFill>
                </a:rPr>
                <a:t>Data Security</a:t>
              </a:r>
              <a:endParaRPr lang="en-US" sz="1600" dirty="0">
                <a:solidFill>
                  <a:srgbClr val="5381AC"/>
                </a:solidFill>
              </a:endParaRPr>
            </a:p>
          </p:txBody>
        </p:sp>
        <p:cxnSp>
          <p:nvCxnSpPr>
            <p:cNvPr id="37" name="Straight Connector 36"/>
            <p:cNvCxnSpPr>
              <a:stCxn id="26" idx="1"/>
              <a:endCxn id="31" idx="7"/>
            </p:cNvCxnSpPr>
            <p:nvPr/>
          </p:nvCxnSpPr>
          <p:spPr>
            <a:xfrm flipH="1" flipV="1">
              <a:off x="5280859" y="2078907"/>
              <a:ext cx="2008794" cy="1961178"/>
            </a:xfrm>
            <a:prstGeom prst="line">
              <a:avLst/>
            </a:prstGeom>
            <a:solidFill>
              <a:srgbClr val="000000"/>
            </a:solidFill>
            <a:ln w="19050">
              <a:solidFill>
                <a:srgbClr val="5381AC"/>
              </a:solidFill>
            </a:ln>
          </p:spPr>
        </p:cxnSp>
      </p:grpSp>
      <p:sp>
        <p:nvSpPr>
          <p:cNvPr id="25" name="Oval 24"/>
          <p:cNvSpPr/>
          <p:nvPr/>
        </p:nvSpPr>
        <p:spPr>
          <a:xfrm>
            <a:off x="5061822" y="1847968"/>
            <a:ext cx="320040" cy="32004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Tree>
    <p:extLst>
      <p:ext uri="{BB962C8B-B14F-4D97-AF65-F5344CB8AC3E}">
        <p14:creationId xmlns:p14="http://schemas.microsoft.com/office/powerpoint/2010/main" val="3602261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1" presetClass="mediacall" presetSubtype="0" fill="hold" nodeType="afterEffect">
                                  <p:stCondLst>
                                    <p:cond delay="0"/>
                                  </p:stCondLst>
                                  <p:childTnLst>
                                    <p:cmd type="call" cmd="playFrom(0.0)">
                                      <p:cBhvr>
                                        <p:cTn id="10" dur="13008" fill="hold"/>
                                        <p:tgtEl>
                                          <p:spTgt spid="38"/>
                                        </p:tgtEl>
                                      </p:cBhvr>
                                    </p:cmd>
                                  </p:childTnLst>
                                </p:cTn>
                              </p:par>
                              <p:par>
                                <p:cTn id="11" presetID="21" presetClass="entr" presetSubtype="1"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heel(1)">
                                      <p:cBhvr>
                                        <p:cTn id="13" dur="2000"/>
                                        <p:tgtEl>
                                          <p:spTgt spid="27"/>
                                        </p:tgtEl>
                                      </p:cBhvr>
                                    </p:animEffect>
                                  </p:childTnLst>
                                </p:cTn>
                              </p:par>
                              <p:par>
                                <p:cTn id="14" presetID="42" presetClass="path" presetSubtype="0" accel="50000" decel="50000" fill="hold" grpId="0" nodeType="withEffect">
                                  <p:stCondLst>
                                    <p:cond delay="0"/>
                                  </p:stCondLst>
                                  <p:childTnLst>
                                    <p:animMotion origin="layout" path="M -1.66667E-6 1.48148E-6 L -0.14219 0.29475 " pathEditMode="relative" rAng="0" ptsTypes="AA">
                                      <p:cBhvr>
                                        <p:cTn id="15" dur="2000" fill="hold"/>
                                        <p:tgtEl>
                                          <p:spTgt spid="288"/>
                                        </p:tgtEl>
                                        <p:attrNameLst>
                                          <p:attrName>ppt_x</p:attrName>
                                          <p:attrName>ppt_y</p:attrName>
                                        </p:attrNameLst>
                                      </p:cBhvr>
                                      <p:rCtr x="-7118" y="14722"/>
                                    </p:animMotion>
                                  </p:childTnLst>
                                </p:cTn>
                              </p:par>
                              <p:par>
                                <p:cTn id="16" presetID="22" presetClass="entr" presetSubtype="8" fill="hold" nodeType="withEffect">
                                  <p:stCondLst>
                                    <p:cond delay="200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grpId="0" nodeType="click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heel(1)">
                                      <p:cBhvr>
                                        <p:cTn id="23" dur="2000"/>
                                        <p:tgtEl>
                                          <p:spTgt spid="28"/>
                                        </p:tgtEl>
                                      </p:cBhvr>
                                    </p:animEffect>
                                  </p:childTnLst>
                                </p:cTn>
                              </p:par>
                              <p:par>
                                <p:cTn id="24" presetID="10" presetClass="entr" presetSubtype="0" fill="hold" grpId="0" nodeType="withEffect">
                                  <p:stCondLst>
                                    <p:cond delay="150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par>
                                <p:cTn id="27" presetID="22" presetClass="entr" presetSubtype="8" fill="hold" nodeType="withEffect">
                                  <p:stCondLst>
                                    <p:cond delay="2000"/>
                                  </p:stCondLst>
                                  <p:childTnLst>
                                    <p:set>
                                      <p:cBhvr>
                                        <p:cTn id="28" dur="1" fill="hold">
                                          <p:stCondLst>
                                            <p:cond delay="0"/>
                                          </p:stCondLst>
                                        </p:cTn>
                                        <p:tgtEl>
                                          <p:spTgt spid="13"/>
                                        </p:tgtEl>
                                        <p:attrNameLst>
                                          <p:attrName>style.visibility</p:attrName>
                                        </p:attrNameLst>
                                      </p:cBhvr>
                                      <p:to>
                                        <p:strVal val="visible"/>
                                      </p:to>
                                    </p:set>
                                    <p:animEffect transition="in" filter="wipe(left)">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21" presetClass="entr" presetSubtype="1" fill="hold" grpId="0" nodeType="click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heel(1)">
                                      <p:cBhvr>
                                        <p:cTn id="34" dur="2000"/>
                                        <p:tgtEl>
                                          <p:spTgt spid="29"/>
                                        </p:tgtEl>
                                      </p:cBhvr>
                                    </p:animEffect>
                                  </p:childTnLst>
                                </p:cTn>
                              </p:par>
                              <p:par>
                                <p:cTn id="35" presetID="10" presetClass="entr" presetSubtype="0" fill="hold" grpId="0" nodeType="withEffect">
                                  <p:stCondLst>
                                    <p:cond delay="150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par>
                                <p:cTn id="38" presetID="22" presetClass="entr" presetSubtype="8" fill="hold" nodeType="withEffect">
                                  <p:stCondLst>
                                    <p:cond delay="200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childTnLst>
                          </p:cTn>
                        </p:par>
                      </p:childTnLst>
                    </p:cTn>
                  </p:par>
                  <p:par>
                    <p:cTn id="41" fill="hold">
                      <p:stCondLst>
                        <p:cond delay="indefinite"/>
                      </p:stCondLst>
                      <p:childTnLst>
                        <p:par>
                          <p:cTn id="42" fill="hold">
                            <p:stCondLst>
                              <p:cond delay="0"/>
                            </p:stCondLst>
                            <p:childTnLst>
                              <p:par>
                                <p:cTn id="43" presetID="21" presetClass="entr" presetSubtype="1" fill="hold" grpId="0" nodeType="click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heel(1)">
                                      <p:cBhvr>
                                        <p:cTn id="45" dur="2000"/>
                                        <p:tgtEl>
                                          <p:spTgt spid="30"/>
                                        </p:tgtEl>
                                      </p:cBhvr>
                                    </p:animEffect>
                                  </p:childTnLst>
                                </p:cTn>
                              </p:par>
                              <p:par>
                                <p:cTn id="46" presetID="10" presetClass="entr" presetSubtype="0" fill="hold" grpId="0" nodeType="withEffect">
                                  <p:stCondLst>
                                    <p:cond delay="150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par>
                                <p:cTn id="49" presetID="22" presetClass="entr" presetSubtype="8" fill="hold" nodeType="withEffect">
                                  <p:stCondLst>
                                    <p:cond delay="2000"/>
                                  </p:stCondLst>
                                  <p:childTnLst>
                                    <p:set>
                                      <p:cBhvr>
                                        <p:cTn id="50" dur="1" fill="hold">
                                          <p:stCondLst>
                                            <p:cond delay="0"/>
                                          </p:stCondLst>
                                        </p:cTn>
                                        <p:tgtEl>
                                          <p:spTgt spid="11"/>
                                        </p:tgtEl>
                                        <p:attrNameLst>
                                          <p:attrName>style.visibility</p:attrName>
                                        </p:attrNameLst>
                                      </p:cBhvr>
                                      <p:to>
                                        <p:strVal val="visible"/>
                                      </p:to>
                                    </p:set>
                                    <p:animEffect transition="in" filter="wipe(left)">
                                      <p:cBhvr>
                                        <p:cTn id="51" dur="500"/>
                                        <p:tgtEl>
                                          <p:spTgt spid="11"/>
                                        </p:tgtEl>
                                      </p:cBhvr>
                                    </p:animEffect>
                                  </p:childTnLst>
                                </p:cTn>
                              </p:par>
                            </p:childTnLst>
                          </p:cTn>
                        </p:par>
                      </p:childTnLst>
                    </p:cTn>
                  </p:par>
                  <p:par>
                    <p:cTn id="52" fill="hold">
                      <p:stCondLst>
                        <p:cond delay="indefinite"/>
                      </p:stCondLst>
                      <p:childTnLst>
                        <p:par>
                          <p:cTn id="53" fill="hold">
                            <p:stCondLst>
                              <p:cond delay="0"/>
                            </p:stCondLst>
                            <p:childTnLst>
                              <p:par>
                                <p:cTn id="54" presetID="21" presetClass="entr" presetSubtype="1" fill="hold" grpId="0" nodeType="click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wheel(1)">
                                      <p:cBhvr>
                                        <p:cTn id="56" dur="1750"/>
                                        <p:tgtEl>
                                          <p:spTgt spid="31"/>
                                        </p:tgtEl>
                                      </p:cBhvr>
                                    </p:animEffect>
                                  </p:childTnLst>
                                </p:cTn>
                              </p:par>
                              <p:par>
                                <p:cTn id="57" presetID="10" presetClass="entr" presetSubtype="0" fill="hold" grpId="0" nodeType="withEffect">
                                  <p:stCondLst>
                                    <p:cond delay="125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childTnLst>
                                </p:cTn>
                              </p:par>
                              <p:par>
                                <p:cTn id="60" presetID="22" presetClass="entr" presetSubtype="8" fill="hold" nodeType="withEffect">
                                  <p:stCondLst>
                                    <p:cond delay="1750"/>
                                  </p:stCondLst>
                                  <p:childTnLst>
                                    <p:set>
                                      <p:cBhvr>
                                        <p:cTn id="61" dur="1" fill="hold">
                                          <p:stCondLst>
                                            <p:cond delay="0"/>
                                          </p:stCondLst>
                                        </p:cTn>
                                        <p:tgtEl>
                                          <p:spTgt spid="10"/>
                                        </p:tgtEl>
                                        <p:attrNameLst>
                                          <p:attrName>style.visibility</p:attrName>
                                        </p:attrNameLst>
                                      </p:cBhvr>
                                      <p:to>
                                        <p:strVal val="visible"/>
                                      </p:to>
                                    </p:set>
                                    <p:animEffect transition="in" filter="wipe(left)">
                                      <p:cBhvr>
                                        <p:cTn id="6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63" repeatCount="indefinite" fill="hold" display="0">
                  <p:stCondLst>
                    <p:cond delay="indefinite"/>
                  </p:stCondLst>
                </p:cTn>
                <p:tgtEl>
                  <p:spTgt spid="38"/>
                </p:tgtEl>
              </p:cMediaNode>
            </p:video>
          </p:childTnLst>
        </p:cTn>
      </p:par>
    </p:tnLst>
    <p:bldLst>
      <p:bldP spid="27" grpId="0" animBg="1"/>
      <p:bldP spid="28" grpId="0" animBg="1"/>
      <p:bldP spid="29" grpId="0" animBg="1"/>
      <p:bldP spid="30" grpId="0" animBg="1"/>
      <p:bldP spid="31" grpId="0" animBg="1"/>
      <p:bldP spid="17" grpId="0" animBg="1"/>
      <p:bldP spid="288" grpId="0" animBg="1"/>
      <p:bldP spid="18" grpId="0" animBg="1"/>
      <p:bldP spid="20" grpId="0" animBg="1"/>
      <p:bldP spid="23" grpId="0" animBg="1"/>
      <p:bldP spid="2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noChangeArrowheads="1"/>
          </p:cNvPicPr>
          <p:nvPr/>
        </p:nvPicPr>
        <p:blipFill rotWithShape="1">
          <a:blip r:embed="rId2">
            <a:extLst>
              <a:ext uri="{28A0092B-C50C-407E-A947-70E740481C1C}">
                <a14:useLocalDpi xmlns:a14="http://schemas.microsoft.com/office/drawing/2010/main" val="0"/>
              </a:ext>
            </a:extLst>
          </a:blip>
          <a:srcRect t="55917"/>
          <a:stretch/>
        </p:blipFill>
        <p:spPr bwMode="auto">
          <a:xfrm>
            <a:off x="480978" y="618989"/>
            <a:ext cx="5960015" cy="1627911"/>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15"/>
          <p:cNvPicPr>
            <a:picLocks noChangeAspect="1" noChangeArrowheads="1"/>
          </p:cNvPicPr>
          <p:nvPr/>
        </p:nvPicPr>
        <p:blipFill rotWithShape="1">
          <a:blip r:embed="rId2">
            <a:extLst>
              <a:ext uri="{28A0092B-C50C-407E-A947-70E740481C1C}">
                <a14:useLocalDpi xmlns:a14="http://schemas.microsoft.com/office/drawing/2010/main" val="0"/>
              </a:ext>
            </a:extLst>
          </a:blip>
          <a:srcRect b="80817"/>
          <a:stretch/>
        </p:blipFill>
        <p:spPr bwMode="auto">
          <a:xfrm>
            <a:off x="480978" y="276534"/>
            <a:ext cx="5960015" cy="70839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0" name="Group 19"/>
          <p:cNvGrpSpPr/>
          <p:nvPr/>
        </p:nvGrpSpPr>
        <p:grpSpPr>
          <a:xfrm>
            <a:off x="480978" y="2246900"/>
            <a:ext cx="5960015" cy="1417228"/>
            <a:chOff x="480978" y="345207"/>
            <a:chExt cx="5960015" cy="1417228"/>
          </a:xfrm>
        </p:grpSpPr>
        <p:pic>
          <p:nvPicPr>
            <p:cNvPr id="17" name="Picture 5" descr="C:\Users\n0247097\AppData\Local\Temp\SNAGHTML24eb11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978" y="345207"/>
              <a:ext cx="5960015" cy="1417228"/>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8" name="Rectangle 17"/>
            <p:cNvSpPr/>
            <p:nvPr/>
          </p:nvSpPr>
          <p:spPr>
            <a:xfrm>
              <a:off x="4491612" y="748604"/>
              <a:ext cx="1155561" cy="954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19" name="Rectangle 18"/>
            <p:cNvSpPr/>
            <p:nvPr/>
          </p:nvSpPr>
          <p:spPr>
            <a:xfrm>
              <a:off x="4491612" y="828988"/>
              <a:ext cx="1155561" cy="954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grpSp>
      <p:cxnSp>
        <p:nvCxnSpPr>
          <p:cNvPr id="22" name="Straight Connector 21"/>
          <p:cNvCxnSpPr/>
          <p:nvPr/>
        </p:nvCxnSpPr>
        <p:spPr>
          <a:xfrm>
            <a:off x="480978" y="2246900"/>
            <a:ext cx="5960015"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p:nvPicPr>
        <p:blipFill rotWithShape="1">
          <a:blip r:embed="rId4" cstate="print">
            <a:extLst>
              <a:ext uri="{28A0092B-C50C-407E-A947-70E740481C1C}">
                <a14:useLocalDpi xmlns:a14="http://schemas.microsoft.com/office/drawing/2010/main" val="0"/>
              </a:ext>
            </a:extLst>
          </a:blip>
          <a:srcRect l="8737" t="4428" b="12821"/>
          <a:stretch/>
        </p:blipFill>
        <p:spPr>
          <a:xfrm>
            <a:off x="-1" y="0"/>
            <a:ext cx="7661819" cy="4882432"/>
          </a:xfrm>
          <a:prstGeom prst="rect">
            <a:avLst/>
          </a:prstGeom>
        </p:spPr>
      </p:pic>
      <p:grpSp>
        <p:nvGrpSpPr>
          <p:cNvPr id="24" name="Group 23"/>
          <p:cNvGrpSpPr/>
          <p:nvPr/>
        </p:nvGrpSpPr>
        <p:grpSpPr>
          <a:xfrm>
            <a:off x="3715433" y="2517433"/>
            <a:ext cx="5217552" cy="535759"/>
            <a:chOff x="3644122" y="2202950"/>
            <a:chExt cx="5217552" cy="535759"/>
          </a:xfrm>
        </p:grpSpPr>
        <p:sp>
          <p:nvSpPr>
            <p:cNvPr id="3" name="Rounded Rectangular Callout 2"/>
            <p:cNvSpPr/>
            <p:nvPr/>
          </p:nvSpPr>
          <p:spPr>
            <a:xfrm>
              <a:off x="3644122" y="2202950"/>
              <a:ext cx="5208477" cy="535759"/>
            </a:xfrm>
            <a:prstGeom prst="wedgeRoundRectCallout">
              <a:avLst>
                <a:gd name="adj1" fmla="val -62026"/>
                <a:gd name="adj2" fmla="val -128092"/>
                <a:gd name="adj3" fmla="val 16667"/>
              </a:avLst>
            </a:prstGeom>
            <a:solidFill>
              <a:srgbClr val="FFFF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10" name="TextBox 9"/>
            <p:cNvSpPr txBox="1"/>
            <p:nvPr/>
          </p:nvSpPr>
          <p:spPr>
            <a:xfrm>
              <a:off x="3653197" y="2246900"/>
              <a:ext cx="5208477" cy="461665"/>
            </a:xfrm>
            <a:prstGeom prst="rect">
              <a:avLst/>
            </a:prstGeom>
            <a:noFill/>
          </p:spPr>
          <p:txBody>
            <a:bodyPr wrap="none" rtlCol="0">
              <a:spAutoFit/>
            </a:bodyPr>
            <a:lstStyle/>
            <a:p>
              <a:pPr algn="l"/>
              <a:r>
                <a:rPr lang="en-US" sz="2400" b="1" dirty="0" smtClean="0">
                  <a:solidFill>
                    <a:schemeClr val="accent5"/>
                  </a:solidFill>
                </a:rPr>
                <a:t>high risk file from blacklisted host</a:t>
              </a:r>
            </a:p>
          </p:txBody>
        </p:sp>
      </p:grpSp>
      <p:sp>
        <p:nvSpPr>
          <p:cNvPr id="5" name="Title 1"/>
          <p:cNvSpPr txBox="1">
            <a:spLocks/>
          </p:cNvSpPr>
          <p:nvPr/>
        </p:nvSpPr>
        <p:spPr>
          <a:xfrm>
            <a:off x="4350936" y="361740"/>
            <a:ext cx="4662436" cy="934497"/>
          </a:xfrm>
          <a:prstGeom prst="roundRect">
            <a:avLst/>
          </a:prstGeom>
          <a:solidFill>
            <a:srgbClr val="000000"/>
          </a:solidFill>
          <a:ln>
            <a:solidFill>
              <a:schemeClr val="accent2">
                <a:lumMod val="60000"/>
                <a:lumOff val="40000"/>
              </a:schemeClr>
            </a:solidFill>
          </a:ln>
        </p:spPr>
        <p:txBody>
          <a:bodyPr vert="horz" lIns="91440" tIns="45720" rIns="91440" bIns="45720" rtlCol="0" anchor="ctr">
            <a:noAutofit/>
          </a:bodyPr>
          <a:lstStyle>
            <a:lvl1pPr algn="l" defTabSz="914400" rtl="0" eaLnBrk="1" latinLnBrk="0" hangingPunct="1">
              <a:spcBef>
                <a:spcPct val="0"/>
              </a:spcBef>
              <a:buNone/>
              <a:defRPr sz="2000" b="0" kern="1200">
                <a:solidFill>
                  <a:schemeClr val="tx1"/>
                </a:solidFill>
                <a:latin typeface="Rockwell" pitchFamily="18" charset="0"/>
                <a:ea typeface="+mj-ea"/>
                <a:cs typeface="Arial" pitchFamily="34" charset="0"/>
              </a:defRPr>
            </a:lvl1pPr>
          </a:lstStyle>
          <a:p>
            <a:r>
              <a:rPr lang="en-US" sz="2400" b="1" dirty="0">
                <a:solidFill>
                  <a:srgbClr val="FF0000"/>
                </a:solidFill>
                <a:latin typeface="Courier New" panose="02070309020205020404" pitchFamily="49" charset="0"/>
                <a:cs typeface="Courier New" panose="02070309020205020404" pitchFamily="49" charset="0"/>
              </a:rPr>
              <a:t>Advanced Network </a:t>
            </a:r>
            <a:r>
              <a:rPr lang="en-US" sz="2400" b="1" dirty="0" smtClean="0">
                <a:solidFill>
                  <a:srgbClr val="FF0000"/>
                </a:solidFill>
                <a:latin typeface="Courier New" panose="02070309020205020404" pitchFamily="49" charset="0"/>
                <a:cs typeface="Courier New" panose="02070309020205020404" pitchFamily="49" charset="0"/>
              </a:rPr>
              <a:t>Protections: </a:t>
            </a:r>
            <a:r>
              <a:rPr lang="en-US" sz="2400" b="1" dirty="0" err="1" smtClean="0">
                <a:solidFill>
                  <a:srgbClr val="FF0000"/>
                </a:solidFill>
                <a:latin typeface="Courier New" panose="02070309020205020404" pitchFamily="49" charset="0"/>
                <a:cs typeface="Courier New" panose="02070309020205020404" pitchFamily="49" charset="0"/>
              </a:rPr>
              <a:t>NetWitness</a:t>
            </a:r>
            <a:endParaRPr lang="en-US" sz="2400" b="1" dirty="0">
              <a:solidFill>
                <a:srgbClr val="FF0000"/>
              </a:solidFill>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532590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2" cstate="print">
            <a:extLst>
              <a:ext uri="{28A0092B-C50C-407E-A947-70E740481C1C}">
                <a14:useLocalDpi xmlns:a14="http://schemas.microsoft.com/office/drawing/2010/main" val="0"/>
              </a:ext>
            </a:extLst>
          </a:blip>
          <a:srcRect l="8737" t="4428" b="12821"/>
          <a:stretch/>
        </p:blipFill>
        <p:spPr>
          <a:xfrm>
            <a:off x="-1" y="0"/>
            <a:ext cx="7661819" cy="4882432"/>
          </a:xfrm>
          <a:prstGeom prst="rect">
            <a:avLst/>
          </a:prstGeom>
        </p:spPr>
      </p:pic>
      <p:pic>
        <p:nvPicPr>
          <p:cNvPr id="8" name="Picture 7"/>
          <p:cNvPicPr>
            <a:picLocks noChangeAspect="1" noChangeArrowheads="1"/>
          </p:cNvPicPr>
          <p:nvPr/>
        </p:nvPicPr>
        <p:blipFill rotWithShape="1">
          <a:blip r:embed="rId3">
            <a:extLst>
              <a:ext uri="{28A0092B-C50C-407E-A947-70E740481C1C}">
                <a14:useLocalDpi xmlns:a14="http://schemas.microsoft.com/office/drawing/2010/main" val="0"/>
              </a:ext>
            </a:extLst>
          </a:blip>
          <a:srcRect r="27244" b="15302"/>
          <a:stretch/>
        </p:blipFill>
        <p:spPr bwMode="auto">
          <a:xfrm>
            <a:off x="470303" y="268366"/>
            <a:ext cx="6020932" cy="3419703"/>
          </a:xfrm>
          <a:prstGeom prst="rect">
            <a:avLst/>
          </a:prstGeom>
          <a:ln>
            <a:solidFill>
              <a:srgbClr val="002060"/>
            </a:solidFill>
          </a:ln>
          <a:extLst/>
        </p:spPr>
        <p:style>
          <a:lnRef idx="1">
            <a:schemeClr val="accent4"/>
          </a:lnRef>
          <a:fillRef idx="2">
            <a:schemeClr val="accent4"/>
          </a:fillRef>
          <a:effectRef idx="1">
            <a:schemeClr val="accent4"/>
          </a:effectRef>
          <a:fontRef idx="minor">
            <a:schemeClr val="dk1"/>
          </a:fontRef>
        </p:style>
      </p:pic>
      <p:pic>
        <p:nvPicPr>
          <p:cNvPr id="9" name="Picture 5"/>
          <p:cNvPicPr>
            <a:picLocks noChangeAspect="1" noChangeArrowheads="1"/>
          </p:cNvPicPr>
          <p:nvPr/>
        </p:nvPicPr>
        <p:blipFill rotWithShape="1">
          <a:blip r:embed="rId4">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rcRect r="49324"/>
          <a:stretch/>
        </p:blipFill>
        <p:spPr bwMode="auto">
          <a:xfrm>
            <a:off x="549849" y="1892843"/>
            <a:ext cx="5941386" cy="1795226"/>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1"/>
          <p:cNvSpPr txBox="1">
            <a:spLocks/>
          </p:cNvSpPr>
          <p:nvPr/>
        </p:nvSpPr>
        <p:spPr>
          <a:xfrm>
            <a:off x="4923693" y="361740"/>
            <a:ext cx="3928906" cy="934497"/>
          </a:xfrm>
          <a:prstGeom prst="roundRect">
            <a:avLst/>
          </a:prstGeom>
          <a:solidFill>
            <a:srgbClr val="000000"/>
          </a:solidFill>
          <a:ln>
            <a:solidFill>
              <a:schemeClr val="accent2">
                <a:lumMod val="60000"/>
                <a:lumOff val="40000"/>
              </a:schemeClr>
            </a:solidFill>
          </a:ln>
        </p:spPr>
        <p:txBody>
          <a:bodyPr vert="horz" lIns="91440" tIns="45720" rIns="91440" bIns="45720" rtlCol="0" anchor="ctr">
            <a:noAutofit/>
          </a:bodyPr>
          <a:lstStyle>
            <a:lvl1pPr algn="l" defTabSz="914400" rtl="0" eaLnBrk="1" latinLnBrk="0" hangingPunct="1">
              <a:spcBef>
                <a:spcPct val="0"/>
              </a:spcBef>
              <a:buNone/>
              <a:defRPr sz="2000" b="0" kern="1200">
                <a:solidFill>
                  <a:schemeClr val="tx1"/>
                </a:solidFill>
                <a:latin typeface="Rockwell" pitchFamily="18" charset="0"/>
                <a:ea typeface="+mj-ea"/>
                <a:cs typeface="Arial" pitchFamily="34" charset="0"/>
              </a:defRPr>
            </a:lvl1pPr>
          </a:lstStyle>
          <a:p>
            <a:r>
              <a:rPr lang="en-US" sz="2400" b="1" dirty="0" smtClean="0">
                <a:solidFill>
                  <a:srgbClr val="FF0000"/>
                </a:solidFill>
                <a:latin typeface="Courier New" panose="02070309020205020404" pitchFamily="49" charset="0"/>
                <a:cs typeface="Courier New" panose="02070309020205020404" pitchFamily="49" charset="0"/>
              </a:rPr>
              <a:t>Inline Malware Detection: </a:t>
            </a:r>
            <a:r>
              <a:rPr lang="en-US" sz="2400" b="1" dirty="0" err="1" smtClean="0">
                <a:solidFill>
                  <a:srgbClr val="FF0000"/>
                </a:solidFill>
                <a:latin typeface="Courier New" panose="02070309020205020404" pitchFamily="49" charset="0"/>
                <a:cs typeface="Courier New" panose="02070309020205020404" pitchFamily="49" charset="0"/>
              </a:rPr>
              <a:t>FireEye</a:t>
            </a:r>
            <a:endParaRPr lang="en-US" sz="2400" b="1" dirty="0">
              <a:solidFill>
                <a:srgbClr val="FF0000"/>
              </a:solidFill>
              <a:latin typeface="Courier New" panose="02070309020205020404" pitchFamily="49" charset="0"/>
              <a:cs typeface="Courier New" panose="02070309020205020404" pitchFamily="49" charset="0"/>
            </a:endParaRPr>
          </a:p>
        </p:txBody>
      </p:sp>
      <p:grpSp>
        <p:nvGrpSpPr>
          <p:cNvPr id="11" name="Group 10"/>
          <p:cNvGrpSpPr/>
          <p:nvPr/>
        </p:nvGrpSpPr>
        <p:grpSpPr>
          <a:xfrm>
            <a:off x="4557545" y="3021406"/>
            <a:ext cx="2983124" cy="535759"/>
            <a:chOff x="4557545" y="3021406"/>
            <a:chExt cx="2983124" cy="535759"/>
          </a:xfrm>
        </p:grpSpPr>
        <p:sp>
          <p:nvSpPr>
            <p:cNvPr id="3" name="Rounded Rectangular Callout 2"/>
            <p:cNvSpPr/>
            <p:nvPr/>
          </p:nvSpPr>
          <p:spPr>
            <a:xfrm>
              <a:off x="4557545" y="3021406"/>
              <a:ext cx="2983124" cy="535759"/>
            </a:xfrm>
            <a:prstGeom prst="wedgeRoundRectCallout">
              <a:avLst>
                <a:gd name="adj1" fmla="val -48522"/>
                <a:gd name="adj2" fmla="val -163727"/>
                <a:gd name="adj3" fmla="val 16667"/>
              </a:avLst>
            </a:prstGeom>
            <a:solidFill>
              <a:srgbClr val="FFFF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10" name="TextBox 9"/>
            <p:cNvSpPr txBox="1"/>
            <p:nvPr/>
          </p:nvSpPr>
          <p:spPr>
            <a:xfrm>
              <a:off x="4557545" y="3062487"/>
              <a:ext cx="2983124" cy="461665"/>
            </a:xfrm>
            <a:prstGeom prst="rect">
              <a:avLst/>
            </a:prstGeom>
            <a:noFill/>
          </p:spPr>
          <p:txBody>
            <a:bodyPr wrap="none" rtlCol="0">
              <a:spAutoFit/>
            </a:bodyPr>
            <a:lstStyle/>
            <a:p>
              <a:pPr algn="l"/>
              <a:r>
                <a:rPr lang="en-US" sz="2400" b="1" dirty="0" smtClean="0">
                  <a:solidFill>
                    <a:schemeClr val="accent5"/>
                  </a:solidFill>
                </a:rPr>
                <a:t>Malware.Binary.pdf</a:t>
              </a:r>
            </a:p>
          </p:txBody>
        </p:sp>
      </p:grpSp>
    </p:spTree>
    <p:extLst>
      <p:ext uri="{BB962C8B-B14F-4D97-AF65-F5344CB8AC3E}">
        <p14:creationId xmlns:p14="http://schemas.microsoft.com/office/powerpoint/2010/main" val="2126842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6757"/>
            <a:ext cx="9144000" cy="5143500"/>
          </a:xfrm>
          <a:prstGeom prst="rect">
            <a:avLst/>
          </a:prstGeom>
        </p:spPr>
      </p:pic>
      <p:pic>
        <p:nvPicPr>
          <p:cNvPr id="11" name="intro2_iStock_000039796610Small We.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0" y="0"/>
            <a:ext cx="9142418" cy="5142610"/>
          </a:xfrm>
          <a:prstGeom prst="rect">
            <a:avLst/>
          </a:prstGeom>
        </p:spPr>
      </p:pic>
      <p:pic>
        <p:nvPicPr>
          <p:cNvPr id="6" name="Picture 4" descr="C:\Users\n0208044\Documents\2014\DHL_Nov_Offsite\info_sec\463796761.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16654" r="16654"/>
          <a:stretch/>
        </p:blipFill>
        <p:spPr bwMode="auto">
          <a:xfrm>
            <a:off x="2197085" y="452905"/>
            <a:ext cx="2507161" cy="250716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n0208044\Documents\2014\DHL_Nov_Offsite\info_sec\489773763.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16654" r="16654"/>
          <a:stretch/>
        </p:blipFill>
        <p:spPr bwMode="auto">
          <a:xfrm flipH="1">
            <a:off x="6636839" y="1171506"/>
            <a:ext cx="2507161" cy="2507162"/>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C:\Users\n0208044\Documents\2014\DHL_Nov_Offsite\info_sec\484377943.jp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11364" r="11364"/>
          <a:stretch/>
        </p:blipFill>
        <p:spPr bwMode="auto">
          <a:xfrm>
            <a:off x="299834" y="2309962"/>
            <a:ext cx="2507161" cy="250716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Users\n0208044\Documents\2014\DHL_Nov_Offsite\info_sec\163124577.jpg"/>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l="7635" r="41459"/>
          <a:stretch/>
        </p:blipFill>
        <p:spPr bwMode="auto">
          <a:xfrm>
            <a:off x="4444410" y="1874665"/>
            <a:ext cx="2507161" cy="2507161"/>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0" y="1173776"/>
            <a:ext cx="9143999" cy="2862322"/>
          </a:xfrm>
          <a:prstGeom prst="rect">
            <a:avLst/>
          </a:prstGeom>
          <a:solidFill>
            <a:srgbClr val="002663">
              <a:alpha val="74902"/>
            </a:srgbClr>
          </a:solidFill>
        </p:spPr>
        <p:txBody>
          <a:bodyPr wrap="square" rtlCol="0">
            <a:spAutoFit/>
          </a:bodyPr>
          <a:lstStyle/>
          <a:p>
            <a:pPr algn="ctr"/>
            <a:r>
              <a:rPr lang="en-US" sz="6000" b="1" dirty="0" smtClean="0">
                <a:solidFill>
                  <a:schemeClr val="bg1"/>
                </a:solidFill>
                <a:latin typeface="Rockwell" panose="02060603020205020403" pitchFamily="18" charset="0"/>
              </a:rPr>
              <a:t>Information</a:t>
            </a:r>
            <a:br>
              <a:rPr lang="en-US" sz="6000" b="1" dirty="0" smtClean="0">
                <a:solidFill>
                  <a:schemeClr val="bg1"/>
                </a:solidFill>
                <a:latin typeface="Rockwell" panose="02060603020205020403" pitchFamily="18" charset="0"/>
              </a:rPr>
            </a:br>
            <a:r>
              <a:rPr lang="en-US" sz="6000" b="1" dirty="0" smtClean="0">
                <a:solidFill>
                  <a:schemeClr val="bg1"/>
                </a:solidFill>
                <a:latin typeface="Rockwell" panose="02060603020205020403" pitchFamily="18" charset="0"/>
              </a:rPr>
              <a:t>Security</a:t>
            </a:r>
          </a:p>
          <a:p>
            <a:pPr algn="ctr"/>
            <a:r>
              <a:rPr lang="en-US" sz="6000" b="1" dirty="0" smtClean="0">
                <a:solidFill>
                  <a:schemeClr val="bg1"/>
                </a:solidFill>
                <a:latin typeface="Rockwell" panose="02060603020205020403" pitchFamily="18" charset="0"/>
              </a:rPr>
              <a:t>in 2014</a:t>
            </a:r>
          </a:p>
        </p:txBody>
      </p:sp>
      <p:pic>
        <p:nvPicPr>
          <p:cNvPr id="1026" name="Picture 2"/>
          <p:cNvPicPr>
            <a:picLocks noChangeAspect="1" noChangeArrowheads="1"/>
          </p:cNvPicPr>
          <p:nvPr/>
        </p:nvPicPr>
        <p:blipFill rotWithShape="1">
          <a:blip r:embed="rId12">
            <a:extLst>
              <a:ext uri="{28A0092B-C50C-407E-A947-70E740481C1C}">
                <a14:useLocalDpi xmlns:a14="http://schemas.microsoft.com/office/drawing/2010/main" val="0"/>
              </a:ext>
            </a:extLst>
          </a:blip>
          <a:srcRect l="22864" t="28068" r="27442" b="57143"/>
          <a:stretch/>
        </p:blipFill>
        <p:spPr bwMode="auto">
          <a:xfrm>
            <a:off x="721635" y="1720710"/>
            <a:ext cx="7965221" cy="1408754"/>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4" name="Picture 10"/>
          <p:cNvPicPr>
            <a:picLocks noChangeAspect="1" noChangeArrowheads="1"/>
          </p:cNvPicPr>
          <p:nvPr/>
        </p:nvPicPr>
        <p:blipFill rotWithShape="1">
          <a:blip r:embed="rId13">
            <a:extLst>
              <a:ext uri="{28A0092B-C50C-407E-A947-70E740481C1C}">
                <a14:useLocalDpi xmlns:a14="http://schemas.microsoft.com/office/drawing/2010/main" val="0"/>
              </a:ext>
            </a:extLst>
          </a:blip>
          <a:srcRect l="3502" t="24056" r="37853" b="62844"/>
          <a:stretch/>
        </p:blipFill>
        <p:spPr bwMode="auto">
          <a:xfrm>
            <a:off x="101657" y="1877386"/>
            <a:ext cx="8939103" cy="1064179"/>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iStock_000022978659Wav44100.wav">
            <a:hlinkClick r:id="" action="ppaction://media"/>
          </p:cNvPr>
          <p:cNvPicPr>
            <a:picLocks noChangeAspect="1"/>
          </p:cNvPicPr>
          <p:nvPr>
            <a:audioFile r:link="rId3"/>
            <p:extLst>
              <p:ext uri="{DAA4B4D4-6D71-4841-9C94-3DE7FCFB9230}">
                <p14:media xmlns:p14="http://schemas.microsoft.com/office/powerpoint/2010/main" r:embed="rId4">
                  <p14:trim end="39802.5328"/>
                  <p14:fade out="3500"/>
                </p14:media>
              </p:ext>
            </p:extLst>
          </p:nvPr>
        </p:nvPicPr>
        <p:blipFill>
          <a:blip r:embed="rId14"/>
          <a:stretch>
            <a:fillRect/>
          </a:stretch>
        </p:blipFill>
        <p:spPr>
          <a:xfrm>
            <a:off x="5088390" y="-1631230"/>
            <a:ext cx="609600" cy="609600"/>
          </a:xfrm>
          <a:prstGeom prst="rect">
            <a:avLst/>
          </a:prstGeom>
        </p:spPr>
      </p:pic>
      <p:pic>
        <p:nvPicPr>
          <p:cNvPr id="20" name="Picture 4"/>
          <p:cNvPicPr>
            <a:picLocks noChangeAspect="1" noChangeArrowheads="1"/>
          </p:cNvPicPr>
          <p:nvPr/>
        </p:nvPicPr>
        <p:blipFill rotWithShape="1">
          <a:blip r:embed="rId15">
            <a:extLst>
              <a:ext uri="{28A0092B-C50C-407E-A947-70E740481C1C}">
                <a14:useLocalDpi xmlns:a14="http://schemas.microsoft.com/office/drawing/2010/main" val="0"/>
              </a:ext>
            </a:extLst>
          </a:blip>
          <a:srcRect l="9510" t="47113" r="40490" b="41279"/>
          <a:stretch/>
        </p:blipFill>
        <p:spPr bwMode="auto">
          <a:xfrm>
            <a:off x="162508" y="1791626"/>
            <a:ext cx="8817399" cy="1216458"/>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rotWithShape="1">
          <a:blip r:embed="rId16">
            <a:extLst>
              <a:ext uri="{28A0092B-C50C-407E-A947-70E740481C1C}">
                <a14:useLocalDpi xmlns:a14="http://schemas.microsoft.com/office/drawing/2010/main" val="0"/>
              </a:ext>
            </a:extLst>
          </a:blip>
          <a:srcRect l="22447" t="28362" r="36964" b="50000"/>
          <a:stretch/>
        </p:blipFill>
        <p:spPr bwMode="auto">
          <a:xfrm>
            <a:off x="1823523" y="1505470"/>
            <a:ext cx="5761446" cy="1788770"/>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p:cNvPicPr>
            <a:picLocks noChangeAspect="1" noChangeArrowheads="1"/>
          </p:cNvPicPr>
          <p:nvPr/>
        </p:nvPicPr>
        <p:blipFill rotWithShape="1">
          <a:blip r:embed="rId17">
            <a:extLst>
              <a:ext uri="{28A0092B-C50C-407E-A947-70E740481C1C}">
                <a14:useLocalDpi xmlns:a14="http://schemas.microsoft.com/office/drawing/2010/main" val="0"/>
              </a:ext>
            </a:extLst>
          </a:blip>
          <a:srcRect l="12258" t="26855" r="42143" b="60746"/>
          <a:stretch/>
        </p:blipFill>
        <p:spPr bwMode="auto">
          <a:xfrm>
            <a:off x="1006606" y="1861295"/>
            <a:ext cx="7319079" cy="1060671"/>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rotWithShape="1">
          <a:blip r:embed="rId18">
            <a:extLst>
              <a:ext uri="{28A0092B-C50C-407E-A947-70E740481C1C}">
                <a14:useLocalDpi xmlns:a14="http://schemas.microsoft.com/office/drawing/2010/main" val="0"/>
              </a:ext>
            </a:extLst>
          </a:blip>
          <a:srcRect l="6076" t="46679" r="40458" b="31711"/>
          <a:stretch/>
        </p:blipFill>
        <p:spPr bwMode="auto">
          <a:xfrm>
            <a:off x="1839430" y="1779775"/>
            <a:ext cx="5729632" cy="1234170"/>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 name="Picture 9"/>
          <p:cNvPicPr>
            <a:picLocks noChangeAspect="1" noChangeArrowheads="1"/>
          </p:cNvPicPr>
          <p:nvPr/>
        </p:nvPicPr>
        <p:blipFill rotWithShape="1">
          <a:blip r:embed="rId19">
            <a:extLst>
              <a:ext uri="{28A0092B-C50C-407E-A947-70E740481C1C}">
                <a14:useLocalDpi xmlns:a14="http://schemas.microsoft.com/office/drawing/2010/main" val="0"/>
              </a:ext>
            </a:extLst>
          </a:blip>
          <a:srcRect l="35780" t="25641" r="15940" b="50000"/>
          <a:stretch/>
        </p:blipFill>
        <p:spPr bwMode="auto">
          <a:xfrm>
            <a:off x="1272658" y="1486853"/>
            <a:ext cx="6863173" cy="1845487"/>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p:cNvSpPr txBox="1"/>
          <p:nvPr/>
        </p:nvSpPr>
        <p:spPr>
          <a:xfrm>
            <a:off x="1" y="1533835"/>
            <a:ext cx="9142418" cy="1754326"/>
          </a:xfrm>
          <a:prstGeom prst="rect">
            <a:avLst/>
          </a:prstGeom>
          <a:solidFill>
            <a:srgbClr val="000000">
              <a:alpha val="74902"/>
            </a:srgbClr>
          </a:solidFill>
        </p:spPr>
        <p:txBody>
          <a:bodyPr wrap="square" rtlCol="0">
            <a:spAutoFit/>
          </a:bodyPr>
          <a:lstStyle/>
          <a:p>
            <a:pPr algn="ctr"/>
            <a:r>
              <a:rPr lang="en-US" sz="5400" b="1" dirty="0" smtClean="0">
                <a:solidFill>
                  <a:schemeClr val="bg1"/>
                </a:solidFill>
                <a:latin typeface="Rockwell" panose="02060603020205020403" pitchFamily="18" charset="0"/>
              </a:rPr>
              <a:t>What does this mean </a:t>
            </a:r>
            <a:br>
              <a:rPr lang="en-US" sz="5400" b="1" dirty="0" smtClean="0">
                <a:solidFill>
                  <a:schemeClr val="bg1"/>
                </a:solidFill>
                <a:latin typeface="Rockwell" panose="02060603020205020403" pitchFamily="18" charset="0"/>
              </a:rPr>
            </a:br>
            <a:r>
              <a:rPr lang="en-US" sz="5400" b="1" dirty="0" smtClean="0">
                <a:solidFill>
                  <a:schemeClr val="bg1"/>
                </a:solidFill>
                <a:latin typeface="Rockwell" panose="02060603020205020403" pitchFamily="18" charset="0"/>
              </a:rPr>
              <a:t>for Liberty Mutual?</a:t>
            </a:r>
          </a:p>
        </p:txBody>
      </p:sp>
    </p:spTree>
    <p:extLst>
      <p:ext uri="{BB962C8B-B14F-4D97-AF65-F5344CB8AC3E}">
        <p14:creationId xmlns:p14="http://schemas.microsoft.com/office/powerpoint/2010/main" val="3058995975"/>
      </p:ext>
    </p:extLst>
  </p:cSld>
  <p:clrMapOvr>
    <a:masterClrMapping/>
  </p:clrMapOvr>
  <mc:AlternateContent xmlns:mc="http://schemas.openxmlformats.org/markup-compatibility/2006" xmlns:p14="http://schemas.microsoft.com/office/powerpoint/2010/main">
    <mc:Choice Requires="p14">
      <p:transition spd="med" p14:dur="700" advClick="0" advTm="37000">
        <p:fade/>
      </p:transition>
    </mc:Choice>
    <mc:Fallback xmlns="">
      <p:transition spd="med" advClick="0" advTm="3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8494" fill="hold"/>
                                        <p:tgtEl>
                                          <p:spTgt spid="13"/>
                                        </p:tgtEl>
                                      </p:cBhvr>
                                    </p:cmd>
                                  </p:childTnLst>
                                </p:cTn>
                              </p:par>
                              <p:par>
                                <p:cTn id="7" presetID="1" presetClass="mediacall" presetSubtype="0" fill="hold" nodeType="withEffect">
                                  <p:stCondLst>
                                    <p:cond delay="0"/>
                                  </p:stCondLst>
                                  <p:childTnLst>
                                    <p:cmd type="call" cmd="playFrom(0.0)">
                                      <p:cBhvr>
                                        <p:cTn id="8" dur="26675" fill="hold"/>
                                        <p:tgtEl>
                                          <p:spTgt spid="11"/>
                                        </p:tgtEl>
                                      </p:cBhvr>
                                    </p:cmd>
                                  </p:childTnLst>
                                </p:cTn>
                              </p:par>
                              <p:par>
                                <p:cTn id="9" presetID="2" presetClass="entr" presetSubtype="8" fill="hold" nodeType="withEffect">
                                  <p:stCondLst>
                                    <p:cond delay="750"/>
                                  </p:stCondLst>
                                  <p:childTnLst>
                                    <p:set>
                                      <p:cBhvr>
                                        <p:cTn id="10" dur="1" fill="hold">
                                          <p:stCondLst>
                                            <p:cond delay="0"/>
                                          </p:stCondLst>
                                        </p:cTn>
                                        <p:tgtEl>
                                          <p:spTgt spid="1030"/>
                                        </p:tgtEl>
                                        <p:attrNameLst>
                                          <p:attrName>style.visibility</p:attrName>
                                        </p:attrNameLst>
                                      </p:cBhvr>
                                      <p:to>
                                        <p:strVal val="visible"/>
                                      </p:to>
                                    </p:set>
                                    <p:anim calcmode="lin" valueType="num">
                                      <p:cBhvr additive="base">
                                        <p:cTn id="11" dur="5000" fill="hold"/>
                                        <p:tgtEl>
                                          <p:spTgt spid="1030"/>
                                        </p:tgtEl>
                                        <p:attrNameLst>
                                          <p:attrName>ppt_x</p:attrName>
                                        </p:attrNameLst>
                                      </p:cBhvr>
                                      <p:tavLst>
                                        <p:tav tm="0">
                                          <p:val>
                                            <p:strVal val="0-#ppt_w/2"/>
                                          </p:val>
                                        </p:tav>
                                        <p:tav tm="100000">
                                          <p:val>
                                            <p:strVal val="#ppt_x"/>
                                          </p:val>
                                        </p:tav>
                                      </p:tavLst>
                                    </p:anim>
                                    <p:anim calcmode="lin" valueType="num">
                                      <p:cBhvr additive="base">
                                        <p:cTn id="12" dur="5000" fill="hold"/>
                                        <p:tgtEl>
                                          <p:spTgt spid="1030"/>
                                        </p:tgtEl>
                                        <p:attrNameLst>
                                          <p:attrName>ppt_y</p:attrName>
                                        </p:attrNameLst>
                                      </p:cBhvr>
                                      <p:tavLst>
                                        <p:tav tm="0">
                                          <p:val>
                                            <p:strVal val="#ppt_y"/>
                                          </p:val>
                                        </p:tav>
                                        <p:tav tm="100000">
                                          <p:val>
                                            <p:strVal val="#ppt_y"/>
                                          </p:val>
                                        </p:tav>
                                      </p:tavLst>
                                    </p:anim>
                                  </p:childTnLst>
                                </p:cTn>
                              </p:par>
                              <p:par>
                                <p:cTn id="13" presetID="2" presetClass="exit" presetSubtype="2" fill="hold" nodeType="withEffect">
                                  <p:stCondLst>
                                    <p:cond delay="5000"/>
                                  </p:stCondLst>
                                  <p:childTnLst>
                                    <p:anim calcmode="lin" valueType="num">
                                      <p:cBhvr additive="base">
                                        <p:cTn id="14" dur="1250"/>
                                        <p:tgtEl>
                                          <p:spTgt spid="1030"/>
                                        </p:tgtEl>
                                        <p:attrNameLst>
                                          <p:attrName>ppt_x</p:attrName>
                                        </p:attrNameLst>
                                      </p:cBhvr>
                                      <p:tavLst>
                                        <p:tav tm="0">
                                          <p:val>
                                            <p:strVal val="ppt_x"/>
                                          </p:val>
                                        </p:tav>
                                        <p:tav tm="100000">
                                          <p:val>
                                            <p:strVal val="1+ppt_w/2"/>
                                          </p:val>
                                        </p:tav>
                                      </p:tavLst>
                                    </p:anim>
                                    <p:anim calcmode="lin" valueType="num">
                                      <p:cBhvr additive="base">
                                        <p:cTn id="15" dur="1250"/>
                                        <p:tgtEl>
                                          <p:spTgt spid="1030"/>
                                        </p:tgtEl>
                                        <p:attrNameLst>
                                          <p:attrName>ppt_y</p:attrName>
                                        </p:attrNameLst>
                                      </p:cBhvr>
                                      <p:tavLst>
                                        <p:tav tm="0">
                                          <p:val>
                                            <p:strVal val="ppt_y"/>
                                          </p:val>
                                        </p:tav>
                                        <p:tav tm="100000">
                                          <p:val>
                                            <p:strVal val="ppt_y"/>
                                          </p:val>
                                        </p:tav>
                                      </p:tavLst>
                                    </p:anim>
                                    <p:set>
                                      <p:cBhvr>
                                        <p:cTn id="16" dur="1" fill="hold">
                                          <p:stCondLst>
                                            <p:cond delay="1249"/>
                                          </p:stCondLst>
                                        </p:cTn>
                                        <p:tgtEl>
                                          <p:spTgt spid="1030"/>
                                        </p:tgtEl>
                                        <p:attrNameLst>
                                          <p:attrName>style.visibility</p:attrName>
                                        </p:attrNameLst>
                                      </p:cBhvr>
                                      <p:to>
                                        <p:strVal val="hidden"/>
                                      </p:to>
                                    </p:set>
                                  </p:childTnLst>
                                </p:cTn>
                              </p:par>
                              <p:par>
                                <p:cTn id="17" presetID="2" presetClass="entr" presetSubtype="2" fill="hold" nodeType="withEffect">
                                  <p:stCondLst>
                                    <p:cond delay="2000"/>
                                  </p:stCondLst>
                                  <p:childTnLst>
                                    <p:set>
                                      <p:cBhvr>
                                        <p:cTn id="18" dur="1" fill="hold">
                                          <p:stCondLst>
                                            <p:cond delay="0"/>
                                          </p:stCondLst>
                                        </p:cTn>
                                        <p:tgtEl>
                                          <p:spTgt spid="1031"/>
                                        </p:tgtEl>
                                        <p:attrNameLst>
                                          <p:attrName>style.visibility</p:attrName>
                                        </p:attrNameLst>
                                      </p:cBhvr>
                                      <p:to>
                                        <p:strVal val="visible"/>
                                      </p:to>
                                    </p:set>
                                    <p:anim calcmode="lin" valueType="num">
                                      <p:cBhvr additive="base">
                                        <p:cTn id="19" dur="5000" fill="hold"/>
                                        <p:tgtEl>
                                          <p:spTgt spid="1031"/>
                                        </p:tgtEl>
                                        <p:attrNameLst>
                                          <p:attrName>ppt_x</p:attrName>
                                        </p:attrNameLst>
                                      </p:cBhvr>
                                      <p:tavLst>
                                        <p:tav tm="0">
                                          <p:val>
                                            <p:strVal val="1+#ppt_w/2"/>
                                          </p:val>
                                        </p:tav>
                                        <p:tav tm="100000">
                                          <p:val>
                                            <p:strVal val="#ppt_x"/>
                                          </p:val>
                                        </p:tav>
                                      </p:tavLst>
                                    </p:anim>
                                    <p:anim calcmode="lin" valueType="num">
                                      <p:cBhvr additive="base">
                                        <p:cTn id="20" dur="5000" fill="hold"/>
                                        <p:tgtEl>
                                          <p:spTgt spid="1031"/>
                                        </p:tgtEl>
                                        <p:attrNameLst>
                                          <p:attrName>ppt_y</p:attrName>
                                        </p:attrNameLst>
                                      </p:cBhvr>
                                      <p:tavLst>
                                        <p:tav tm="0">
                                          <p:val>
                                            <p:strVal val="#ppt_y"/>
                                          </p:val>
                                        </p:tav>
                                        <p:tav tm="100000">
                                          <p:val>
                                            <p:strVal val="#ppt_y"/>
                                          </p:val>
                                        </p:tav>
                                      </p:tavLst>
                                    </p:anim>
                                  </p:childTnLst>
                                </p:cTn>
                              </p:par>
                              <p:par>
                                <p:cTn id="21" presetID="2" presetClass="exit" presetSubtype="8" fill="hold" nodeType="withEffect">
                                  <p:stCondLst>
                                    <p:cond delay="7000"/>
                                  </p:stCondLst>
                                  <p:childTnLst>
                                    <p:anim calcmode="lin" valueType="num">
                                      <p:cBhvr additive="base">
                                        <p:cTn id="22" dur="1250"/>
                                        <p:tgtEl>
                                          <p:spTgt spid="1031"/>
                                        </p:tgtEl>
                                        <p:attrNameLst>
                                          <p:attrName>ppt_x</p:attrName>
                                        </p:attrNameLst>
                                      </p:cBhvr>
                                      <p:tavLst>
                                        <p:tav tm="0">
                                          <p:val>
                                            <p:strVal val="ppt_x"/>
                                          </p:val>
                                        </p:tav>
                                        <p:tav tm="100000">
                                          <p:val>
                                            <p:strVal val="0-ppt_w/2"/>
                                          </p:val>
                                        </p:tav>
                                      </p:tavLst>
                                    </p:anim>
                                    <p:anim calcmode="lin" valueType="num">
                                      <p:cBhvr additive="base">
                                        <p:cTn id="23" dur="1250"/>
                                        <p:tgtEl>
                                          <p:spTgt spid="1031"/>
                                        </p:tgtEl>
                                        <p:attrNameLst>
                                          <p:attrName>ppt_y</p:attrName>
                                        </p:attrNameLst>
                                      </p:cBhvr>
                                      <p:tavLst>
                                        <p:tav tm="0">
                                          <p:val>
                                            <p:strVal val="ppt_y"/>
                                          </p:val>
                                        </p:tav>
                                        <p:tav tm="100000">
                                          <p:val>
                                            <p:strVal val="ppt_y"/>
                                          </p:val>
                                        </p:tav>
                                      </p:tavLst>
                                    </p:anim>
                                    <p:set>
                                      <p:cBhvr>
                                        <p:cTn id="24" dur="1" fill="hold">
                                          <p:stCondLst>
                                            <p:cond delay="1249"/>
                                          </p:stCondLst>
                                        </p:cTn>
                                        <p:tgtEl>
                                          <p:spTgt spid="1031"/>
                                        </p:tgtEl>
                                        <p:attrNameLst>
                                          <p:attrName>style.visibility</p:attrName>
                                        </p:attrNameLst>
                                      </p:cBhvr>
                                      <p:to>
                                        <p:strVal val="hidden"/>
                                      </p:to>
                                    </p:set>
                                  </p:childTnLst>
                                </p:cTn>
                              </p:par>
                              <p:par>
                                <p:cTn id="25" presetID="2" presetClass="entr" presetSubtype="2" fill="hold" nodeType="withEffect">
                                  <p:stCondLst>
                                    <p:cond delay="100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3000" fill="hold"/>
                                        <p:tgtEl>
                                          <p:spTgt spid="6"/>
                                        </p:tgtEl>
                                        <p:attrNameLst>
                                          <p:attrName>ppt_x</p:attrName>
                                        </p:attrNameLst>
                                      </p:cBhvr>
                                      <p:tavLst>
                                        <p:tav tm="0">
                                          <p:val>
                                            <p:strVal val="1+#ppt_w/2"/>
                                          </p:val>
                                        </p:tav>
                                        <p:tav tm="100000">
                                          <p:val>
                                            <p:strVal val="#ppt_x"/>
                                          </p:val>
                                        </p:tav>
                                      </p:tavLst>
                                    </p:anim>
                                    <p:anim calcmode="lin" valueType="num">
                                      <p:cBhvr additive="base">
                                        <p:cTn id="28" dur="3000" fill="hold"/>
                                        <p:tgtEl>
                                          <p:spTgt spid="6"/>
                                        </p:tgtEl>
                                        <p:attrNameLst>
                                          <p:attrName>ppt_y</p:attrName>
                                        </p:attrNameLst>
                                      </p:cBhvr>
                                      <p:tavLst>
                                        <p:tav tm="0">
                                          <p:val>
                                            <p:strVal val="#ppt_y"/>
                                          </p:val>
                                        </p:tav>
                                        <p:tav tm="100000">
                                          <p:val>
                                            <p:strVal val="#ppt_y"/>
                                          </p:val>
                                        </p:tav>
                                      </p:tavLst>
                                    </p:anim>
                                  </p:childTnLst>
                                </p:cTn>
                              </p:par>
                              <p:par>
                                <p:cTn id="29" presetID="2" presetClass="exit" presetSubtype="8" fill="hold" nodeType="withEffect">
                                  <p:stCondLst>
                                    <p:cond delay="4000"/>
                                  </p:stCondLst>
                                  <p:childTnLst>
                                    <p:anim calcmode="lin" valueType="num">
                                      <p:cBhvr additive="base">
                                        <p:cTn id="30" dur="1500"/>
                                        <p:tgtEl>
                                          <p:spTgt spid="6"/>
                                        </p:tgtEl>
                                        <p:attrNameLst>
                                          <p:attrName>ppt_x</p:attrName>
                                        </p:attrNameLst>
                                      </p:cBhvr>
                                      <p:tavLst>
                                        <p:tav tm="0">
                                          <p:val>
                                            <p:strVal val="ppt_x"/>
                                          </p:val>
                                        </p:tav>
                                        <p:tav tm="100000">
                                          <p:val>
                                            <p:strVal val="0-ppt_w/2"/>
                                          </p:val>
                                        </p:tav>
                                      </p:tavLst>
                                    </p:anim>
                                    <p:anim calcmode="lin" valueType="num">
                                      <p:cBhvr additive="base">
                                        <p:cTn id="31" dur="1500"/>
                                        <p:tgtEl>
                                          <p:spTgt spid="6"/>
                                        </p:tgtEl>
                                        <p:attrNameLst>
                                          <p:attrName>ppt_y</p:attrName>
                                        </p:attrNameLst>
                                      </p:cBhvr>
                                      <p:tavLst>
                                        <p:tav tm="0">
                                          <p:val>
                                            <p:strVal val="ppt_y"/>
                                          </p:val>
                                        </p:tav>
                                        <p:tav tm="100000">
                                          <p:val>
                                            <p:strVal val="ppt_y"/>
                                          </p:val>
                                        </p:tav>
                                      </p:tavLst>
                                    </p:anim>
                                    <p:set>
                                      <p:cBhvr>
                                        <p:cTn id="32" dur="1" fill="hold">
                                          <p:stCondLst>
                                            <p:cond delay="1499"/>
                                          </p:stCondLst>
                                        </p:cTn>
                                        <p:tgtEl>
                                          <p:spTgt spid="6"/>
                                        </p:tgtEl>
                                        <p:attrNameLst>
                                          <p:attrName>style.visibility</p:attrName>
                                        </p:attrNameLst>
                                      </p:cBhvr>
                                      <p:to>
                                        <p:strVal val="hidden"/>
                                      </p:to>
                                    </p:set>
                                  </p:childTnLst>
                                </p:cTn>
                              </p:par>
                              <p:par>
                                <p:cTn id="33" presetID="2" presetClass="entr" presetSubtype="8" fill="hold" nodeType="withEffect">
                                  <p:stCondLst>
                                    <p:cond delay="4000"/>
                                  </p:stCondLst>
                                  <p:childTnLst>
                                    <p:set>
                                      <p:cBhvr>
                                        <p:cTn id="34" dur="1" fill="hold">
                                          <p:stCondLst>
                                            <p:cond delay="0"/>
                                          </p:stCondLst>
                                        </p:cTn>
                                        <p:tgtEl>
                                          <p:spTgt spid="1032"/>
                                        </p:tgtEl>
                                        <p:attrNameLst>
                                          <p:attrName>style.visibility</p:attrName>
                                        </p:attrNameLst>
                                      </p:cBhvr>
                                      <p:to>
                                        <p:strVal val="visible"/>
                                      </p:to>
                                    </p:set>
                                    <p:anim calcmode="lin" valueType="num">
                                      <p:cBhvr additive="base">
                                        <p:cTn id="35" dur="3000" fill="hold"/>
                                        <p:tgtEl>
                                          <p:spTgt spid="1032"/>
                                        </p:tgtEl>
                                        <p:attrNameLst>
                                          <p:attrName>ppt_x</p:attrName>
                                        </p:attrNameLst>
                                      </p:cBhvr>
                                      <p:tavLst>
                                        <p:tav tm="0">
                                          <p:val>
                                            <p:strVal val="0-#ppt_w/2"/>
                                          </p:val>
                                        </p:tav>
                                        <p:tav tm="100000">
                                          <p:val>
                                            <p:strVal val="#ppt_x"/>
                                          </p:val>
                                        </p:tav>
                                      </p:tavLst>
                                    </p:anim>
                                    <p:anim calcmode="lin" valueType="num">
                                      <p:cBhvr additive="base">
                                        <p:cTn id="36" dur="3000" fill="hold"/>
                                        <p:tgtEl>
                                          <p:spTgt spid="1032"/>
                                        </p:tgtEl>
                                        <p:attrNameLst>
                                          <p:attrName>ppt_y</p:attrName>
                                        </p:attrNameLst>
                                      </p:cBhvr>
                                      <p:tavLst>
                                        <p:tav tm="0">
                                          <p:val>
                                            <p:strVal val="#ppt_y"/>
                                          </p:val>
                                        </p:tav>
                                        <p:tav tm="100000">
                                          <p:val>
                                            <p:strVal val="#ppt_y"/>
                                          </p:val>
                                        </p:tav>
                                      </p:tavLst>
                                    </p:anim>
                                  </p:childTnLst>
                                </p:cTn>
                              </p:par>
                              <p:par>
                                <p:cTn id="37" presetID="2" presetClass="exit" presetSubtype="2" fill="hold" nodeType="withEffect">
                                  <p:stCondLst>
                                    <p:cond delay="7000"/>
                                  </p:stCondLst>
                                  <p:childTnLst>
                                    <p:anim calcmode="lin" valueType="num">
                                      <p:cBhvr additive="base">
                                        <p:cTn id="38" dur="1500"/>
                                        <p:tgtEl>
                                          <p:spTgt spid="1032"/>
                                        </p:tgtEl>
                                        <p:attrNameLst>
                                          <p:attrName>ppt_x</p:attrName>
                                        </p:attrNameLst>
                                      </p:cBhvr>
                                      <p:tavLst>
                                        <p:tav tm="0">
                                          <p:val>
                                            <p:strVal val="ppt_x"/>
                                          </p:val>
                                        </p:tav>
                                        <p:tav tm="100000">
                                          <p:val>
                                            <p:strVal val="1+ppt_w/2"/>
                                          </p:val>
                                        </p:tav>
                                      </p:tavLst>
                                    </p:anim>
                                    <p:anim calcmode="lin" valueType="num">
                                      <p:cBhvr additive="base">
                                        <p:cTn id="39" dur="1500"/>
                                        <p:tgtEl>
                                          <p:spTgt spid="1032"/>
                                        </p:tgtEl>
                                        <p:attrNameLst>
                                          <p:attrName>ppt_y</p:attrName>
                                        </p:attrNameLst>
                                      </p:cBhvr>
                                      <p:tavLst>
                                        <p:tav tm="0">
                                          <p:val>
                                            <p:strVal val="ppt_y"/>
                                          </p:val>
                                        </p:tav>
                                        <p:tav tm="100000">
                                          <p:val>
                                            <p:strVal val="ppt_y"/>
                                          </p:val>
                                        </p:tav>
                                      </p:tavLst>
                                    </p:anim>
                                    <p:set>
                                      <p:cBhvr>
                                        <p:cTn id="40" dur="1" fill="hold">
                                          <p:stCondLst>
                                            <p:cond delay="1499"/>
                                          </p:stCondLst>
                                        </p:cTn>
                                        <p:tgtEl>
                                          <p:spTgt spid="1032"/>
                                        </p:tgtEl>
                                        <p:attrNameLst>
                                          <p:attrName>style.visibility</p:attrName>
                                        </p:attrNameLst>
                                      </p:cBhvr>
                                      <p:to>
                                        <p:strVal val="hidden"/>
                                      </p:to>
                                    </p:set>
                                  </p:childTnLst>
                                </p:cTn>
                              </p:par>
                              <p:par>
                                <p:cTn id="41" presetID="53" presetClass="entr" presetSubtype="16" fill="hold" grpId="0" nodeType="withEffect">
                                  <p:stCondLst>
                                    <p:cond delay="1000"/>
                                  </p:stCondLst>
                                  <p:childTnLst>
                                    <p:set>
                                      <p:cBhvr>
                                        <p:cTn id="42" dur="1" fill="hold">
                                          <p:stCondLst>
                                            <p:cond delay="0"/>
                                          </p:stCondLst>
                                        </p:cTn>
                                        <p:tgtEl>
                                          <p:spTgt spid="12"/>
                                        </p:tgtEl>
                                        <p:attrNameLst>
                                          <p:attrName>style.visibility</p:attrName>
                                        </p:attrNameLst>
                                      </p:cBhvr>
                                      <p:to>
                                        <p:strVal val="visible"/>
                                      </p:to>
                                    </p:set>
                                    <p:anim calcmode="lin" valueType="num">
                                      <p:cBhvr>
                                        <p:cTn id="43" dur="4750" fill="hold"/>
                                        <p:tgtEl>
                                          <p:spTgt spid="12"/>
                                        </p:tgtEl>
                                        <p:attrNameLst>
                                          <p:attrName>ppt_w</p:attrName>
                                        </p:attrNameLst>
                                      </p:cBhvr>
                                      <p:tavLst>
                                        <p:tav tm="0">
                                          <p:val>
                                            <p:fltVal val="0"/>
                                          </p:val>
                                        </p:tav>
                                        <p:tav tm="100000">
                                          <p:val>
                                            <p:strVal val="#ppt_w"/>
                                          </p:val>
                                        </p:tav>
                                      </p:tavLst>
                                    </p:anim>
                                    <p:anim calcmode="lin" valueType="num">
                                      <p:cBhvr>
                                        <p:cTn id="44" dur="4750" fill="hold"/>
                                        <p:tgtEl>
                                          <p:spTgt spid="12"/>
                                        </p:tgtEl>
                                        <p:attrNameLst>
                                          <p:attrName>ppt_h</p:attrName>
                                        </p:attrNameLst>
                                      </p:cBhvr>
                                      <p:tavLst>
                                        <p:tav tm="0">
                                          <p:val>
                                            <p:fltVal val="0"/>
                                          </p:val>
                                        </p:tav>
                                        <p:tav tm="100000">
                                          <p:val>
                                            <p:strVal val="#ppt_h"/>
                                          </p:val>
                                        </p:tav>
                                      </p:tavLst>
                                    </p:anim>
                                    <p:animEffect transition="in" filter="fade">
                                      <p:cBhvr>
                                        <p:cTn id="45" dur="4750"/>
                                        <p:tgtEl>
                                          <p:spTgt spid="12"/>
                                        </p:tgtEl>
                                      </p:cBhvr>
                                    </p:animEffect>
                                  </p:childTnLst>
                                </p:cTn>
                              </p:par>
                              <p:par>
                                <p:cTn id="46" presetID="10" presetClass="exit" presetSubtype="0" fill="hold" grpId="1" nodeType="withEffect">
                                  <p:stCondLst>
                                    <p:cond delay="7500"/>
                                  </p:stCondLst>
                                  <p:childTnLst>
                                    <p:animEffect transition="out" filter="fade">
                                      <p:cBhvr>
                                        <p:cTn id="47" dur="4000"/>
                                        <p:tgtEl>
                                          <p:spTgt spid="12"/>
                                        </p:tgtEl>
                                      </p:cBhvr>
                                    </p:animEffect>
                                    <p:set>
                                      <p:cBhvr>
                                        <p:cTn id="48" dur="1" fill="hold">
                                          <p:stCondLst>
                                            <p:cond delay="3999"/>
                                          </p:stCondLst>
                                        </p:cTn>
                                        <p:tgtEl>
                                          <p:spTgt spid="12"/>
                                        </p:tgtEl>
                                        <p:attrNameLst>
                                          <p:attrName>style.visibility</p:attrName>
                                        </p:attrNameLst>
                                      </p:cBhvr>
                                      <p:to>
                                        <p:strVal val="hidden"/>
                                      </p:to>
                                    </p:set>
                                  </p:childTnLst>
                                </p:cTn>
                              </p:par>
                              <p:par>
                                <p:cTn id="49" presetID="42" presetClass="entr" presetSubtype="0" fill="hold" nodeType="withEffect">
                                  <p:stCondLst>
                                    <p:cond delay="9750"/>
                                  </p:stCondLst>
                                  <p:childTnLst>
                                    <p:set>
                                      <p:cBhvr>
                                        <p:cTn id="50" dur="1" fill="hold">
                                          <p:stCondLst>
                                            <p:cond delay="0"/>
                                          </p:stCondLst>
                                        </p:cTn>
                                        <p:tgtEl>
                                          <p:spTgt spid="1026"/>
                                        </p:tgtEl>
                                        <p:attrNameLst>
                                          <p:attrName>style.visibility</p:attrName>
                                        </p:attrNameLst>
                                      </p:cBhvr>
                                      <p:to>
                                        <p:strVal val="visible"/>
                                      </p:to>
                                    </p:set>
                                    <p:animEffect transition="in" filter="fade">
                                      <p:cBhvr>
                                        <p:cTn id="51" dur="3000"/>
                                        <p:tgtEl>
                                          <p:spTgt spid="1026"/>
                                        </p:tgtEl>
                                      </p:cBhvr>
                                    </p:animEffect>
                                    <p:anim calcmode="lin" valueType="num">
                                      <p:cBhvr>
                                        <p:cTn id="52" dur="3000" fill="hold"/>
                                        <p:tgtEl>
                                          <p:spTgt spid="1026"/>
                                        </p:tgtEl>
                                        <p:attrNameLst>
                                          <p:attrName>ppt_x</p:attrName>
                                        </p:attrNameLst>
                                      </p:cBhvr>
                                      <p:tavLst>
                                        <p:tav tm="0">
                                          <p:val>
                                            <p:strVal val="#ppt_x"/>
                                          </p:val>
                                        </p:tav>
                                        <p:tav tm="100000">
                                          <p:val>
                                            <p:strVal val="#ppt_x"/>
                                          </p:val>
                                        </p:tav>
                                      </p:tavLst>
                                    </p:anim>
                                    <p:anim calcmode="lin" valueType="num">
                                      <p:cBhvr>
                                        <p:cTn id="53" dur="3000" fill="hold"/>
                                        <p:tgtEl>
                                          <p:spTgt spid="1026"/>
                                        </p:tgtEl>
                                        <p:attrNameLst>
                                          <p:attrName>ppt_y</p:attrName>
                                        </p:attrNameLst>
                                      </p:cBhvr>
                                      <p:tavLst>
                                        <p:tav tm="0">
                                          <p:val>
                                            <p:strVal val="#ppt_y+.1"/>
                                          </p:val>
                                        </p:tav>
                                        <p:tav tm="100000">
                                          <p:val>
                                            <p:strVal val="#ppt_y"/>
                                          </p:val>
                                        </p:tav>
                                      </p:tavLst>
                                    </p:anim>
                                  </p:childTnLst>
                                </p:cTn>
                              </p:par>
                              <p:par>
                                <p:cTn id="54" presetID="47" presetClass="exit" presetSubtype="0" fill="hold" nodeType="withEffect">
                                  <p:stCondLst>
                                    <p:cond delay="13750"/>
                                  </p:stCondLst>
                                  <p:childTnLst>
                                    <p:animEffect transition="out" filter="fade">
                                      <p:cBhvr>
                                        <p:cTn id="55" dur="2000"/>
                                        <p:tgtEl>
                                          <p:spTgt spid="1026"/>
                                        </p:tgtEl>
                                      </p:cBhvr>
                                    </p:animEffect>
                                    <p:anim calcmode="lin" valueType="num">
                                      <p:cBhvr>
                                        <p:cTn id="56" dur="2000"/>
                                        <p:tgtEl>
                                          <p:spTgt spid="1026"/>
                                        </p:tgtEl>
                                        <p:attrNameLst>
                                          <p:attrName>ppt_x</p:attrName>
                                        </p:attrNameLst>
                                      </p:cBhvr>
                                      <p:tavLst>
                                        <p:tav tm="0">
                                          <p:val>
                                            <p:strVal val="ppt_x"/>
                                          </p:val>
                                        </p:tav>
                                        <p:tav tm="100000">
                                          <p:val>
                                            <p:strVal val="ppt_x"/>
                                          </p:val>
                                        </p:tav>
                                      </p:tavLst>
                                    </p:anim>
                                    <p:anim calcmode="lin" valueType="num">
                                      <p:cBhvr>
                                        <p:cTn id="57" dur="2000"/>
                                        <p:tgtEl>
                                          <p:spTgt spid="1026"/>
                                        </p:tgtEl>
                                        <p:attrNameLst>
                                          <p:attrName>ppt_y</p:attrName>
                                        </p:attrNameLst>
                                      </p:cBhvr>
                                      <p:tavLst>
                                        <p:tav tm="0">
                                          <p:val>
                                            <p:strVal val="ppt_y"/>
                                          </p:val>
                                        </p:tav>
                                        <p:tav tm="100000">
                                          <p:val>
                                            <p:strVal val="ppt_y-.1"/>
                                          </p:val>
                                        </p:tav>
                                      </p:tavLst>
                                    </p:anim>
                                    <p:set>
                                      <p:cBhvr>
                                        <p:cTn id="58" dur="1" fill="hold">
                                          <p:stCondLst>
                                            <p:cond delay="1999"/>
                                          </p:stCondLst>
                                        </p:cTn>
                                        <p:tgtEl>
                                          <p:spTgt spid="1026"/>
                                        </p:tgtEl>
                                        <p:attrNameLst>
                                          <p:attrName>style.visibility</p:attrName>
                                        </p:attrNameLst>
                                      </p:cBhvr>
                                      <p:to>
                                        <p:strVal val="hidden"/>
                                      </p:to>
                                    </p:set>
                                  </p:childTnLst>
                                </p:cTn>
                              </p:par>
                              <p:par>
                                <p:cTn id="59" presetID="42" presetClass="entr" presetSubtype="0" fill="hold" nodeType="withEffect">
                                  <p:stCondLst>
                                    <p:cond delay="15000"/>
                                  </p:stCondLst>
                                  <p:childTnLst>
                                    <p:set>
                                      <p:cBhvr>
                                        <p:cTn id="60" dur="1" fill="hold">
                                          <p:stCondLst>
                                            <p:cond delay="0"/>
                                          </p:stCondLst>
                                        </p:cTn>
                                        <p:tgtEl>
                                          <p:spTgt spid="1034"/>
                                        </p:tgtEl>
                                        <p:attrNameLst>
                                          <p:attrName>style.visibility</p:attrName>
                                        </p:attrNameLst>
                                      </p:cBhvr>
                                      <p:to>
                                        <p:strVal val="visible"/>
                                      </p:to>
                                    </p:set>
                                    <p:animEffect transition="in" filter="fade">
                                      <p:cBhvr>
                                        <p:cTn id="61" dur="3000"/>
                                        <p:tgtEl>
                                          <p:spTgt spid="1034"/>
                                        </p:tgtEl>
                                      </p:cBhvr>
                                    </p:animEffect>
                                    <p:anim calcmode="lin" valueType="num">
                                      <p:cBhvr>
                                        <p:cTn id="62" dur="3000" fill="hold"/>
                                        <p:tgtEl>
                                          <p:spTgt spid="1034"/>
                                        </p:tgtEl>
                                        <p:attrNameLst>
                                          <p:attrName>ppt_x</p:attrName>
                                        </p:attrNameLst>
                                      </p:cBhvr>
                                      <p:tavLst>
                                        <p:tav tm="0">
                                          <p:val>
                                            <p:strVal val="#ppt_x"/>
                                          </p:val>
                                        </p:tav>
                                        <p:tav tm="100000">
                                          <p:val>
                                            <p:strVal val="#ppt_x"/>
                                          </p:val>
                                        </p:tav>
                                      </p:tavLst>
                                    </p:anim>
                                    <p:anim calcmode="lin" valueType="num">
                                      <p:cBhvr>
                                        <p:cTn id="63" dur="3000" fill="hold"/>
                                        <p:tgtEl>
                                          <p:spTgt spid="1034"/>
                                        </p:tgtEl>
                                        <p:attrNameLst>
                                          <p:attrName>ppt_y</p:attrName>
                                        </p:attrNameLst>
                                      </p:cBhvr>
                                      <p:tavLst>
                                        <p:tav tm="0">
                                          <p:val>
                                            <p:strVal val="#ppt_y+.1"/>
                                          </p:val>
                                        </p:tav>
                                        <p:tav tm="100000">
                                          <p:val>
                                            <p:strVal val="#ppt_y"/>
                                          </p:val>
                                        </p:tav>
                                      </p:tavLst>
                                    </p:anim>
                                  </p:childTnLst>
                                </p:cTn>
                              </p:par>
                              <p:par>
                                <p:cTn id="64" presetID="47" presetClass="exit" presetSubtype="0" fill="hold" nodeType="withEffect">
                                  <p:stCondLst>
                                    <p:cond delay="19500"/>
                                  </p:stCondLst>
                                  <p:childTnLst>
                                    <p:animEffect transition="out" filter="fade">
                                      <p:cBhvr>
                                        <p:cTn id="65" dur="2000"/>
                                        <p:tgtEl>
                                          <p:spTgt spid="1034"/>
                                        </p:tgtEl>
                                      </p:cBhvr>
                                    </p:animEffect>
                                    <p:anim calcmode="lin" valueType="num">
                                      <p:cBhvr>
                                        <p:cTn id="66" dur="2000"/>
                                        <p:tgtEl>
                                          <p:spTgt spid="1034"/>
                                        </p:tgtEl>
                                        <p:attrNameLst>
                                          <p:attrName>ppt_x</p:attrName>
                                        </p:attrNameLst>
                                      </p:cBhvr>
                                      <p:tavLst>
                                        <p:tav tm="0">
                                          <p:val>
                                            <p:strVal val="ppt_x"/>
                                          </p:val>
                                        </p:tav>
                                        <p:tav tm="100000">
                                          <p:val>
                                            <p:strVal val="ppt_x"/>
                                          </p:val>
                                        </p:tav>
                                      </p:tavLst>
                                    </p:anim>
                                    <p:anim calcmode="lin" valueType="num">
                                      <p:cBhvr>
                                        <p:cTn id="67" dur="2000"/>
                                        <p:tgtEl>
                                          <p:spTgt spid="1034"/>
                                        </p:tgtEl>
                                        <p:attrNameLst>
                                          <p:attrName>ppt_y</p:attrName>
                                        </p:attrNameLst>
                                      </p:cBhvr>
                                      <p:tavLst>
                                        <p:tav tm="0">
                                          <p:val>
                                            <p:strVal val="ppt_y"/>
                                          </p:val>
                                        </p:tav>
                                        <p:tav tm="100000">
                                          <p:val>
                                            <p:strVal val="ppt_y-.1"/>
                                          </p:val>
                                        </p:tav>
                                      </p:tavLst>
                                    </p:anim>
                                    <p:set>
                                      <p:cBhvr>
                                        <p:cTn id="68" dur="1" fill="hold">
                                          <p:stCondLst>
                                            <p:cond delay="1999"/>
                                          </p:stCondLst>
                                        </p:cTn>
                                        <p:tgtEl>
                                          <p:spTgt spid="1034"/>
                                        </p:tgtEl>
                                        <p:attrNameLst>
                                          <p:attrName>style.visibility</p:attrName>
                                        </p:attrNameLst>
                                      </p:cBhvr>
                                      <p:to>
                                        <p:strVal val="hidden"/>
                                      </p:to>
                                    </p:set>
                                  </p:childTnLst>
                                </p:cTn>
                              </p:par>
                              <p:par>
                                <p:cTn id="69" presetID="42" presetClass="entr" presetSubtype="0" fill="hold" nodeType="withEffect">
                                  <p:stCondLst>
                                    <p:cond delay="2100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1500"/>
                                        <p:tgtEl>
                                          <p:spTgt spid="20"/>
                                        </p:tgtEl>
                                      </p:cBhvr>
                                    </p:animEffect>
                                    <p:anim calcmode="lin" valueType="num">
                                      <p:cBhvr>
                                        <p:cTn id="72" dur="1500" fill="hold"/>
                                        <p:tgtEl>
                                          <p:spTgt spid="20"/>
                                        </p:tgtEl>
                                        <p:attrNameLst>
                                          <p:attrName>ppt_x</p:attrName>
                                        </p:attrNameLst>
                                      </p:cBhvr>
                                      <p:tavLst>
                                        <p:tav tm="0">
                                          <p:val>
                                            <p:strVal val="#ppt_x"/>
                                          </p:val>
                                        </p:tav>
                                        <p:tav tm="100000">
                                          <p:val>
                                            <p:strVal val="#ppt_x"/>
                                          </p:val>
                                        </p:tav>
                                      </p:tavLst>
                                    </p:anim>
                                    <p:anim calcmode="lin" valueType="num">
                                      <p:cBhvr>
                                        <p:cTn id="73" dur="1500" fill="hold"/>
                                        <p:tgtEl>
                                          <p:spTgt spid="20"/>
                                        </p:tgtEl>
                                        <p:attrNameLst>
                                          <p:attrName>ppt_y</p:attrName>
                                        </p:attrNameLst>
                                      </p:cBhvr>
                                      <p:tavLst>
                                        <p:tav tm="0">
                                          <p:val>
                                            <p:strVal val="#ppt_y+.1"/>
                                          </p:val>
                                        </p:tav>
                                        <p:tav tm="100000">
                                          <p:val>
                                            <p:strVal val="#ppt_y"/>
                                          </p:val>
                                        </p:tav>
                                      </p:tavLst>
                                    </p:anim>
                                  </p:childTnLst>
                                </p:cTn>
                              </p:par>
                              <p:par>
                                <p:cTn id="74" presetID="47" presetClass="exit" presetSubtype="0" fill="hold" nodeType="withEffect">
                                  <p:stCondLst>
                                    <p:cond delay="23500"/>
                                  </p:stCondLst>
                                  <p:childTnLst>
                                    <p:animEffect transition="out" filter="fade">
                                      <p:cBhvr>
                                        <p:cTn id="75" dur="1500"/>
                                        <p:tgtEl>
                                          <p:spTgt spid="20"/>
                                        </p:tgtEl>
                                      </p:cBhvr>
                                    </p:animEffect>
                                    <p:anim calcmode="lin" valueType="num">
                                      <p:cBhvr>
                                        <p:cTn id="76" dur="1500"/>
                                        <p:tgtEl>
                                          <p:spTgt spid="20"/>
                                        </p:tgtEl>
                                        <p:attrNameLst>
                                          <p:attrName>ppt_x</p:attrName>
                                        </p:attrNameLst>
                                      </p:cBhvr>
                                      <p:tavLst>
                                        <p:tav tm="0">
                                          <p:val>
                                            <p:strVal val="ppt_x"/>
                                          </p:val>
                                        </p:tav>
                                        <p:tav tm="100000">
                                          <p:val>
                                            <p:strVal val="ppt_x"/>
                                          </p:val>
                                        </p:tav>
                                      </p:tavLst>
                                    </p:anim>
                                    <p:anim calcmode="lin" valueType="num">
                                      <p:cBhvr>
                                        <p:cTn id="77" dur="1500"/>
                                        <p:tgtEl>
                                          <p:spTgt spid="20"/>
                                        </p:tgtEl>
                                        <p:attrNameLst>
                                          <p:attrName>ppt_y</p:attrName>
                                        </p:attrNameLst>
                                      </p:cBhvr>
                                      <p:tavLst>
                                        <p:tav tm="0">
                                          <p:val>
                                            <p:strVal val="ppt_y"/>
                                          </p:val>
                                        </p:tav>
                                        <p:tav tm="100000">
                                          <p:val>
                                            <p:strVal val="ppt_y-.1"/>
                                          </p:val>
                                        </p:tav>
                                      </p:tavLst>
                                    </p:anim>
                                    <p:set>
                                      <p:cBhvr>
                                        <p:cTn id="78" dur="1" fill="hold">
                                          <p:stCondLst>
                                            <p:cond delay="1499"/>
                                          </p:stCondLst>
                                        </p:cTn>
                                        <p:tgtEl>
                                          <p:spTgt spid="20"/>
                                        </p:tgtEl>
                                        <p:attrNameLst>
                                          <p:attrName>style.visibility</p:attrName>
                                        </p:attrNameLst>
                                      </p:cBhvr>
                                      <p:to>
                                        <p:strVal val="hidden"/>
                                      </p:to>
                                    </p:set>
                                  </p:childTnLst>
                                </p:cTn>
                              </p:par>
                              <p:par>
                                <p:cTn id="79" presetID="42" presetClass="entr" presetSubtype="0" fill="hold" nodeType="withEffect">
                                  <p:stCondLst>
                                    <p:cond delay="24500"/>
                                  </p:stCondLst>
                                  <p:childTnLst>
                                    <p:set>
                                      <p:cBhvr>
                                        <p:cTn id="80" dur="1" fill="hold">
                                          <p:stCondLst>
                                            <p:cond delay="0"/>
                                          </p:stCondLst>
                                        </p:cTn>
                                        <p:tgtEl>
                                          <p:spTgt spid="1029"/>
                                        </p:tgtEl>
                                        <p:attrNameLst>
                                          <p:attrName>style.visibility</p:attrName>
                                        </p:attrNameLst>
                                      </p:cBhvr>
                                      <p:to>
                                        <p:strVal val="visible"/>
                                      </p:to>
                                    </p:set>
                                    <p:animEffect transition="in" filter="fade">
                                      <p:cBhvr>
                                        <p:cTn id="81" dur="1000"/>
                                        <p:tgtEl>
                                          <p:spTgt spid="1029"/>
                                        </p:tgtEl>
                                      </p:cBhvr>
                                    </p:animEffect>
                                    <p:anim calcmode="lin" valueType="num">
                                      <p:cBhvr>
                                        <p:cTn id="82" dur="1000" fill="hold"/>
                                        <p:tgtEl>
                                          <p:spTgt spid="1029"/>
                                        </p:tgtEl>
                                        <p:attrNameLst>
                                          <p:attrName>ppt_x</p:attrName>
                                        </p:attrNameLst>
                                      </p:cBhvr>
                                      <p:tavLst>
                                        <p:tav tm="0">
                                          <p:val>
                                            <p:strVal val="#ppt_x"/>
                                          </p:val>
                                        </p:tav>
                                        <p:tav tm="100000">
                                          <p:val>
                                            <p:strVal val="#ppt_x"/>
                                          </p:val>
                                        </p:tav>
                                      </p:tavLst>
                                    </p:anim>
                                    <p:anim calcmode="lin" valueType="num">
                                      <p:cBhvr>
                                        <p:cTn id="83" dur="1000" fill="hold"/>
                                        <p:tgtEl>
                                          <p:spTgt spid="1029"/>
                                        </p:tgtEl>
                                        <p:attrNameLst>
                                          <p:attrName>ppt_y</p:attrName>
                                        </p:attrNameLst>
                                      </p:cBhvr>
                                      <p:tavLst>
                                        <p:tav tm="0">
                                          <p:val>
                                            <p:strVal val="#ppt_y+.1"/>
                                          </p:val>
                                        </p:tav>
                                        <p:tav tm="100000">
                                          <p:val>
                                            <p:strVal val="#ppt_y"/>
                                          </p:val>
                                        </p:tav>
                                      </p:tavLst>
                                    </p:anim>
                                  </p:childTnLst>
                                </p:cTn>
                              </p:par>
                              <p:par>
                                <p:cTn id="84" presetID="47" presetClass="exit" presetSubtype="0" fill="hold" nodeType="withEffect">
                                  <p:stCondLst>
                                    <p:cond delay="26000"/>
                                  </p:stCondLst>
                                  <p:childTnLst>
                                    <p:animEffect transition="out" filter="fade">
                                      <p:cBhvr>
                                        <p:cTn id="85" dur="1000"/>
                                        <p:tgtEl>
                                          <p:spTgt spid="1029"/>
                                        </p:tgtEl>
                                      </p:cBhvr>
                                    </p:animEffect>
                                    <p:anim calcmode="lin" valueType="num">
                                      <p:cBhvr>
                                        <p:cTn id="86" dur="1000"/>
                                        <p:tgtEl>
                                          <p:spTgt spid="1029"/>
                                        </p:tgtEl>
                                        <p:attrNameLst>
                                          <p:attrName>ppt_x</p:attrName>
                                        </p:attrNameLst>
                                      </p:cBhvr>
                                      <p:tavLst>
                                        <p:tav tm="0">
                                          <p:val>
                                            <p:strVal val="ppt_x"/>
                                          </p:val>
                                        </p:tav>
                                        <p:tav tm="100000">
                                          <p:val>
                                            <p:strVal val="ppt_x"/>
                                          </p:val>
                                        </p:tav>
                                      </p:tavLst>
                                    </p:anim>
                                    <p:anim calcmode="lin" valueType="num">
                                      <p:cBhvr>
                                        <p:cTn id="87" dur="1000"/>
                                        <p:tgtEl>
                                          <p:spTgt spid="1029"/>
                                        </p:tgtEl>
                                        <p:attrNameLst>
                                          <p:attrName>ppt_y</p:attrName>
                                        </p:attrNameLst>
                                      </p:cBhvr>
                                      <p:tavLst>
                                        <p:tav tm="0">
                                          <p:val>
                                            <p:strVal val="ppt_y"/>
                                          </p:val>
                                        </p:tav>
                                        <p:tav tm="100000">
                                          <p:val>
                                            <p:strVal val="ppt_y-.1"/>
                                          </p:val>
                                        </p:tav>
                                      </p:tavLst>
                                    </p:anim>
                                    <p:set>
                                      <p:cBhvr>
                                        <p:cTn id="88" dur="1" fill="hold">
                                          <p:stCondLst>
                                            <p:cond delay="999"/>
                                          </p:stCondLst>
                                        </p:cTn>
                                        <p:tgtEl>
                                          <p:spTgt spid="1029"/>
                                        </p:tgtEl>
                                        <p:attrNameLst>
                                          <p:attrName>style.visibility</p:attrName>
                                        </p:attrNameLst>
                                      </p:cBhvr>
                                      <p:to>
                                        <p:strVal val="hidden"/>
                                      </p:to>
                                    </p:set>
                                  </p:childTnLst>
                                </p:cTn>
                              </p:par>
                              <p:par>
                                <p:cTn id="89" presetID="42" presetClass="entr" presetSubtype="0" fill="hold" nodeType="withEffect">
                                  <p:stCondLst>
                                    <p:cond delay="26750"/>
                                  </p:stCondLst>
                                  <p:childTnLst>
                                    <p:set>
                                      <p:cBhvr>
                                        <p:cTn id="90" dur="1" fill="hold">
                                          <p:stCondLst>
                                            <p:cond delay="0"/>
                                          </p:stCondLst>
                                        </p:cTn>
                                        <p:tgtEl>
                                          <p:spTgt spid="3"/>
                                        </p:tgtEl>
                                        <p:attrNameLst>
                                          <p:attrName>style.visibility</p:attrName>
                                        </p:attrNameLst>
                                      </p:cBhvr>
                                      <p:to>
                                        <p:strVal val="visible"/>
                                      </p:to>
                                    </p:set>
                                    <p:animEffect transition="in" filter="fade">
                                      <p:cBhvr>
                                        <p:cTn id="91" dur="1000"/>
                                        <p:tgtEl>
                                          <p:spTgt spid="3"/>
                                        </p:tgtEl>
                                      </p:cBhvr>
                                    </p:animEffect>
                                    <p:anim calcmode="lin" valueType="num">
                                      <p:cBhvr>
                                        <p:cTn id="92" dur="1000" fill="hold"/>
                                        <p:tgtEl>
                                          <p:spTgt spid="3"/>
                                        </p:tgtEl>
                                        <p:attrNameLst>
                                          <p:attrName>ppt_x</p:attrName>
                                        </p:attrNameLst>
                                      </p:cBhvr>
                                      <p:tavLst>
                                        <p:tav tm="0">
                                          <p:val>
                                            <p:strVal val="#ppt_x"/>
                                          </p:val>
                                        </p:tav>
                                        <p:tav tm="100000">
                                          <p:val>
                                            <p:strVal val="#ppt_x"/>
                                          </p:val>
                                        </p:tav>
                                      </p:tavLst>
                                    </p:anim>
                                    <p:anim calcmode="lin" valueType="num">
                                      <p:cBhvr>
                                        <p:cTn id="93" dur="1000" fill="hold"/>
                                        <p:tgtEl>
                                          <p:spTgt spid="3"/>
                                        </p:tgtEl>
                                        <p:attrNameLst>
                                          <p:attrName>ppt_y</p:attrName>
                                        </p:attrNameLst>
                                      </p:cBhvr>
                                      <p:tavLst>
                                        <p:tav tm="0">
                                          <p:val>
                                            <p:strVal val="#ppt_y+.1"/>
                                          </p:val>
                                        </p:tav>
                                        <p:tav tm="100000">
                                          <p:val>
                                            <p:strVal val="#ppt_y"/>
                                          </p:val>
                                        </p:tav>
                                      </p:tavLst>
                                    </p:anim>
                                  </p:childTnLst>
                                </p:cTn>
                              </p:par>
                              <p:par>
                                <p:cTn id="94" presetID="47" presetClass="exit" presetSubtype="0" fill="hold" nodeType="withEffect">
                                  <p:stCondLst>
                                    <p:cond delay="28250"/>
                                  </p:stCondLst>
                                  <p:childTnLst>
                                    <p:animEffect transition="out" filter="fade">
                                      <p:cBhvr>
                                        <p:cTn id="95" dur="1000"/>
                                        <p:tgtEl>
                                          <p:spTgt spid="3"/>
                                        </p:tgtEl>
                                      </p:cBhvr>
                                    </p:animEffect>
                                    <p:anim calcmode="lin" valueType="num">
                                      <p:cBhvr>
                                        <p:cTn id="96" dur="1000"/>
                                        <p:tgtEl>
                                          <p:spTgt spid="3"/>
                                        </p:tgtEl>
                                        <p:attrNameLst>
                                          <p:attrName>ppt_x</p:attrName>
                                        </p:attrNameLst>
                                      </p:cBhvr>
                                      <p:tavLst>
                                        <p:tav tm="0">
                                          <p:val>
                                            <p:strVal val="ppt_x"/>
                                          </p:val>
                                        </p:tav>
                                        <p:tav tm="100000">
                                          <p:val>
                                            <p:strVal val="ppt_x"/>
                                          </p:val>
                                        </p:tav>
                                      </p:tavLst>
                                    </p:anim>
                                    <p:anim calcmode="lin" valueType="num">
                                      <p:cBhvr>
                                        <p:cTn id="97" dur="1000"/>
                                        <p:tgtEl>
                                          <p:spTgt spid="3"/>
                                        </p:tgtEl>
                                        <p:attrNameLst>
                                          <p:attrName>ppt_y</p:attrName>
                                        </p:attrNameLst>
                                      </p:cBhvr>
                                      <p:tavLst>
                                        <p:tav tm="0">
                                          <p:val>
                                            <p:strVal val="ppt_y"/>
                                          </p:val>
                                        </p:tav>
                                        <p:tav tm="100000">
                                          <p:val>
                                            <p:strVal val="ppt_y-.1"/>
                                          </p:val>
                                        </p:tav>
                                      </p:tavLst>
                                    </p:anim>
                                    <p:set>
                                      <p:cBhvr>
                                        <p:cTn id="98" dur="1" fill="hold">
                                          <p:stCondLst>
                                            <p:cond delay="999"/>
                                          </p:stCondLst>
                                        </p:cTn>
                                        <p:tgtEl>
                                          <p:spTgt spid="3"/>
                                        </p:tgtEl>
                                        <p:attrNameLst>
                                          <p:attrName>style.visibility</p:attrName>
                                        </p:attrNameLst>
                                      </p:cBhvr>
                                      <p:to>
                                        <p:strVal val="hidden"/>
                                      </p:to>
                                    </p:set>
                                  </p:childTnLst>
                                </p:cTn>
                              </p:par>
                              <p:par>
                                <p:cTn id="99" presetID="42" presetClass="entr" presetSubtype="0" fill="hold" nodeType="withEffect">
                                  <p:stCondLst>
                                    <p:cond delay="28750"/>
                                  </p:stCondLst>
                                  <p:childTnLst>
                                    <p:set>
                                      <p:cBhvr>
                                        <p:cTn id="100" dur="1" fill="hold">
                                          <p:stCondLst>
                                            <p:cond delay="0"/>
                                          </p:stCondLst>
                                        </p:cTn>
                                        <p:tgtEl>
                                          <p:spTgt spid="1027"/>
                                        </p:tgtEl>
                                        <p:attrNameLst>
                                          <p:attrName>style.visibility</p:attrName>
                                        </p:attrNameLst>
                                      </p:cBhvr>
                                      <p:to>
                                        <p:strVal val="visible"/>
                                      </p:to>
                                    </p:set>
                                    <p:animEffect transition="in" filter="fade">
                                      <p:cBhvr>
                                        <p:cTn id="101" dur="1000"/>
                                        <p:tgtEl>
                                          <p:spTgt spid="1027"/>
                                        </p:tgtEl>
                                      </p:cBhvr>
                                    </p:animEffect>
                                    <p:anim calcmode="lin" valueType="num">
                                      <p:cBhvr>
                                        <p:cTn id="102" dur="1000" fill="hold"/>
                                        <p:tgtEl>
                                          <p:spTgt spid="1027"/>
                                        </p:tgtEl>
                                        <p:attrNameLst>
                                          <p:attrName>ppt_x</p:attrName>
                                        </p:attrNameLst>
                                      </p:cBhvr>
                                      <p:tavLst>
                                        <p:tav tm="0">
                                          <p:val>
                                            <p:strVal val="#ppt_x"/>
                                          </p:val>
                                        </p:tav>
                                        <p:tav tm="100000">
                                          <p:val>
                                            <p:strVal val="#ppt_x"/>
                                          </p:val>
                                        </p:tav>
                                      </p:tavLst>
                                    </p:anim>
                                    <p:anim calcmode="lin" valueType="num">
                                      <p:cBhvr>
                                        <p:cTn id="103" dur="1000" fill="hold"/>
                                        <p:tgtEl>
                                          <p:spTgt spid="1027"/>
                                        </p:tgtEl>
                                        <p:attrNameLst>
                                          <p:attrName>ppt_y</p:attrName>
                                        </p:attrNameLst>
                                      </p:cBhvr>
                                      <p:tavLst>
                                        <p:tav tm="0">
                                          <p:val>
                                            <p:strVal val="#ppt_y+.1"/>
                                          </p:val>
                                        </p:tav>
                                        <p:tav tm="100000">
                                          <p:val>
                                            <p:strVal val="#ppt_y"/>
                                          </p:val>
                                        </p:tav>
                                      </p:tavLst>
                                    </p:anim>
                                  </p:childTnLst>
                                </p:cTn>
                              </p:par>
                              <p:par>
                                <p:cTn id="104" presetID="47" presetClass="exit" presetSubtype="0" fill="hold" nodeType="withEffect">
                                  <p:stCondLst>
                                    <p:cond delay="30250"/>
                                  </p:stCondLst>
                                  <p:childTnLst>
                                    <p:animEffect transition="out" filter="fade">
                                      <p:cBhvr>
                                        <p:cTn id="105" dur="1000"/>
                                        <p:tgtEl>
                                          <p:spTgt spid="1027"/>
                                        </p:tgtEl>
                                      </p:cBhvr>
                                    </p:animEffect>
                                    <p:anim calcmode="lin" valueType="num">
                                      <p:cBhvr>
                                        <p:cTn id="106" dur="1000"/>
                                        <p:tgtEl>
                                          <p:spTgt spid="1027"/>
                                        </p:tgtEl>
                                        <p:attrNameLst>
                                          <p:attrName>ppt_x</p:attrName>
                                        </p:attrNameLst>
                                      </p:cBhvr>
                                      <p:tavLst>
                                        <p:tav tm="0">
                                          <p:val>
                                            <p:strVal val="ppt_x"/>
                                          </p:val>
                                        </p:tav>
                                        <p:tav tm="100000">
                                          <p:val>
                                            <p:strVal val="ppt_x"/>
                                          </p:val>
                                        </p:tav>
                                      </p:tavLst>
                                    </p:anim>
                                    <p:anim calcmode="lin" valueType="num">
                                      <p:cBhvr>
                                        <p:cTn id="107" dur="1000"/>
                                        <p:tgtEl>
                                          <p:spTgt spid="1027"/>
                                        </p:tgtEl>
                                        <p:attrNameLst>
                                          <p:attrName>ppt_y</p:attrName>
                                        </p:attrNameLst>
                                      </p:cBhvr>
                                      <p:tavLst>
                                        <p:tav tm="0">
                                          <p:val>
                                            <p:strVal val="ppt_y"/>
                                          </p:val>
                                        </p:tav>
                                        <p:tav tm="100000">
                                          <p:val>
                                            <p:strVal val="ppt_y-.1"/>
                                          </p:val>
                                        </p:tav>
                                      </p:tavLst>
                                    </p:anim>
                                    <p:set>
                                      <p:cBhvr>
                                        <p:cTn id="108" dur="1" fill="hold">
                                          <p:stCondLst>
                                            <p:cond delay="999"/>
                                          </p:stCondLst>
                                        </p:cTn>
                                        <p:tgtEl>
                                          <p:spTgt spid="1027"/>
                                        </p:tgtEl>
                                        <p:attrNameLst>
                                          <p:attrName>style.visibility</p:attrName>
                                        </p:attrNameLst>
                                      </p:cBhvr>
                                      <p:to>
                                        <p:strVal val="hidden"/>
                                      </p:to>
                                    </p:set>
                                  </p:childTnLst>
                                </p:cTn>
                              </p:par>
                              <p:par>
                                <p:cTn id="109" presetID="42" presetClass="entr" presetSubtype="0" fill="hold" nodeType="withEffect">
                                  <p:stCondLst>
                                    <p:cond delay="31000"/>
                                  </p:stCondLst>
                                  <p:childTnLst>
                                    <p:set>
                                      <p:cBhvr>
                                        <p:cTn id="110" dur="1" fill="hold">
                                          <p:stCondLst>
                                            <p:cond delay="0"/>
                                          </p:stCondLst>
                                        </p:cTn>
                                        <p:tgtEl>
                                          <p:spTgt spid="23"/>
                                        </p:tgtEl>
                                        <p:attrNameLst>
                                          <p:attrName>style.visibility</p:attrName>
                                        </p:attrNameLst>
                                      </p:cBhvr>
                                      <p:to>
                                        <p:strVal val="visible"/>
                                      </p:to>
                                    </p:set>
                                    <p:animEffect transition="in" filter="fade">
                                      <p:cBhvr>
                                        <p:cTn id="111" dur="1000"/>
                                        <p:tgtEl>
                                          <p:spTgt spid="23"/>
                                        </p:tgtEl>
                                      </p:cBhvr>
                                    </p:animEffect>
                                    <p:anim calcmode="lin" valueType="num">
                                      <p:cBhvr>
                                        <p:cTn id="112" dur="1000" fill="hold"/>
                                        <p:tgtEl>
                                          <p:spTgt spid="23"/>
                                        </p:tgtEl>
                                        <p:attrNameLst>
                                          <p:attrName>ppt_x</p:attrName>
                                        </p:attrNameLst>
                                      </p:cBhvr>
                                      <p:tavLst>
                                        <p:tav tm="0">
                                          <p:val>
                                            <p:strVal val="#ppt_x"/>
                                          </p:val>
                                        </p:tav>
                                        <p:tav tm="100000">
                                          <p:val>
                                            <p:strVal val="#ppt_x"/>
                                          </p:val>
                                        </p:tav>
                                      </p:tavLst>
                                    </p:anim>
                                    <p:anim calcmode="lin" valueType="num">
                                      <p:cBhvr>
                                        <p:cTn id="113" dur="1000" fill="hold"/>
                                        <p:tgtEl>
                                          <p:spTgt spid="23"/>
                                        </p:tgtEl>
                                        <p:attrNameLst>
                                          <p:attrName>ppt_y</p:attrName>
                                        </p:attrNameLst>
                                      </p:cBhvr>
                                      <p:tavLst>
                                        <p:tav tm="0">
                                          <p:val>
                                            <p:strVal val="#ppt_y+.1"/>
                                          </p:val>
                                        </p:tav>
                                        <p:tav tm="100000">
                                          <p:val>
                                            <p:strVal val="#ppt_y"/>
                                          </p:val>
                                        </p:tav>
                                      </p:tavLst>
                                    </p:anim>
                                  </p:childTnLst>
                                </p:cTn>
                              </p:par>
                              <p:par>
                                <p:cTn id="114" presetID="10" presetClass="exit" presetSubtype="0" fill="hold" nodeType="withEffect">
                                  <p:stCondLst>
                                    <p:cond delay="32750"/>
                                  </p:stCondLst>
                                  <p:childTnLst>
                                    <p:animEffect transition="out" filter="fade">
                                      <p:cBhvr>
                                        <p:cTn id="115" dur="2000"/>
                                        <p:tgtEl>
                                          <p:spTgt spid="23"/>
                                        </p:tgtEl>
                                      </p:cBhvr>
                                    </p:animEffect>
                                    <p:set>
                                      <p:cBhvr>
                                        <p:cTn id="116" dur="1" fill="hold">
                                          <p:stCondLst>
                                            <p:cond delay="1999"/>
                                          </p:stCondLst>
                                        </p:cTn>
                                        <p:tgtEl>
                                          <p:spTgt spid="23"/>
                                        </p:tgtEl>
                                        <p:attrNameLst>
                                          <p:attrName>style.visibility</p:attrName>
                                        </p:attrNameLst>
                                      </p:cBhvr>
                                      <p:to>
                                        <p:strVal val="hidden"/>
                                      </p:to>
                                    </p:set>
                                  </p:childTnLst>
                                </p:cTn>
                              </p:par>
                              <p:par>
                                <p:cTn id="117" presetID="53" presetClass="entr" presetSubtype="16" fill="hold" grpId="0" nodeType="withEffect">
                                  <p:stCondLst>
                                    <p:cond delay="34000"/>
                                  </p:stCondLst>
                                  <p:childTnLst>
                                    <p:set>
                                      <p:cBhvr>
                                        <p:cTn id="118" dur="1" fill="hold">
                                          <p:stCondLst>
                                            <p:cond delay="0"/>
                                          </p:stCondLst>
                                        </p:cTn>
                                        <p:tgtEl>
                                          <p:spTgt spid="14"/>
                                        </p:tgtEl>
                                        <p:attrNameLst>
                                          <p:attrName>style.visibility</p:attrName>
                                        </p:attrNameLst>
                                      </p:cBhvr>
                                      <p:to>
                                        <p:strVal val="visible"/>
                                      </p:to>
                                    </p:set>
                                    <p:anim calcmode="lin" valueType="num">
                                      <p:cBhvr>
                                        <p:cTn id="119" dur="2750" fill="hold"/>
                                        <p:tgtEl>
                                          <p:spTgt spid="14"/>
                                        </p:tgtEl>
                                        <p:attrNameLst>
                                          <p:attrName>ppt_w</p:attrName>
                                        </p:attrNameLst>
                                      </p:cBhvr>
                                      <p:tavLst>
                                        <p:tav tm="0">
                                          <p:val>
                                            <p:fltVal val="0"/>
                                          </p:val>
                                        </p:tav>
                                        <p:tav tm="100000">
                                          <p:val>
                                            <p:strVal val="#ppt_w"/>
                                          </p:val>
                                        </p:tav>
                                      </p:tavLst>
                                    </p:anim>
                                    <p:anim calcmode="lin" valueType="num">
                                      <p:cBhvr>
                                        <p:cTn id="120" dur="2750" fill="hold"/>
                                        <p:tgtEl>
                                          <p:spTgt spid="14"/>
                                        </p:tgtEl>
                                        <p:attrNameLst>
                                          <p:attrName>ppt_h</p:attrName>
                                        </p:attrNameLst>
                                      </p:cBhvr>
                                      <p:tavLst>
                                        <p:tav tm="0">
                                          <p:val>
                                            <p:fltVal val="0"/>
                                          </p:val>
                                        </p:tav>
                                        <p:tav tm="100000">
                                          <p:val>
                                            <p:strVal val="#ppt_h"/>
                                          </p:val>
                                        </p:tav>
                                      </p:tavLst>
                                    </p:anim>
                                    <p:animEffect transition="in" filter="fade">
                                      <p:cBhvr>
                                        <p:cTn id="121" dur="2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122" repeatCount="indefinite" fill="hold" display="0">
                  <p:stCondLst>
                    <p:cond delay="indefinite"/>
                  </p:stCondLst>
                </p:cTn>
                <p:tgtEl>
                  <p:spTgt spid="11"/>
                </p:tgtEl>
              </p:cMediaNode>
            </p:video>
            <p:audio>
              <p:cMediaNode vol="80000">
                <p:cTn id="123" fill="hold" display="0">
                  <p:stCondLst>
                    <p:cond delay="indefinite"/>
                  </p:stCondLst>
                  <p:endCondLst>
                    <p:cond evt="onStopAudio" delay="0">
                      <p:tgtEl>
                        <p:sldTgt/>
                      </p:tgtEl>
                    </p:cond>
                  </p:endCondLst>
                </p:cTn>
                <p:tgtEl>
                  <p:spTgt spid="13"/>
                </p:tgtEl>
              </p:cMediaNode>
            </p:audio>
          </p:childTnLst>
        </p:cTn>
      </p:par>
    </p:tnLst>
    <p:bldLst>
      <p:bldP spid="12" grpId="0" animBg="1"/>
      <p:bldP spid="12" grpId="1" animBg="1"/>
      <p:bldP spid="1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4703979" y="3151454"/>
            <a:ext cx="2834719" cy="1732254"/>
            <a:chOff x="4703979" y="3151454"/>
            <a:chExt cx="2834719" cy="1732254"/>
          </a:xfrm>
        </p:grpSpPr>
        <p:grpSp>
          <p:nvGrpSpPr>
            <p:cNvPr id="10" name="Group 9"/>
            <p:cNvGrpSpPr/>
            <p:nvPr/>
          </p:nvGrpSpPr>
          <p:grpSpPr>
            <a:xfrm>
              <a:off x="4718886" y="3151454"/>
              <a:ext cx="2819812" cy="1732254"/>
              <a:chOff x="129398" y="2985656"/>
              <a:chExt cx="2819812" cy="1732254"/>
            </a:xfrm>
          </p:grpSpPr>
          <p:pic>
            <p:nvPicPr>
              <p:cNvPr id="12" name="Picture 11"/>
              <p:cNvPicPr>
                <a:picLocks noChangeAspect="1"/>
              </p:cNvPicPr>
              <p:nvPr/>
            </p:nvPicPr>
            <p:blipFill rotWithShape="1">
              <a:blip r:embed="rId3" cstate="print">
                <a:extLst>
                  <a:ext uri="{28A0092B-C50C-407E-A947-70E740481C1C}">
                    <a14:useLocalDpi xmlns:a14="http://schemas.microsoft.com/office/drawing/2010/main" val="0"/>
                  </a:ext>
                </a:extLst>
              </a:blip>
              <a:srcRect b="20382"/>
              <a:stretch/>
            </p:blipFill>
            <p:spPr>
              <a:xfrm>
                <a:off x="129398" y="2985656"/>
                <a:ext cx="2819812" cy="1732254"/>
              </a:xfrm>
              <a:prstGeom prst="rect">
                <a:avLst/>
              </a:prstGeom>
            </p:spPr>
          </p:pic>
          <p:pic>
            <p:nvPicPr>
              <p:cNvPr id="117" name="Picture 116"/>
              <p:cNvPicPr>
                <a:picLocks noChangeAspect="1"/>
              </p:cNvPicPr>
              <p:nvPr/>
            </p:nvPicPr>
            <p:blipFill rotWithShape="1">
              <a:blip r:embed="rId4" cstate="print">
                <a:extLst>
                  <a:ext uri="{28A0092B-C50C-407E-A947-70E740481C1C}">
                    <a14:useLocalDpi xmlns:a14="http://schemas.microsoft.com/office/drawing/2010/main" val="0"/>
                  </a:ext>
                </a:extLst>
              </a:blip>
              <a:srcRect l="9783"/>
              <a:stretch/>
            </p:blipFill>
            <p:spPr>
              <a:xfrm>
                <a:off x="519960" y="3177602"/>
                <a:ext cx="2038688" cy="1271107"/>
              </a:xfrm>
              <a:prstGeom prst="rect">
                <a:avLst/>
              </a:prstGeom>
            </p:spPr>
          </p:pic>
          <p:sp>
            <p:nvSpPr>
              <p:cNvPr id="126" name="Rectangle 125"/>
              <p:cNvSpPr/>
              <p:nvPr/>
            </p:nvSpPr>
            <p:spPr>
              <a:xfrm>
                <a:off x="1637167" y="3646234"/>
                <a:ext cx="340891" cy="82296"/>
              </a:xfrm>
              <a:prstGeom prst="rect">
                <a:avLst/>
              </a:prstGeom>
              <a:solidFill>
                <a:srgbClr val="132911"/>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127" name="TextBox 126"/>
              <p:cNvSpPr txBox="1"/>
              <p:nvPr/>
            </p:nvSpPr>
            <p:spPr>
              <a:xfrm>
                <a:off x="1560383" y="3579660"/>
                <a:ext cx="498855" cy="215444"/>
              </a:xfrm>
              <a:prstGeom prst="rect">
                <a:avLst/>
              </a:prstGeom>
              <a:noFill/>
            </p:spPr>
            <p:txBody>
              <a:bodyPr wrap="none" rtlCol="0">
                <a:spAutoFit/>
              </a:bodyPr>
              <a:lstStyle/>
              <a:p>
                <a:pPr algn="l"/>
                <a:r>
                  <a:rPr lang="en-US" sz="800" b="1" dirty="0" smtClean="0">
                    <a:solidFill>
                      <a:srgbClr val="FF0000"/>
                    </a:solidFill>
                  </a:rPr>
                  <a:t>VIRUS</a:t>
                </a:r>
              </a:p>
            </p:txBody>
          </p:sp>
          <p:sp>
            <p:nvSpPr>
              <p:cNvPr id="132" name="Rectangle 131"/>
              <p:cNvSpPr/>
              <p:nvPr/>
            </p:nvSpPr>
            <p:spPr>
              <a:xfrm>
                <a:off x="621778" y="3986173"/>
                <a:ext cx="112138" cy="83433"/>
              </a:xfrm>
              <a:prstGeom prst="rect">
                <a:avLst/>
              </a:prstGeom>
              <a:solidFill>
                <a:srgbClr val="132911"/>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133" name="TextBox 132"/>
              <p:cNvSpPr txBox="1"/>
              <p:nvPr/>
            </p:nvSpPr>
            <p:spPr>
              <a:xfrm>
                <a:off x="543154" y="3921842"/>
                <a:ext cx="251992" cy="215444"/>
              </a:xfrm>
              <a:prstGeom prst="rect">
                <a:avLst/>
              </a:prstGeom>
              <a:noFill/>
            </p:spPr>
            <p:txBody>
              <a:bodyPr wrap="none" rtlCol="0">
                <a:spAutoFit/>
              </a:bodyPr>
              <a:lstStyle/>
              <a:p>
                <a:pPr algn="l"/>
                <a:r>
                  <a:rPr lang="en-US" sz="800" dirty="0" smtClean="0">
                    <a:solidFill>
                      <a:srgbClr val="FF0000"/>
                    </a:solidFill>
                    <a:sym typeface="Wingdings"/>
                  </a:rPr>
                  <a:t></a:t>
                </a:r>
                <a:endParaRPr lang="en-US" sz="1050" dirty="0" smtClean="0">
                  <a:solidFill>
                    <a:srgbClr val="FF0000"/>
                  </a:solidFill>
                </a:endParaRPr>
              </a:p>
            </p:txBody>
          </p:sp>
        </p:grpSp>
        <p:sp>
          <p:nvSpPr>
            <p:cNvPr id="6" name="Right Arrow 5"/>
            <p:cNvSpPr/>
            <p:nvPr/>
          </p:nvSpPr>
          <p:spPr>
            <a:xfrm>
              <a:off x="4703979" y="3829036"/>
              <a:ext cx="463138" cy="338902"/>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grpSp>
      <p:grpSp>
        <p:nvGrpSpPr>
          <p:cNvPr id="15" name="Group 14"/>
          <p:cNvGrpSpPr/>
          <p:nvPr/>
        </p:nvGrpSpPr>
        <p:grpSpPr>
          <a:xfrm>
            <a:off x="2247498" y="3151454"/>
            <a:ext cx="2852011" cy="1732254"/>
            <a:chOff x="2247498" y="3151454"/>
            <a:chExt cx="2852011" cy="1732254"/>
          </a:xfrm>
        </p:grpSpPr>
        <p:grpSp>
          <p:nvGrpSpPr>
            <p:cNvPr id="13" name="Group 12"/>
            <p:cNvGrpSpPr/>
            <p:nvPr/>
          </p:nvGrpSpPr>
          <p:grpSpPr>
            <a:xfrm>
              <a:off x="2279697" y="3151454"/>
              <a:ext cx="2819812" cy="1732254"/>
              <a:chOff x="3153472" y="2985656"/>
              <a:chExt cx="2819812" cy="1732254"/>
            </a:xfrm>
          </p:grpSpPr>
          <p:pic>
            <p:nvPicPr>
              <p:cNvPr id="11" name="Picture 10"/>
              <p:cNvPicPr>
                <a:picLocks noChangeAspect="1"/>
              </p:cNvPicPr>
              <p:nvPr/>
            </p:nvPicPr>
            <p:blipFill rotWithShape="1">
              <a:blip r:embed="rId3" cstate="print">
                <a:extLst>
                  <a:ext uri="{28A0092B-C50C-407E-A947-70E740481C1C}">
                    <a14:useLocalDpi xmlns:a14="http://schemas.microsoft.com/office/drawing/2010/main" val="0"/>
                  </a:ext>
                </a:extLst>
              </a:blip>
              <a:srcRect b="20382"/>
              <a:stretch/>
            </p:blipFill>
            <p:spPr>
              <a:xfrm>
                <a:off x="3153472" y="2985656"/>
                <a:ext cx="2819812" cy="1732254"/>
              </a:xfrm>
              <a:prstGeom prst="rect">
                <a:avLst/>
              </a:prstGeom>
            </p:spPr>
          </p:pic>
          <p:pic>
            <p:nvPicPr>
              <p:cNvPr id="88" name="Picture 87"/>
              <p:cNvPicPr>
                <a:picLocks noChangeAspect="1"/>
              </p:cNvPicPr>
              <p:nvPr/>
            </p:nvPicPr>
            <p:blipFill rotWithShape="1">
              <a:blip r:embed="rId4" cstate="print">
                <a:extLst>
                  <a:ext uri="{28A0092B-C50C-407E-A947-70E740481C1C}">
                    <a14:useLocalDpi xmlns:a14="http://schemas.microsoft.com/office/drawing/2010/main" val="0"/>
                  </a:ext>
                </a:extLst>
              </a:blip>
              <a:srcRect l="9783"/>
              <a:stretch/>
            </p:blipFill>
            <p:spPr>
              <a:xfrm>
                <a:off x="3544034" y="3177602"/>
                <a:ext cx="2038688" cy="1271107"/>
              </a:xfrm>
              <a:prstGeom prst="rect">
                <a:avLst/>
              </a:prstGeom>
            </p:spPr>
          </p:pic>
          <p:sp>
            <p:nvSpPr>
              <p:cNvPr id="89" name="Rectangle 88"/>
              <p:cNvSpPr/>
              <p:nvPr/>
            </p:nvSpPr>
            <p:spPr>
              <a:xfrm>
                <a:off x="4267945" y="4151903"/>
                <a:ext cx="518827" cy="82296"/>
              </a:xfrm>
              <a:prstGeom prst="rect">
                <a:avLst/>
              </a:prstGeom>
              <a:solidFill>
                <a:srgbClr val="132911"/>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90" name="TextBox 89"/>
              <p:cNvSpPr txBox="1"/>
              <p:nvPr/>
            </p:nvSpPr>
            <p:spPr>
              <a:xfrm>
                <a:off x="4176139" y="4077980"/>
                <a:ext cx="781470" cy="369332"/>
              </a:xfrm>
              <a:prstGeom prst="rect">
                <a:avLst/>
              </a:prstGeom>
              <a:noFill/>
            </p:spPr>
            <p:txBody>
              <a:bodyPr wrap="square" rtlCol="0">
                <a:spAutoFit/>
              </a:bodyPr>
              <a:lstStyle/>
              <a:p>
                <a:r>
                  <a:rPr lang="en-US" sz="900" dirty="0" smtClean="0">
                    <a:solidFill>
                      <a:srgbClr val="FF0000"/>
                    </a:solidFill>
                    <a:sym typeface="Wingdings"/>
                  </a:rPr>
                  <a:t></a:t>
                </a:r>
                <a:endParaRPr lang="en-US" sz="900" dirty="0">
                  <a:solidFill>
                    <a:srgbClr val="FF0000"/>
                  </a:solidFill>
                </a:endParaRPr>
              </a:p>
              <a:p>
                <a:pPr algn="l"/>
                <a:endParaRPr lang="en-US" sz="900" dirty="0" smtClean="0">
                  <a:solidFill>
                    <a:srgbClr val="FF0000"/>
                  </a:solidFill>
                </a:endParaRPr>
              </a:p>
            </p:txBody>
          </p:sp>
          <p:sp>
            <p:nvSpPr>
              <p:cNvPr id="91" name="Rectangle 90"/>
              <p:cNvSpPr/>
              <p:nvPr/>
            </p:nvSpPr>
            <p:spPr>
              <a:xfrm>
                <a:off x="3643040" y="3475097"/>
                <a:ext cx="204617" cy="82296"/>
              </a:xfrm>
              <a:prstGeom prst="rect">
                <a:avLst/>
              </a:prstGeom>
              <a:solidFill>
                <a:srgbClr val="132911"/>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92" name="TextBox 91"/>
              <p:cNvSpPr txBox="1"/>
              <p:nvPr/>
            </p:nvSpPr>
            <p:spPr>
              <a:xfrm>
                <a:off x="3544171" y="3407758"/>
                <a:ext cx="416461" cy="215444"/>
              </a:xfrm>
              <a:prstGeom prst="rect">
                <a:avLst/>
              </a:prstGeom>
              <a:noFill/>
            </p:spPr>
            <p:txBody>
              <a:bodyPr wrap="square" rtlCol="0">
                <a:spAutoFit/>
              </a:bodyPr>
              <a:lstStyle/>
              <a:p>
                <a:r>
                  <a:rPr lang="en-US" sz="800" b="1" dirty="0">
                    <a:solidFill>
                      <a:srgbClr val="FF0000"/>
                    </a:solidFill>
                    <a:sym typeface="Wingdings"/>
                  </a:rPr>
                  <a:t> </a:t>
                </a:r>
                <a:endParaRPr lang="en-US" sz="800" b="1" dirty="0" smtClean="0">
                  <a:solidFill>
                    <a:srgbClr val="FF0000"/>
                  </a:solidFill>
                </a:endParaRPr>
              </a:p>
            </p:txBody>
          </p:sp>
          <p:sp>
            <p:nvSpPr>
              <p:cNvPr id="94" name="Rectangle 93"/>
              <p:cNvSpPr/>
              <p:nvPr/>
            </p:nvSpPr>
            <p:spPr>
              <a:xfrm>
                <a:off x="3713660" y="3220884"/>
                <a:ext cx="462479" cy="82296"/>
              </a:xfrm>
              <a:prstGeom prst="rect">
                <a:avLst/>
              </a:prstGeom>
              <a:solidFill>
                <a:srgbClr val="132911"/>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97" name="Rectangle 96"/>
              <p:cNvSpPr/>
              <p:nvPr/>
            </p:nvSpPr>
            <p:spPr>
              <a:xfrm>
                <a:off x="3903950" y="4323803"/>
                <a:ext cx="346340" cy="82296"/>
              </a:xfrm>
              <a:prstGeom prst="rect">
                <a:avLst/>
              </a:prstGeom>
              <a:solidFill>
                <a:srgbClr val="132911"/>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99" name="Rectangle 98"/>
              <p:cNvSpPr/>
              <p:nvPr/>
            </p:nvSpPr>
            <p:spPr>
              <a:xfrm>
                <a:off x="3635978" y="3986174"/>
                <a:ext cx="346340" cy="82296"/>
              </a:xfrm>
              <a:prstGeom prst="rect">
                <a:avLst/>
              </a:prstGeom>
              <a:solidFill>
                <a:srgbClr val="132911"/>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100" name="Rectangle 99"/>
              <p:cNvSpPr/>
              <p:nvPr/>
            </p:nvSpPr>
            <p:spPr>
              <a:xfrm>
                <a:off x="4661241" y="3986174"/>
                <a:ext cx="605678" cy="82296"/>
              </a:xfrm>
              <a:prstGeom prst="rect">
                <a:avLst/>
              </a:prstGeom>
              <a:solidFill>
                <a:srgbClr val="132911"/>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102" name="Rectangle 101"/>
              <p:cNvSpPr/>
              <p:nvPr/>
            </p:nvSpPr>
            <p:spPr>
              <a:xfrm>
                <a:off x="4661241" y="3646234"/>
                <a:ext cx="340891" cy="82296"/>
              </a:xfrm>
              <a:prstGeom prst="rect">
                <a:avLst/>
              </a:prstGeom>
              <a:solidFill>
                <a:srgbClr val="132911"/>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103" name="TextBox 102"/>
              <p:cNvSpPr txBox="1"/>
              <p:nvPr/>
            </p:nvSpPr>
            <p:spPr>
              <a:xfrm>
                <a:off x="4584457" y="3579660"/>
                <a:ext cx="498855" cy="215444"/>
              </a:xfrm>
              <a:prstGeom prst="rect">
                <a:avLst/>
              </a:prstGeom>
              <a:noFill/>
            </p:spPr>
            <p:txBody>
              <a:bodyPr wrap="none" rtlCol="0">
                <a:spAutoFit/>
              </a:bodyPr>
              <a:lstStyle/>
              <a:p>
                <a:pPr algn="l"/>
                <a:r>
                  <a:rPr lang="en-US" sz="800" b="1" dirty="0" smtClean="0">
                    <a:solidFill>
                      <a:srgbClr val="FF0000"/>
                    </a:solidFill>
                  </a:rPr>
                  <a:t>VIRUS</a:t>
                </a:r>
              </a:p>
            </p:txBody>
          </p:sp>
          <p:sp>
            <p:nvSpPr>
              <p:cNvPr id="106" name="TextBox 105"/>
              <p:cNvSpPr txBox="1"/>
              <p:nvPr/>
            </p:nvSpPr>
            <p:spPr>
              <a:xfrm>
                <a:off x="3472170" y="3154002"/>
                <a:ext cx="251992" cy="215444"/>
              </a:xfrm>
              <a:prstGeom prst="rect">
                <a:avLst/>
              </a:prstGeom>
              <a:noFill/>
            </p:spPr>
            <p:txBody>
              <a:bodyPr wrap="none" rtlCol="0">
                <a:spAutoFit/>
              </a:bodyPr>
              <a:lstStyle/>
              <a:p>
                <a:pPr algn="l"/>
                <a:r>
                  <a:rPr lang="en-US" sz="800" dirty="0" smtClean="0">
                    <a:solidFill>
                      <a:srgbClr val="FF0000"/>
                    </a:solidFill>
                    <a:sym typeface="Wingdings"/>
                  </a:rPr>
                  <a:t></a:t>
                </a:r>
                <a:endParaRPr lang="en-US" sz="1050" dirty="0" smtClean="0">
                  <a:solidFill>
                    <a:srgbClr val="FF0000"/>
                  </a:solidFill>
                </a:endParaRPr>
              </a:p>
            </p:txBody>
          </p:sp>
          <p:sp>
            <p:nvSpPr>
              <p:cNvPr id="108" name="Rectangle 107"/>
              <p:cNvSpPr/>
              <p:nvPr/>
            </p:nvSpPr>
            <p:spPr>
              <a:xfrm>
                <a:off x="5070725" y="4323803"/>
                <a:ext cx="346340" cy="82296"/>
              </a:xfrm>
              <a:prstGeom prst="rect">
                <a:avLst/>
              </a:prstGeom>
              <a:solidFill>
                <a:srgbClr val="132911"/>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114" name="TextBox 113"/>
              <p:cNvSpPr txBox="1"/>
              <p:nvPr/>
            </p:nvSpPr>
            <p:spPr>
              <a:xfrm>
                <a:off x="3607922" y="3921842"/>
                <a:ext cx="251992" cy="215444"/>
              </a:xfrm>
              <a:prstGeom prst="rect">
                <a:avLst/>
              </a:prstGeom>
              <a:noFill/>
            </p:spPr>
            <p:txBody>
              <a:bodyPr wrap="none" rtlCol="0">
                <a:spAutoFit/>
              </a:bodyPr>
              <a:lstStyle/>
              <a:p>
                <a:pPr algn="l"/>
                <a:r>
                  <a:rPr lang="en-US" sz="800" dirty="0" smtClean="0">
                    <a:solidFill>
                      <a:srgbClr val="FF0000"/>
                    </a:solidFill>
                    <a:sym typeface="Wingdings"/>
                  </a:rPr>
                  <a:t></a:t>
                </a:r>
                <a:endParaRPr lang="en-US" sz="1050" dirty="0" smtClean="0">
                  <a:solidFill>
                    <a:srgbClr val="FF0000"/>
                  </a:solidFill>
                </a:endParaRPr>
              </a:p>
            </p:txBody>
          </p:sp>
          <p:sp>
            <p:nvSpPr>
              <p:cNvPr id="116" name="Rectangle 115"/>
              <p:cNvSpPr/>
              <p:nvPr/>
            </p:nvSpPr>
            <p:spPr>
              <a:xfrm>
                <a:off x="4418100" y="3475097"/>
                <a:ext cx="920338" cy="82296"/>
              </a:xfrm>
              <a:prstGeom prst="rect">
                <a:avLst/>
              </a:prstGeom>
              <a:solidFill>
                <a:srgbClr val="132911"/>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grpSp>
        <p:sp>
          <p:nvSpPr>
            <p:cNvPr id="20" name="Right Arrow 19"/>
            <p:cNvSpPr/>
            <p:nvPr/>
          </p:nvSpPr>
          <p:spPr>
            <a:xfrm>
              <a:off x="2247498" y="3829036"/>
              <a:ext cx="463138" cy="338902"/>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grpSp>
      <p:grpSp>
        <p:nvGrpSpPr>
          <p:cNvPr id="14" name="Group 13"/>
          <p:cNvGrpSpPr/>
          <p:nvPr/>
        </p:nvGrpSpPr>
        <p:grpSpPr>
          <a:xfrm>
            <a:off x="-189407" y="3151454"/>
            <a:ext cx="2819812" cy="1732254"/>
            <a:chOff x="6177544" y="2985656"/>
            <a:chExt cx="2819812" cy="1732254"/>
          </a:xfrm>
        </p:grpSpPr>
        <p:pic>
          <p:nvPicPr>
            <p:cNvPr id="19" name="Picture 18"/>
            <p:cNvPicPr>
              <a:picLocks noChangeAspect="1"/>
            </p:cNvPicPr>
            <p:nvPr/>
          </p:nvPicPr>
          <p:blipFill rotWithShape="1">
            <a:blip r:embed="rId3" cstate="print">
              <a:extLst>
                <a:ext uri="{28A0092B-C50C-407E-A947-70E740481C1C}">
                  <a14:useLocalDpi xmlns:a14="http://schemas.microsoft.com/office/drawing/2010/main" val="0"/>
                </a:ext>
              </a:extLst>
            </a:blip>
            <a:srcRect b="20382"/>
            <a:stretch/>
          </p:blipFill>
          <p:spPr>
            <a:xfrm>
              <a:off x="6177544" y="2985656"/>
              <a:ext cx="2819812" cy="1732254"/>
            </a:xfrm>
            <a:prstGeom prst="rect">
              <a:avLst/>
            </a:prstGeom>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l="9783"/>
            <a:stretch/>
          </p:blipFill>
          <p:spPr>
            <a:xfrm>
              <a:off x="6591447" y="3177602"/>
              <a:ext cx="2038688" cy="1271107"/>
            </a:xfrm>
            <a:prstGeom prst="rect">
              <a:avLst/>
            </a:prstGeom>
          </p:spPr>
        </p:pic>
        <p:sp>
          <p:nvSpPr>
            <p:cNvPr id="5" name="Rectangle 4"/>
            <p:cNvSpPr/>
            <p:nvPr/>
          </p:nvSpPr>
          <p:spPr>
            <a:xfrm>
              <a:off x="7315358" y="4151903"/>
              <a:ext cx="518827" cy="82296"/>
            </a:xfrm>
            <a:prstGeom prst="rect">
              <a:avLst/>
            </a:prstGeom>
            <a:solidFill>
              <a:srgbClr val="132911"/>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4" name="TextBox 3"/>
            <p:cNvSpPr txBox="1"/>
            <p:nvPr/>
          </p:nvSpPr>
          <p:spPr>
            <a:xfrm>
              <a:off x="7223552" y="4077980"/>
              <a:ext cx="781470" cy="369332"/>
            </a:xfrm>
            <a:prstGeom prst="rect">
              <a:avLst/>
            </a:prstGeom>
            <a:noFill/>
          </p:spPr>
          <p:txBody>
            <a:bodyPr wrap="square" rtlCol="0">
              <a:spAutoFit/>
            </a:bodyPr>
            <a:lstStyle/>
            <a:p>
              <a:r>
                <a:rPr lang="en-US" sz="900" dirty="0" smtClean="0">
                  <a:solidFill>
                    <a:srgbClr val="FF0000"/>
                  </a:solidFill>
                  <a:sym typeface="Wingdings"/>
                </a:rPr>
                <a:t></a:t>
              </a:r>
              <a:endParaRPr lang="en-US" sz="900" dirty="0">
                <a:solidFill>
                  <a:srgbClr val="FF0000"/>
                </a:solidFill>
              </a:endParaRPr>
            </a:p>
            <a:p>
              <a:pPr algn="l"/>
              <a:endParaRPr lang="en-US" sz="900" dirty="0" smtClean="0">
                <a:solidFill>
                  <a:srgbClr val="FF0000"/>
                </a:solidFill>
              </a:endParaRPr>
            </a:p>
          </p:txBody>
        </p:sp>
        <p:sp>
          <p:nvSpPr>
            <p:cNvPr id="66" name="Rectangle 65"/>
            <p:cNvSpPr/>
            <p:nvPr/>
          </p:nvSpPr>
          <p:spPr>
            <a:xfrm>
              <a:off x="6690453" y="3475097"/>
              <a:ext cx="204617" cy="82296"/>
            </a:xfrm>
            <a:prstGeom prst="rect">
              <a:avLst/>
            </a:prstGeom>
            <a:solidFill>
              <a:srgbClr val="132911"/>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7" name="TextBox 6"/>
            <p:cNvSpPr txBox="1"/>
            <p:nvPr/>
          </p:nvSpPr>
          <p:spPr>
            <a:xfrm>
              <a:off x="6591584" y="3407758"/>
              <a:ext cx="416461" cy="215444"/>
            </a:xfrm>
            <a:prstGeom prst="rect">
              <a:avLst/>
            </a:prstGeom>
            <a:noFill/>
          </p:spPr>
          <p:txBody>
            <a:bodyPr wrap="square" rtlCol="0">
              <a:spAutoFit/>
            </a:bodyPr>
            <a:lstStyle/>
            <a:p>
              <a:r>
                <a:rPr lang="en-US" sz="800" b="1" dirty="0">
                  <a:solidFill>
                    <a:srgbClr val="FF0000"/>
                  </a:solidFill>
                  <a:sym typeface="Wingdings"/>
                </a:rPr>
                <a:t> </a:t>
              </a:r>
              <a:endParaRPr lang="en-US" sz="800" b="1" dirty="0" smtClean="0">
                <a:solidFill>
                  <a:srgbClr val="FF0000"/>
                </a:solidFill>
              </a:endParaRPr>
            </a:p>
          </p:txBody>
        </p:sp>
        <p:sp>
          <p:nvSpPr>
            <p:cNvPr id="67" name="Rectangle 66"/>
            <p:cNvSpPr/>
            <p:nvPr/>
          </p:nvSpPr>
          <p:spPr>
            <a:xfrm>
              <a:off x="6594188" y="3816686"/>
              <a:ext cx="1720144" cy="82296"/>
            </a:xfrm>
            <a:prstGeom prst="rect">
              <a:avLst/>
            </a:prstGeom>
            <a:solidFill>
              <a:srgbClr val="132911"/>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68" name="Rectangle 67"/>
            <p:cNvSpPr/>
            <p:nvPr/>
          </p:nvSpPr>
          <p:spPr>
            <a:xfrm>
              <a:off x="6761073" y="3220884"/>
              <a:ext cx="462479" cy="82296"/>
            </a:xfrm>
            <a:prstGeom prst="rect">
              <a:avLst/>
            </a:prstGeom>
            <a:solidFill>
              <a:srgbClr val="132911"/>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8" name="TextBox 7"/>
            <p:cNvSpPr txBox="1"/>
            <p:nvPr/>
          </p:nvSpPr>
          <p:spPr>
            <a:xfrm>
              <a:off x="6676329" y="3156279"/>
              <a:ext cx="667170" cy="215444"/>
            </a:xfrm>
            <a:prstGeom prst="rect">
              <a:avLst/>
            </a:prstGeom>
            <a:noFill/>
          </p:spPr>
          <p:txBody>
            <a:bodyPr wrap="none" rtlCol="0">
              <a:spAutoFit/>
            </a:bodyPr>
            <a:lstStyle/>
            <a:p>
              <a:pPr algn="l"/>
              <a:r>
                <a:rPr lang="en-US" sz="800" b="1" dirty="0" smtClean="0">
                  <a:solidFill>
                    <a:srgbClr val="FF0000"/>
                  </a:solidFill>
                </a:rPr>
                <a:t>XXXXXXX</a:t>
              </a:r>
            </a:p>
          </p:txBody>
        </p:sp>
        <p:sp>
          <p:nvSpPr>
            <p:cNvPr id="69" name="Rectangle 68"/>
            <p:cNvSpPr/>
            <p:nvPr/>
          </p:nvSpPr>
          <p:spPr>
            <a:xfrm>
              <a:off x="8049545" y="4069607"/>
              <a:ext cx="346340" cy="82296"/>
            </a:xfrm>
            <a:prstGeom prst="rect">
              <a:avLst/>
            </a:prstGeom>
            <a:solidFill>
              <a:srgbClr val="132911"/>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70" name="Rectangle 69"/>
            <p:cNvSpPr/>
            <p:nvPr/>
          </p:nvSpPr>
          <p:spPr>
            <a:xfrm>
              <a:off x="6951363" y="4323803"/>
              <a:ext cx="346340" cy="82296"/>
            </a:xfrm>
            <a:prstGeom prst="rect">
              <a:avLst/>
            </a:prstGeom>
            <a:solidFill>
              <a:srgbClr val="132911"/>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71" name="Rectangle 70"/>
            <p:cNvSpPr/>
            <p:nvPr/>
          </p:nvSpPr>
          <p:spPr>
            <a:xfrm>
              <a:off x="7464954" y="3475097"/>
              <a:ext cx="920338" cy="82296"/>
            </a:xfrm>
            <a:prstGeom prst="rect">
              <a:avLst/>
            </a:prstGeom>
            <a:solidFill>
              <a:srgbClr val="132911"/>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72" name="Rectangle 71"/>
            <p:cNvSpPr/>
            <p:nvPr/>
          </p:nvSpPr>
          <p:spPr>
            <a:xfrm>
              <a:off x="6683391" y="3986174"/>
              <a:ext cx="346340" cy="82296"/>
            </a:xfrm>
            <a:prstGeom prst="rect">
              <a:avLst/>
            </a:prstGeom>
            <a:solidFill>
              <a:srgbClr val="132911"/>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74" name="Rectangle 73"/>
            <p:cNvSpPr/>
            <p:nvPr/>
          </p:nvSpPr>
          <p:spPr>
            <a:xfrm>
              <a:off x="7708654" y="3986174"/>
              <a:ext cx="605678" cy="82296"/>
            </a:xfrm>
            <a:prstGeom prst="rect">
              <a:avLst/>
            </a:prstGeom>
            <a:solidFill>
              <a:srgbClr val="132911"/>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73" name="TextBox 72"/>
            <p:cNvSpPr txBox="1"/>
            <p:nvPr/>
          </p:nvSpPr>
          <p:spPr>
            <a:xfrm>
              <a:off x="7631870" y="3918618"/>
              <a:ext cx="760144" cy="215444"/>
            </a:xfrm>
            <a:prstGeom prst="rect">
              <a:avLst/>
            </a:prstGeom>
            <a:noFill/>
          </p:spPr>
          <p:txBody>
            <a:bodyPr wrap="none" rtlCol="0">
              <a:spAutoFit/>
            </a:bodyPr>
            <a:lstStyle/>
            <a:p>
              <a:pPr algn="l"/>
              <a:r>
                <a:rPr lang="en-US" sz="800" b="1" dirty="0" smtClean="0">
                  <a:solidFill>
                    <a:srgbClr val="FF0000"/>
                  </a:solidFill>
                </a:rPr>
                <a:t>MALICIOUS</a:t>
              </a:r>
            </a:p>
          </p:txBody>
        </p:sp>
        <p:sp>
          <p:nvSpPr>
            <p:cNvPr id="76" name="Rectangle 75"/>
            <p:cNvSpPr/>
            <p:nvPr/>
          </p:nvSpPr>
          <p:spPr>
            <a:xfrm>
              <a:off x="7708654" y="3646234"/>
              <a:ext cx="340891" cy="82296"/>
            </a:xfrm>
            <a:prstGeom prst="rect">
              <a:avLst/>
            </a:prstGeom>
            <a:solidFill>
              <a:srgbClr val="132911"/>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75" name="TextBox 74"/>
            <p:cNvSpPr txBox="1"/>
            <p:nvPr/>
          </p:nvSpPr>
          <p:spPr>
            <a:xfrm>
              <a:off x="7631870" y="3579660"/>
              <a:ext cx="498855" cy="215444"/>
            </a:xfrm>
            <a:prstGeom prst="rect">
              <a:avLst/>
            </a:prstGeom>
            <a:noFill/>
          </p:spPr>
          <p:txBody>
            <a:bodyPr wrap="none" rtlCol="0">
              <a:spAutoFit/>
            </a:bodyPr>
            <a:lstStyle/>
            <a:p>
              <a:pPr algn="l"/>
              <a:r>
                <a:rPr lang="en-US" sz="800" b="1" dirty="0" smtClean="0">
                  <a:solidFill>
                    <a:srgbClr val="FF0000"/>
                  </a:solidFill>
                </a:rPr>
                <a:t>VIRUS</a:t>
              </a:r>
            </a:p>
          </p:txBody>
        </p:sp>
        <p:sp>
          <p:nvSpPr>
            <p:cNvPr id="9" name="TextBox 8"/>
            <p:cNvSpPr txBox="1"/>
            <p:nvPr/>
          </p:nvSpPr>
          <p:spPr>
            <a:xfrm>
              <a:off x="7687276" y="3158006"/>
              <a:ext cx="251992" cy="215444"/>
            </a:xfrm>
            <a:prstGeom prst="rect">
              <a:avLst/>
            </a:prstGeom>
            <a:noFill/>
          </p:spPr>
          <p:txBody>
            <a:bodyPr wrap="none" rtlCol="0">
              <a:spAutoFit/>
            </a:bodyPr>
            <a:lstStyle/>
            <a:p>
              <a:pPr algn="l"/>
              <a:r>
                <a:rPr lang="en-US" sz="800" dirty="0" smtClean="0">
                  <a:solidFill>
                    <a:srgbClr val="FF0000"/>
                  </a:solidFill>
                  <a:sym typeface="Wingdings"/>
                </a:rPr>
                <a:t></a:t>
              </a:r>
              <a:endParaRPr lang="en-US" sz="1050" dirty="0" smtClean="0">
                <a:solidFill>
                  <a:srgbClr val="FF0000"/>
                </a:solidFill>
              </a:endParaRPr>
            </a:p>
          </p:txBody>
        </p:sp>
        <p:sp>
          <p:nvSpPr>
            <p:cNvPr id="77" name="TextBox 76"/>
            <p:cNvSpPr txBox="1"/>
            <p:nvPr/>
          </p:nvSpPr>
          <p:spPr>
            <a:xfrm>
              <a:off x="7958610" y="3660045"/>
              <a:ext cx="251992" cy="215444"/>
            </a:xfrm>
            <a:prstGeom prst="rect">
              <a:avLst/>
            </a:prstGeom>
            <a:noFill/>
          </p:spPr>
          <p:txBody>
            <a:bodyPr wrap="none" rtlCol="0">
              <a:spAutoFit/>
            </a:bodyPr>
            <a:lstStyle/>
            <a:p>
              <a:pPr algn="l"/>
              <a:r>
                <a:rPr lang="en-US" sz="800" dirty="0" smtClean="0">
                  <a:solidFill>
                    <a:srgbClr val="FF0000"/>
                  </a:solidFill>
                  <a:sym typeface="Wingdings"/>
                </a:rPr>
                <a:t></a:t>
              </a:r>
              <a:endParaRPr lang="en-US" sz="1050" dirty="0" smtClean="0">
                <a:solidFill>
                  <a:srgbClr val="FF0000"/>
                </a:solidFill>
              </a:endParaRPr>
            </a:p>
          </p:txBody>
        </p:sp>
        <p:sp>
          <p:nvSpPr>
            <p:cNvPr id="78" name="TextBox 77"/>
            <p:cNvSpPr txBox="1"/>
            <p:nvPr/>
          </p:nvSpPr>
          <p:spPr>
            <a:xfrm>
              <a:off x="6519583" y="3154002"/>
              <a:ext cx="251992" cy="215444"/>
            </a:xfrm>
            <a:prstGeom prst="rect">
              <a:avLst/>
            </a:prstGeom>
            <a:noFill/>
          </p:spPr>
          <p:txBody>
            <a:bodyPr wrap="none" rtlCol="0">
              <a:spAutoFit/>
            </a:bodyPr>
            <a:lstStyle/>
            <a:p>
              <a:pPr algn="l"/>
              <a:r>
                <a:rPr lang="en-US" sz="800" dirty="0" smtClean="0">
                  <a:solidFill>
                    <a:srgbClr val="FF0000"/>
                  </a:solidFill>
                  <a:sym typeface="Wingdings"/>
                </a:rPr>
                <a:t></a:t>
              </a:r>
              <a:endParaRPr lang="en-US" sz="1050" dirty="0" smtClean="0">
                <a:solidFill>
                  <a:srgbClr val="FF0000"/>
                </a:solidFill>
              </a:endParaRPr>
            </a:p>
          </p:txBody>
        </p:sp>
        <p:sp>
          <p:nvSpPr>
            <p:cNvPr id="79" name="Rectangle 78"/>
            <p:cNvSpPr/>
            <p:nvPr/>
          </p:nvSpPr>
          <p:spPr>
            <a:xfrm>
              <a:off x="6806876" y="3307674"/>
              <a:ext cx="978605" cy="82296"/>
            </a:xfrm>
            <a:prstGeom prst="rect">
              <a:avLst/>
            </a:prstGeom>
            <a:solidFill>
              <a:srgbClr val="132911"/>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81" name="Rectangle 80"/>
            <p:cNvSpPr/>
            <p:nvPr/>
          </p:nvSpPr>
          <p:spPr>
            <a:xfrm>
              <a:off x="8118138" y="4323803"/>
              <a:ext cx="346340" cy="82296"/>
            </a:xfrm>
            <a:prstGeom prst="rect">
              <a:avLst/>
            </a:prstGeom>
            <a:solidFill>
              <a:srgbClr val="132911"/>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80" name="TextBox 79"/>
            <p:cNvSpPr txBox="1"/>
            <p:nvPr/>
          </p:nvSpPr>
          <p:spPr>
            <a:xfrm>
              <a:off x="8042483" y="4257229"/>
              <a:ext cx="497650" cy="215444"/>
            </a:xfrm>
            <a:prstGeom prst="rect">
              <a:avLst/>
            </a:prstGeom>
            <a:noFill/>
          </p:spPr>
          <p:txBody>
            <a:bodyPr wrap="square" rtlCol="0">
              <a:spAutoFit/>
            </a:bodyPr>
            <a:lstStyle/>
            <a:p>
              <a:r>
                <a:rPr lang="en-US" sz="800" b="1" dirty="0">
                  <a:solidFill>
                    <a:srgbClr val="FF0000"/>
                  </a:solidFill>
                  <a:sym typeface="Wingdings"/>
                </a:rPr>
                <a:t> </a:t>
              </a:r>
              <a:r>
                <a:rPr lang="en-US" sz="800" b="1" dirty="0" smtClean="0">
                  <a:solidFill>
                    <a:srgbClr val="FF0000"/>
                  </a:solidFill>
                  <a:sym typeface="Wingdings"/>
                </a:rPr>
                <a:t></a:t>
              </a:r>
              <a:r>
                <a:rPr lang="en-US" sz="800" b="1" dirty="0">
                  <a:solidFill>
                    <a:srgbClr val="FF0000"/>
                  </a:solidFill>
                  <a:sym typeface="Wingdings"/>
                </a:rPr>
                <a:t> </a:t>
              </a:r>
              <a:endParaRPr lang="en-US" sz="800" b="1" dirty="0" smtClean="0">
                <a:solidFill>
                  <a:srgbClr val="FF0000"/>
                </a:solidFill>
              </a:endParaRPr>
            </a:p>
          </p:txBody>
        </p:sp>
        <p:sp>
          <p:nvSpPr>
            <p:cNvPr id="82" name="TextBox 81"/>
            <p:cNvSpPr txBox="1"/>
            <p:nvPr/>
          </p:nvSpPr>
          <p:spPr>
            <a:xfrm>
              <a:off x="6884903" y="4254299"/>
              <a:ext cx="498855" cy="215444"/>
            </a:xfrm>
            <a:prstGeom prst="rect">
              <a:avLst/>
            </a:prstGeom>
            <a:noFill/>
          </p:spPr>
          <p:txBody>
            <a:bodyPr wrap="none" rtlCol="0">
              <a:spAutoFit/>
            </a:bodyPr>
            <a:lstStyle/>
            <a:p>
              <a:pPr algn="l"/>
              <a:r>
                <a:rPr lang="en-US" sz="800" b="1" dirty="0" smtClean="0">
                  <a:solidFill>
                    <a:srgbClr val="FF0000"/>
                  </a:solidFill>
                </a:rPr>
                <a:t>VIRUS</a:t>
              </a:r>
            </a:p>
          </p:txBody>
        </p:sp>
        <p:sp>
          <p:nvSpPr>
            <p:cNvPr id="83" name="Rectangle 82"/>
            <p:cNvSpPr/>
            <p:nvPr/>
          </p:nvSpPr>
          <p:spPr>
            <a:xfrm>
              <a:off x="6643714" y="3644420"/>
              <a:ext cx="920338" cy="82296"/>
            </a:xfrm>
            <a:prstGeom prst="rect">
              <a:avLst/>
            </a:prstGeom>
            <a:solidFill>
              <a:srgbClr val="132911"/>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86" name="Rectangle 85"/>
            <p:cNvSpPr/>
            <p:nvPr/>
          </p:nvSpPr>
          <p:spPr>
            <a:xfrm>
              <a:off x="7970040" y="3392630"/>
              <a:ext cx="518122" cy="82296"/>
            </a:xfrm>
            <a:prstGeom prst="rect">
              <a:avLst/>
            </a:prstGeom>
            <a:solidFill>
              <a:srgbClr val="132911"/>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84" name="TextBox 83"/>
            <p:cNvSpPr txBox="1"/>
            <p:nvPr/>
          </p:nvSpPr>
          <p:spPr>
            <a:xfrm>
              <a:off x="7888917" y="3308977"/>
              <a:ext cx="781470" cy="369332"/>
            </a:xfrm>
            <a:prstGeom prst="rect">
              <a:avLst/>
            </a:prstGeom>
            <a:noFill/>
          </p:spPr>
          <p:txBody>
            <a:bodyPr wrap="square" rtlCol="0">
              <a:spAutoFit/>
            </a:bodyPr>
            <a:lstStyle/>
            <a:p>
              <a:r>
                <a:rPr lang="en-US" sz="900" dirty="0" smtClean="0">
                  <a:solidFill>
                    <a:srgbClr val="FF0000"/>
                  </a:solidFill>
                  <a:sym typeface="Wingdings"/>
                </a:rPr>
                <a:t></a:t>
              </a:r>
              <a:endParaRPr lang="en-US" sz="900" dirty="0">
                <a:solidFill>
                  <a:srgbClr val="FF0000"/>
                </a:solidFill>
              </a:endParaRPr>
            </a:p>
            <a:p>
              <a:pPr algn="l"/>
              <a:endParaRPr lang="en-US" sz="900" dirty="0" smtClean="0">
                <a:solidFill>
                  <a:srgbClr val="FF0000"/>
                </a:solidFill>
              </a:endParaRPr>
            </a:p>
          </p:txBody>
        </p:sp>
        <p:sp>
          <p:nvSpPr>
            <p:cNvPr id="87" name="TextBox 86"/>
            <p:cNvSpPr txBox="1"/>
            <p:nvPr/>
          </p:nvSpPr>
          <p:spPr>
            <a:xfrm>
              <a:off x="6655335" y="3921842"/>
              <a:ext cx="251992" cy="215444"/>
            </a:xfrm>
            <a:prstGeom prst="rect">
              <a:avLst/>
            </a:prstGeom>
            <a:noFill/>
          </p:spPr>
          <p:txBody>
            <a:bodyPr wrap="none" rtlCol="0">
              <a:spAutoFit/>
            </a:bodyPr>
            <a:lstStyle/>
            <a:p>
              <a:pPr algn="l"/>
              <a:r>
                <a:rPr lang="en-US" sz="800" dirty="0" smtClean="0">
                  <a:solidFill>
                    <a:srgbClr val="FF0000"/>
                  </a:solidFill>
                  <a:sym typeface="Wingdings"/>
                </a:rPr>
                <a:t></a:t>
              </a:r>
              <a:endParaRPr lang="en-US" sz="1050" dirty="0" smtClean="0">
                <a:solidFill>
                  <a:srgbClr val="FF0000"/>
                </a:solidFill>
              </a:endParaRPr>
            </a:p>
          </p:txBody>
        </p:sp>
      </p:grpSp>
      <p:sp>
        <p:nvSpPr>
          <p:cNvPr id="2" name="Title 1"/>
          <p:cNvSpPr>
            <a:spLocks noGrp="1"/>
          </p:cNvSpPr>
          <p:nvPr>
            <p:ph type="title"/>
          </p:nvPr>
        </p:nvSpPr>
        <p:spPr>
          <a:xfrm>
            <a:off x="607526" y="205978"/>
            <a:ext cx="7890545" cy="913374"/>
          </a:xfrm>
          <a:prstGeom prst="roundRect">
            <a:avLst>
              <a:gd name="adj" fmla="val 11489"/>
            </a:avLst>
          </a:prstGeom>
          <a:solidFill>
            <a:srgbClr val="000000"/>
          </a:solidFill>
          <a:ln>
            <a:solidFill>
              <a:schemeClr val="accent2">
                <a:lumMod val="60000"/>
                <a:lumOff val="40000"/>
              </a:schemeClr>
            </a:solidFill>
          </a:ln>
        </p:spPr>
        <p:txBody>
          <a:bodyPr vert="horz" lIns="91440" tIns="45720" rIns="91440" bIns="45720" rtlCol="0" anchor="ctr">
            <a:noAutofit/>
          </a:bodyPr>
          <a:lstStyle/>
          <a:p>
            <a:pPr algn="ctr"/>
            <a:r>
              <a:rPr lang="en-US" sz="2100" dirty="0">
                <a:solidFill>
                  <a:srgbClr val="FF0000"/>
                </a:solidFill>
              </a:rPr>
              <a:t>Constant Monitoring at Security Operations </a:t>
            </a:r>
            <a:r>
              <a:rPr lang="en-US" sz="2100" dirty="0" smtClean="0">
                <a:solidFill>
                  <a:srgbClr val="FF0000"/>
                </a:solidFill>
              </a:rPr>
              <a:t>Center</a:t>
            </a:r>
            <a:br>
              <a:rPr lang="en-US" sz="2100" dirty="0" smtClean="0">
                <a:solidFill>
                  <a:srgbClr val="FF0000"/>
                </a:solidFill>
              </a:rPr>
            </a:br>
            <a:r>
              <a:rPr lang="en-US" sz="2100" dirty="0" smtClean="0">
                <a:solidFill>
                  <a:srgbClr val="FF0000"/>
                </a:solidFill>
              </a:rPr>
              <a:t>(</a:t>
            </a:r>
            <a:r>
              <a:rPr lang="en-US" sz="2100" dirty="0">
                <a:solidFill>
                  <a:srgbClr val="FF0000"/>
                </a:solidFill>
              </a:rPr>
              <a:t>SOC) </a:t>
            </a:r>
            <a:r>
              <a:rPr lang="en-US" sz="2100" dirty="0" smtClean="0">
                <a:solidFill>
                  <a:srgbClr val="FF0000"/>
                </a:solidFill>
              </a:rPr>
              <a:t>Locations Across </a:t>
            </a:r>
            <a:r>
              <a:rPr lang="en-US" sz="2100" dirty="0">
                <a:solidFill>
                  <a:srgbClr val="FF0000"/>
                </a:solidFill>
              </a:rPr>
              <a:t>Liberty</a:t>
            </a:r>
          </a:p>
        </p:txBody>
      </p:sp>
      <p:cxnSp>
        <p:nvCxnSpPr>
          <p:cNvPr id="25" name="Straight Connector 24"/>
          <p:cNvCxnSpPr/>
          <p:nvPr/>
        </p:nvCxnSpPr>
        <p:spPr>
          <a:xfrm>
            <a:off x="1828800" y="1809618"/>
            <a:ext cx="653143" cy="523430"/>
          </a:xfrm>
          <a:prstGeom prst="line">
            <a:avLst/>
          </a:prstGeom>
          <a:ln w="28575">
            <a:solidFill>
              <a:schemeClr val="accent5"/>
            </a:solidFill>
            <a:headEnd type="none" w="med" len="med"/>
            <a:tailEnd type="oval" w="med" len="med"/>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3674333" y="1797743"/>
            <a:ext cx="254578" cy="404674"/>
          </a:xfrm>
          <a:prstGeom prst="line">
            <a:avLst/>
          </a:prstGeom>
          <a:ln w="28575">
            <a:solidFill>
              <a:schemeClr val="accent5"/>
            </a:solidFill>
            <a:headEnd type="none" w="med" len="med"/>
            <a:tailEnd type="oval" w="med" len="med"/>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4471524" y="1797743"/>
            <a:ext cx="583090" cy="443045"/>
          </a:xfrm>
          <a:prstGeom prst="line">
            <a:avLst/>
          </a:prstGeom>
          <a:ln w="28575">
            <a:solidFill>
              <a:schemeClr val="accent5"/>
            </a:solidFill>
            <a:headEnd type="none" w="med" len="med"/>
            <a:tailEnd type="oval" w="med" len="med"/>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2512894" y="1471063"/>
            <a:ext cx="1691489" cy="338554"/>
          </a:xfrm>
          <a:prstGeom prst="rect">
            <a:avLst/>
          </a:prstGeom>
          <a:solidFill>
            <a:schemeClr val="bg1"/>
          </a:solidFill>
          <a:ln>
            <a:solidFill>
              <a:schemeClr val="accent5"/>
            </a:solidFill>
          </a:ln>
        </p:spPr>
        <p:txBody>
          <a:bodyPr wrap="none" rtlCol="0">
            <a:spAutoFit/>
          </a:bodyPr>
          <a:lstStyle/>
          <a:p>
            <a:pPr algn="l"/>
            <a:r>
              <a:rPr lang="en-US" sz="1600" b="1" dirty="0" smtClean="0">
                <a:solidFill>
                  <a:schemeClr val="tx2"/>
                </a:solidFill>
              </a:rPr>
              <a:t>Dublin (Ireland)</a:t>
            </a:r>
          </a:p>
        </p:txBody>
      </p:sp>
      <p:sp>
        <p:nvSpPr>
          <p:cNvPr id="54" name="TextBox 53"/>
          <p:cNvSpPr txBox="1"/>
          <p:nvPr/>
        </p:nvSpPr>
        <p:spPr>
          <a:xfrm>
            <a:off x="370110" y="1471064"/>
            <a:ext cx="1930337" cy="338554"/>
          </a:xfrm>
          <a:prstGeom prst="rect">
            <a:avLst/>
          </a:prstGeom>
          <a:solidFill>
            <a:schemeClr val="bg1"/>
          </a:solidFill>
          <a:ln>
            <a:solidFill>
              <a:schemeClr val="accent5"/>
            </a:solidFill>
          </a:ln>
        </p:spPr>
        <p:txBody>
          <a:bodyPr wrap="none" rtlCol="0">
            <a:spAutoFit/>
          </a:bodyPr>
          <a:lstStyle/>
          <a:p>
            <a:pPr algn="l"/>
            <a:r>
              <a:rPr lang="en-US" sz="1600" b="1" dirty="0" smtClean="0">
                <a:solidFill>
                  <a:schemeClr val="tx2"/>
                </a:solidFill>
              </a:rPr>
              <a:t>Portsmouth (U.S.)</a:t>
            </a:r>
          </a:p>
        </p:txBody>
      </p:sp>
      <p:sp>
        <p:nvSpPr>
          <p:cNvPr id="55" name="TextBox 54"/>
          <p:cNvSpPr txBox="1"/>
          <p:nvPr/>
        </p:nvSpPr>
        <p:spPr>
          <a:xfrm>
            <a:off x="4448646" y="1471064"/>
            <a:ext cx="1904176" cy="338554"/>
          </a:xfrm>
          <a:prstGeom prst="rect">
            <a:avLst/>
          </a:prstGeom>
          <a:solidFill>
            <a:schemeClr val="bg1"/>
          </a:solidFill>
          <a:ln>
            <a:solidFill>
              <a:schemeClr val="accent5"/>
            </a:solidFill>
          </a:ln>
        </p:spPr>
        <p:txBody>
          <a:bodyPr wrap="none" rtlCol="0">
            <a:spAutoFit/>
          </a:bodyPr>
          <a:lstStyle/>
          <a:p>
            <a:pPr algn="l"/>
            <a:r>
              <a:rPr lang="en-US" sz="1600" b="1" dirty="0" smtClean="0">
                <a:solidFill>
                  <a:schemeClr val="tx2"/>
                </a:solidFill>
              </a:rPr>
              <a:t>Wroclaw (Poland)</a:t>
            </a:r>
          </a:p>
        </p:txBody>
      </p:sp>
      <p:grpSp>
        <p:nvGrpSpPr>
          <p:cNvPr id="30" name="Group 29"/>
          <p:cNvGrpSpPr/>
          <p:nvPr/>
        </p:nvGrpSpPr>
        <p:grpSpPr>
          <a:xfrm>
            <a:off x="7050275" y="1544343"/>
            <a:ext cx="1995895" cy="2805418"/>
            <a:chOff x="7050275" y="1544343"/>
            <a:chExt cx="1995895" cy="2805418"/>
          </a:xfrm>
        </p:grpSpPr>
        <p:sp>
          <p:nvSpPr>
            <p:cNvPr id="137" name="Trapezoid 136"/>
            <p:cNvSpPr/>
            <p:nvPr/>
          </p:nvSpPr>
          <p:spPr>
            <a:xfrm rot="10800000">
              <a:off x="7368813" y="2871905"/>
              <a:ext cx="1340367" cy="701100"/>
            </a:xfrm>
            <a:prstGeom prst="trapezoid">
              <a:avLst/>
            </a:prstGeom>
            <a:solidFill>
              <a:schemeClr val="tx2">
                <a:lumMod val="50000"/>
              </a:schemeClr>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16" name="Trapezoid 15"/>
            <p:cNvSpPr/>
            <p:nvPr/>
          </p:nvSpPr>
          <p:spPr>
            <a:xfrm rot="10800000">
              <a:off x="7050275" y="1544343"/>
              <a:ext cx="1995895" cy="534953"/>
            </a:xfrm>
            <a:prstGeom prst="trapezoid">
              <a:avLst/>
            </a:prstGeom>
            <a:solidFill>
              <a:schemeClr val="tx2"/>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17" name="TextBox 16"/>
            <p:cNvSpPr txBox="1"/>
            <p:nvPr/>
          </p:nvSpPr>
          <p:spPr>
            <a:xfrm>
              <a:off x="7219310" y="1673323"/>
              <a:ext cx="1657826" cy="276999"/>
            </a:xfrm>
            <a:prstGeom prst="rect">
              <a:avLst/>
            </a:prstGeom>
            <a:noFill/>
          </p:spPr>
          <p:txBody>
            <a:bodyPr wrap="none" rtlCol="0">
              <a:spAutoFit/>
            </a:bodyPr>
            <a:lstStyle/>
            <a:p>
              <a:pPr algn="ctr"/>
              <a:r>
                <a:rPr lang="en-US" sz="1200" b="1" dirty="0" smtClean="0">
                  <a:solidFill>
                    <a:schemeClr val="bg1"/>
                  </a:solidFill>
                </a:rPr>
                <a:t>Many Events (50M+)</a:t>
              </a:r>
            </a:p>
          </p:txBody>
        </p:sp>
        <p:sp>
          <p:nvSpPr>
            <p:cNvPr id="134" name="Trapezoid 133"/>
            <p:cNvSpPr/>
            <p:nvPr/>
          </p:nvSpPr>
          <p:spPr>
            <a:xfrm rot="10800000">
              <a:off x="7172847" y="2074275"/>
              <a:ext cx="1738052" cy="799099"/>
            </a:xfrm>
            <a:prstGeom prst="trapezoid">
              <a:avLst/>
            </a:prstGeom>
            <a:solidFill>
              <a:schemeClr val="tx2">
                <a:lumMod val="75000"/>
              </a:schemeClr>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135" name="TextBox 134"/>
            <p:cNvSpPr txBox="1"/>
            <p:nvPr/>
          </p:nvSpPr>
          <p:spPr>
            <a:xfrm>
              <a:off x="7264996" y="2178854"/>
              <a:ext cx="1566454" cy="615553"/>
            </a:xfrm>
            <a:prstGeom prst="rect">
              <a:avLst/>
            </a:prstGeom>
            <a:noFill/>
          </p:spPr>
          <p:txBody>
            <a:bodyPr wrap="none" rtlCol="0">
              <a:spAutoFit/>
            </a:bodyPr>
            <a:lstStyle/>
            <a:p>
              <a:pPr algn="ctr"/>
              <a:r>
                <a:rPr lang="en-US" sz="1200" dirty="0" smtClean="0">
                  <a:solidFill>
                    <a:schemeClr val="bg1"/>
                  </a:solidFill>
                </a:rPr>
                <a:t>Filtered &amp; Monitored</a:t>
              </a:r>
            </a:p>
            <a:p>
              <a:pPr algn="ctr"/>
              <a:r>
                <a:rPr lang="en-US" sz="1200" b="1" dirty="0" smtClean="0">
                  <a:solidFill>
                    <a:srgbClr val="FF3300"/>
                  </a:solidFill>
                </a:rPr>
                <a:t>Tools &amp; Tier 1</a:t>
              </a:r>
              <a:r>
                <a:rPr lang="en-US" sz="1200" b="1" dirty="0" smtClean="0">
                  <a:solidFill>
                    <a:schemeClr val="bg1"/>
                  </a:solidFill>
                </a:rPr>
                <a:t/>
              </a:r>
              <a:br>
                <a:rPr lang="en-US" sz="1200" b="1" dirty="0" smtClean="0">
                  <a:solidFill>
                    <a:schemeClr val="bg1"/>
                  </a:solidFill>
                </a:rPr>
              </a:br>
              <a:r>
                <a:rPr lang="en-US" sz="1000" dirty="0" smtClean="0">
                  <a:solidFill>
                    <a:schemeClr val="bg1"/>
                  </a:solidFill>
                </a:rPr>
                <a:t>(some killed)</a:t>
              </a:r>
            </a:p>
          </p:txBody>
        </p:sp>
        <p:sp>
          <p:nvSpPr>
            <p:cNvPr id="136" name="TextBox 135"/>
            <p:cNvSpPr txBox="1"/>
            <p:nvPr/>
          </p:nvSpPr>
          <p:spPr>
            <a:xfrm>
              <a:off x="7529616" y="2871905"/>
              <a:ext cx="1011815" cy="630942"/>
            </a:xfrm>
            <a:prstGeom prst="rect">
              <a:avLst/>
            </a:prstGeom>
            <a:noFill/>
          </p:spPr>
          <p:txBody>
            <a:bodyPr wrap="none" rtlCol="0">
              <a:spAutoFit/>
            </a:bodyPr>
            <a:lstStyle/>
            <a:p>
              <a:pPr algn="ctr"/>
              <a:r>
                <a:rPr lang="en-US" sz="1200" dirty="0" smtClean="0">
                  <a:solidFill>
                    <a:schemeClr val="bg1"/>
                  </a:solidFill>
                </a:rPr>
                <a:t>Investigated</a:t>
              </a:r>
            </a:p>
            <a:p>
              <a:pPr algn="ctr"/>
              <a:r>
                <a:rPr lang="en-US" sz="1200" b="1" dirty="0" smtClean="0">
                  <a:solidFill>
                    <a:srgbClr val="FF0000"/>
                  </a:solidFill>
                </a:rPr>
                <a:t>Tier 2</a:t>
              </a:r>
            </a:p>
            <a:p>
              <a:pPr algn="ctr"/>
              <a:r>
                <a:rPr lang="en-US" sz="1000" dirty="0" smtClean="0">
                  <a:solidFill>
                    <a:schemeClr val="bg1"/>
                  </a:solidFill>
                </a:rPr>
                <a:t>(some killed)</a:t>
              </a:r>
            </a:p>
          </p:txBody>
        </p:sp>
        <p:sp>
          <p:nvSpPr>
            <p:cNvPr id="138" name="Trapezoid 137"/>
            <p:cNvSpPr/>
            <p:nvPr/>
          </p:nvSpPr>
          <p:spPr>
            <a:xfrm rot="10800000">
              <a:off x="7534259" y="3565521"/>
              <a:ext cx="1002529" cy="784240"/>
            </a:xfrm>
            <a:prstGeom prst="trapezoid">
              <a:avLst/>
            </a:prstGeom>
            <a:solidFill>
              <a:srgbClr val="000000"/>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ctr"/>
              <a:endParaRPr lang="en-US" sz="1400" dirty="0" smtClean="0">
                <a:solidFill>
                  <a:schemeClr val="tx2"/>
                </a:solidFill>
              </a:endParaRPr>
            </a:p>
          </p:txBody>
        </p:sp>
        <p:sp>
          <p:nvSpPr>
            <p:cNvPr id="139" name="TextBox 138"/>
            <p:cNvSpPr txBox="1"/>
            <p:nvPr/>
          </p:nvSpPr>
          <p:spPr>
            <a:xfrm>
              <a:off x="7683504" y="3658369"/>
              <a:ext cx="704039" cy="646331"/>
            </a:xfrm>
            <a:prstGeom prst="rect">
              <a:avLst/>
            </a:prstGeom>
            <a:noFill/>
          </p:spPr>
          <p:txBody>
            <a:bodyPr wrap="none" rtlCol="0">
              <a:spAutoFit/>
            </a:bodyPr>
            <a:lstStyle/>
            <a:p>
              <a:pPr algn="ctr"/>
              <a:r>
                <a:rPr lang="en-US" sz="1200" dirty="0" smtClean="0">
                  <a:solidFill>
                    <a:schemeClr val="bg1"/>
                  </a:solidFill>
                </a:rPr>
                <a:t>Hunted</a:t>
              </a:r>
              <a:br>
                <a:rPr lang="en-US" sz="1200" dirty="0" smtClean="0">
                  <a:solidFill>
                    <a:schemeClr val="bg1"/>
                  </a:solidFill>
                </a:rPr>
              </a:br>
              <a:r>
                <a:rPr lang="en-US" sz="1200" dirty="0" smtClean="0">
                  <a:solidFill>
                    <a:schemeClr val="bg1"/>
                  </a:solidFill>
                </a:rPr>
                <a:t>&amp; Killed</a:t>
              </a:r>
            </a:p>
            <a:p>
              <a:pPr algn="ctr"/>
              <a:r>
                <a:rPr lang="en-US" sz="1200" b="1" dirty="0" smtClean="0">
                  <a:solidFill>
                    <a:srgbClr val="FF0000"/>
                  </a:solidFill>
                </a:rPr>
                <a:t>Tier 3</a:t>
              </a:r>
            </a:p>
          </p:txBody>
        </p:sp>
      </p:grpSp>
      <p:grpSp>
        <p:nvGrpSpPr>
          <p:cNvPr id="26" name="Group 25"/>
          <p:cNvGrpSpPr/>
          <p:nvPr/>
        </p:nvGrpSpPr>
        <p:grpSpPr>
          <a:xfrm>
            <a:off x="213857" y="3137723"/>
            <a:ext cx="2006244" cy="1258557"/>
            <a:chOff x="213857" y="3137723"/>
            <a:chExt cx="2006244" cy="1258557"/>
          </a:xfrm>
        </p:grpSpPr>
        <p:pic>
          <p:nvPicPr>
            <p:cNvPr id="21" name="Picture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3857" y="3593782"/>
              <a:ext cx="2006244" cy="802498"/>
            </a:xfrm>
            <a:prstGeom prst="rect">
              <a:avLst/>
            </a:prstGeom>
            <a:effectLst>
              <a:outerShdw blurRad="50800" dist="38100" dir="5400000" algn="t" rotWithShape="0">
                <a:prstClr val="black">
                  <a:alpha val="40000"/>
                </a:prstClr>
              </a:outerShdw>
            </a:effectLst>
          </p:spPr>
        </p:pic>
        <p:sp>
          <p:nvSpPr>
            <p:cNvPr id="24" name="TextBox 23"/>
            <p:cNvSpPr txBox="1"/>
            <p:nvPr/>
          </p:nvSpPr>
          <p:spPr>
            <a:xfrm>
              <a:off x="934299" y="3137723"/>
              <a:ext cx="592278" cy="276999"/>
            </a:xfrm>
            <a:prstGeom prst="rect">
              <a:avLst/>
            </a:prstGeom>
            <a:noFill/>
          </p:spPr>
          <p:txBody>
            <a:bodyPr wrap="none" rtlCol="0">
              <a:spAutoFit/>
            </a:bodyPr>
            <a:lstStyle/>
            <a:p>
              <a:pPr algn="l"/>
              <a:r>
                <a:rPr lang="en-US" sz="1200" b="1" dirty="0" smtClean="0">
                  <a:solidFill>
                    <a:schemeClr val="bg1"/>
                  </a:solidFill>
                  <a:effectLst>
                    <a:outerShdw blurRad="38100" dist="38100" dir="2700000" algn="tl">
                      <a:srgbClr val="000000">
                        <a:alpha val="43137"/>
                      </a:srgbClr>
                    </a:outerShdw>
                  </a:effectLst>
                </a:rPr>
                <a:t>Tier 1</a:t>
              </a:r>
              <a:endParaRPr lang="en-US" sz="1200" b="1" dirty="0" smtClean="0">
                <a:solidFill>
                  <a:schemeClr val="bg1"/>
                </a:solidFill>
                <a:effectLst>
                  <a:outerShdw blurRad="38100" dist="38100" dir="2700000" algn="tl">
                    <a:srgbClr val="000000">
                      <a:alpha val="43137"/>
                    </a:srgbClr>
                  </a:outerShdw>
                </a:effectLst>
              </a:endParaRPr>
            </a:p>
          </p:txBody>
        </p:sp>
      </p:grpSp>
      <p:grpSp>
        <p:nvGrpSpPr>
          <p:cNvPr id="27" name="Group 26"/>
          <p:cNvGrpSpPr/>
          <p:nvPr/>
        </p:nvGrpSpPr>
        <p:grpSpPr>
          <a:xfrm>
            <a:off x="2821888" y="3137723"/>
            <a:ext cx="1619819" cy="1654670"/>
            <a:chOff x="2821888" y="3137723"/>
            <a:chExt cx="1619819" cy="1654670"/>
          </a:xfrm>
        </p:grpSpPr>
        <p:pic>
          <p:nvPicPr>
            <p:cNvPr id="22" name="Picture 2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0497309">
              <a:off x="2821888" y="3172574"/>
              <a:ext cx="1619819" cy="1619819"/>
            </a:xfrm>
            <a:prstGeom prst="rect">
              <a:avLst/>
            </a:prstGeom>
          </p:spPr>
        </p:pic>
        <p:sp>
          <p:nvSpPr>
            <p:cNvPr id="85" name="TextBox 84"/>
            <p:cNvSpPr txBox="1"/>
            <p:nvPr/>
          </p:nvSpPr>
          <p:spPr>
            <a:xfrm>
              <a:off x="3343769" y="3137723"/>
              <a:ext cx="592278" cy="276999"/>
            </a:xfrm>
            <a:prstGeom prst="rect">
              <a:avLst/>
            </a:prstGeom>
            <a:noFill/>
          </p:spPr>
          <p:txBody>
            <a:bodyPr wrap="none" rtlCol="0">
              <a:spAutoFit/>
            </a:bodyPr>
            <a:lstStyle/>
            <a:p>
              <a:pPr algn="l"/>
              <a:r>
                <a:rPr lang="en-US" sz="1200" b="1" dirty="0" smtClean="0">
                  <a:solidFill>
                    <a:schemeClr val="bg1"/>
                  </a:solidFill>
                  <a:effectLst>
                    <a:outerShdw blurRad="38100" dist="38100" dir="2700000" algn="tl">
                      <a:srgbClr val="000000">
                        <a:alpha val="43137"/>
                      </a:srgbClr>
                    </a:outerShdw>
                  </a:effectLst>
                </a:rPr>
                <a:t>Tier 2</a:t>
              </a:r>
              <a:endParaRPr lang="en-US" sz="1200" b="1" dirty="0" smtClean="0">
                <a:solidFill>
                  <a:schemeClr val="bg1"/>
                </a:solidFill>
                <a:effectLst>
                  <a:outerShdw blurRad="38100" dist="38100" dir="2700000" algn="tl">
                    <a:srgbClr val="000000">
                      <a:alpha val="43137"/>
                    </a:srgbClr>
                  </a:outerShdw>
                </a:effectLst>
              </a:endParaRPr>
            </a:p>
          </p:txBody>
        </p:sp>
      </p:grpSp>
      <p:grpSp>
        <p:nvGrpSpPr>
          <p:cNvPr id="28" name="Group 27"/>
          <p:cNvGrpSpPr/>
          <p:nvPr/>
        </p:nvGrpSpPr>
        <p:grpSpPr>
          <a:xfrm>
            <a:off x="5315061" y="3137723"/>
            <a:ext cx="1651772" cy="1587910"/>
            <a:chOff x="5315061" y="3137723"/>
            <a:chExt cx="1651772" cy="1587910"/>
          </a:xfrm>
        </p:grpSpPr>
        <p:pic>
          <p:nvPicPr>
            <p:cNvPr id="23" name="Picture 2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0941694">
              <a:off x="5315061" y="3206003"/>
              <a:ext cx="1651772" cy="1519630"/>
            </a:xfrm>
            <a:prstGeom prst="rect">
              <a:avLst/>
            </a:prstGeom>
          </p:spPr>
        </p:pic>
        <p:sp>
          <p:nvSpPr>
            <p:cNvPr id="93" name="TextBox 92"/>
            <p:cNvSpPr txBox="1"/>
            <p:nvPr/>
          </p:nvSpPr>
          <p:spPr>
            <a:xfrm>
              <a:off x="5807677" y="3137723"/>
              <a:ext cx="592278" cy="276999"/>
            </a:xfrm>
            <a:prstGeom prst="rect">
              <a:avLst/>
            </a:prstGeom>
            <a:noFill/>
          </p:spPr>
          <p:txBody>
            <a:bodyPr wrap="none" rtlCol="0">
              <a:spAutoFit/>
            </a:bodyPr>
            <a:lstStyle/>
            <a:p>
              <a:pPr algn="l"/>
              <a:r>
                <a:rPr lang="en-US" sz="1200" b="1" dirty="0" smtClean="0">
                  <a:solidFill>
                    <a:schemeClr val="bg1"/>
                  </a:solidFill>
                  <a:effectLst>
                    <a:outerShdw blurRad="38100" dist="38100" dir="2700000" algn="tl">
                      <a:srgbClr val="000000">
                        <a:alpha val="43137"/>
                      </a:srgbClr>
                    </a:outerShdw>
                  </a:effectLst>
                </a:rPr>
                <a:t>Tier 3</a:t>
              </a:r>
              <a:endParaRPr lang="en-US" sz="1200" b="1" dirty="0" smtClean="0">
                <a:solidFill>
                  <a:schemeClr val="bg1"/>
                </a:solidFill>
                <a:effectLst>
                  <a:outerShdw blurRad="38100" dist="38100" dir="2700000" algn="tl">
                    <a:srgbClr val="000000">
                      <a:alpha val="43137"/>
                    </a:srgbClr>
                  </a:outerShdw>
                </a:effectLst>
              </a:endParaRPr>
            </a:p>
          </p:txBody>
        </p:sp>
      </p:grpSp>
    </p:spTree>
    <p:extLst>
      <p:ext uri="{BB962C8B-B14F-4D97-AF65-F5344CB8AC3E}">
        <p14:creationId xmlns:p14="http://schemas.microsoft.com/office/powerpoint/2010/main" val="1188080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2" presetClass="entr" presetSubtype="8" fill="hold" nodeType="withEffect">
                                  <p:stCondLst>
                                    <p:cond delay="250"/>
                                  </p:stCondLst>
                                  <p:childTnLst>
                                    <p:set>
                                      <p:cBhvr>
                                        <p:cTn id="9" dur="1" fill="hold">
                                          <p:stCondLst>
                                            <p:cond delay="0"/>
                                          </p:stCondLst>
                                        </p:cTn>
                                        <p:tgtEl>
                                          <p:spTgt spid="26"/>
                                        </p:tgtEl>
                                        <p:attrNameLst>
                                          <p:attrName>style.visibility</p:attrName>
                                        </p:attrNameLst>
                                      </p:cBhvr>
                                      <p:to>
                                        <p:strVal val="visible"/>
                                      </p:to>
                                    </p:set>
                                    <p:animEffect transition="in" filter="wipe(left)">
                                      <p:cBhvr>
                                        <p:cTn id="10" dur="500"/>
                                        <p:tgtEl>
                                          <p:spTgt spid="2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1000"/>
                                        <p:tgtEl>
                                          <p:spTgt spid="15"/>
                                        </p:tgtEl>
                                      </p:cBhvr>
                                    </p:animEffect>
                                  </p:childTnLst>
                                </p:cTn>
                              </p:par>
                              <p:par>
                                <p:cTn id="16" presetID="22" presetClass="entr" presetSubtype="8" fill="hold" nodeType="withEffect">
                                  <p:stCondLst>
                                    <p:cond delay="250"/>
                                  </p:stCondLst>
                                  <p:childTnLst>
                                    <p:set>
                                      <p:cBhvr>
                                        <p:cTn id="17" dur="1" fill="hold">
                                          <p:stCondLst>
                                            <p:cond delay="0"/>
                                          </p:stCondLst>
                                        </p:cTn>
                                        <p:tgtEl>
                                          <p:spTgt spid="27"/>
                                        </p:tgtEl>
                                        <p:attrNameLst>
                                          <p:attrName>style.visibility</p:attrName>
                                        </p:attrNameLst>
                                      </p:cBhvr>
                                      <p:to>
                                        <p:strVal val="visible"/>
                                      </p:to>
                                    </p:set>
                                    <p:animEffect transition="in" filter="wipe(left)">
                                      <p:cBhvr>
                                        <p:cTn id="18" dur="500"/>
                                        <p:tgtEl>
                                          <p:spTgt spid="2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1000"/>
                                        <p:tgtEl>
                                          <p:spTgt spid="18"/>
                                        </p:tgtEl>
                                      </p:cBhvr>
                                    </p:animEffect>
                                  </p:childTnLst>
                                </p:cTn>
                              </p:par>
                              <p:par>
                                <p:cTn id="24" presetID="22" presetClass="entr" presetSubtype="8" fill="hold" nodeType="withEffect">
                                  <p:stCondLst>
                                    <p:cond delay="250"/>
                                  </p:stCondLst>
                                  <p:childTnLst>
                                    <p:set>
                                      <p:cBhvr>
                                        <p:cTn id="25" dur="1" fill="hold">
                                          <p:stCondLst>
                                            <p:cond delay="0"/>
                                          </p:stCondLst>
                                        </p:cTn>
                                        <p:tgtEl>
                                          <p:spTgt spid="28"/>
                                        </p:tgtEl>
                                        <p:attrNameLst>
                                          <p:attrName>style.visibility</p:attrName>
                                        </p:attrNameLst>
                                      </p:cBhvr>
                                      <p:to>
                                        <p:strVal val="visible"/>
                                      </p:to>
                                    </p:set>
                                    <p:animEffect transition="in" filter="wipe(left)">
                                      <p:cBhvr>
                                        <p:cTn id="2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1"/>
          <p:cNvSpPr txBox="1">
            <a:spLocks/>
          </p:cNvSpPr>
          <p:nvPr/>
        </p:nvSpPr>
        <p:spPr>
          <a:xfrm>
            <a:off x="1751368" y="135640"/>
            <a:ext cx="5530686" cy="536972"/>
          </a:xfrm>
          <a:prstGeom prst="roundRect">
            <a:avLst/>
          </a:prstGeom>
          <a:solidFill>
            <a:srgbClr val="000000"/>
          </a:solidFill>
          <a:ln>
            <a:solidFill>
              <a:schemeClr val="accent2">
                <a:lumMod val="60000"/>
                <a:lumOff val="40000"/>
              </a:schemeClr>
            </a:solidFill>
          </a:ln>
        </p:spPr>
        <p:txBody>
          <a:bodyPr vert="horz" lIns="91440" tIns="45720" rIns="91440" bIns="45720" rtlCol="0" anchor="ctr">
            <a:noAutofit/>
          </a:bodyPr>
          <a:lstStyle>
            <a:lvl1pPr algn="l" defTabSz="914400" rtl="0" eaLnBrk="1" latinLnBrk="0" hangingPunct="1">
              <a:spcBef>
                <a:spcPct val="0"/>
              </a:spcBef>
              <a:buNone/>
              <a:defRPr sz="2000" b="0" kern="1200">
                <a:solidFill>
                  <a:schemeClr val="tx1"/>
                </a:solidFill>
                <a:latin typeface="Rockwell" pitchFamily="18" charset="0"/>
                <a:ea typeface="+mj-ea"/>
                <a:cs typeface="Arial" pitchFamily="34" charset="0"/>
              </a:defRPr>
            </a:lvl1pPr>
          </a:lstStyle>
          <a:p>
            <a:pPr algn="ctr"/>
            <a:r>
              <a:rPr lang="en-US" sz="2100" dirty="0">
                <a:solidFill>
                  <a:srgbClr val="FF0000"/>
                </a:solidFill>
              </a:rPr>
              <a:t>Continued Vigilance and Preparedness</a:t>
            </a:r>
            <a:endParaRPr lang="en-US" sz="2100" dirty="0">
              <a:solidFill>
                <a:srgbClr val="FF0000"/>
              </a:solidFill>
              <a:latin typeface="Courier New" panose="02070309020205020404" pitchFamily="49" charset="0"/>
              <a:cs typeface="Courier New" panose="02070309020205020404" pitchFamily="49" charset="0"/>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30198" t="1938" r="10048" b="1938"/>
          <a:stretch/>
        </p:blipFill>
        <p:spPr>
          <a:xfrm flipH="1">
            <a:off x="3388057" y="1448136"/>
            <a:ext cx="2494013" cy="2494013"/>
          </a:xfrm>
          <a:prstGeom prst="roundRect">
            <a:avLst>
              <a:gd name="adj" fmla="val 12242"/>
            </a:avLst>
          </a:prstGeom>
          <a:effectLst>
            <a:outerShdw blurRad="50800" dist="38100" dir="5400000" algn="t" rotWithShape="0">
              <a:prstClr val="black">
                <a:alpha val="40000"/>
              </a:prstClr>
            </a:outerShdw>
          </a:effectLst>
        </p:spPr>
      </p:pic>
      <p:grpSp>
        <p:nvGrpSpPr>
          <p:cNvPr id="11" name="Group 10"/>
          <p:cNvGrpSpPr/>
          <p:nvPr/>
        </p:nvGrpSpPr>
        <p:grpSpPr>
          <a:xfrm>
            <a:off x="5793601" y="846988"/>
            <a:ext cx="2566988" cy="2271345"/>
            <a:chOff x="5998559" y="-462111"/>
            <a:chExt cx="2566988" cy="2271345"/>
          </a:xfrm>
        </p:grpSpPr>
        <p:grpSp>
          <p:nvGrpSpPr>
            <p:cNvPr id="21" name="Group 20"/>
            <p:cNvGrpSpPr/>
            <p:nvPr/>
          </p:nvGrpSpPr>
          <p:grpSpPr>
            <a:xfrm>
              <a:off x="5998559" y="-462111"/>
              <a:ext cx="2566988" cy="2271345"/>
              <a:chOff x="6029505" y="2330537"/>
              <a:chExt cx="2566988" cy="2271345"/>
            </a:xfrm>
          </p:grpSpPr>
          <p:pic>
            <p:nvPicPr>
              <p:cNvPr id="22"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29505" y="2430182"/>
                <a:ext cx="2566988" cy="2171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 name="Picture 6"/>
              <p:cNvPicPr>
                <a:picLocks noChangeAspect="1" noChangeArrowheads="1"/>
              </p:cNvPicPr>
              <p:nvPr/>
            </p:nvPicPr>
            <p:blipFill rotWithShape="1">
              <a:blip r:embed="rId4">
                <a:extLst>
                  <a:ext uri="{28A0092B-C50C-407E-A947-70E740481C1C}">
                    <a14:useLocalDpi xmlns:a14="http://schemas.microsoft.com/office/drawing/2010/main" val="0"/>
                  </a:ext>
                </a:extLst>
              </a:blip>
              <a:srcRect l="13132" t="18697" r="47307" b="73714"/>
              <a:stretch/>
            </p:blipFill>
            <p:spPr bwMode="auto">
              <a:xfrm>
                <a:off x="6512341" y="2330537"/>
                <a:ext cx="2031020" cy="329609"/>
              </a:xfrm>
              <a:prstGeom prst="rect">
                <a:avLst/>
              </a:prstGeom>
              <a:noFill/>
              <a:ln w="9525">
                <a:solidFill>
                  <a:schemeClr val="tx2"/>
                </a:solidFill>
                <a:miter lim="800000"/>
                <a:headEnd/>
                <a:tailEnd/>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pic>
          <p:cxnSp>
            <p:nvCxnSpPr>
              <p:cNvPr id="24" name="Straight Connector 23"/>
              <p:cNvCxnSpPr/>
              <p:nvPr/>
            </p:nvCxnSpPr>
            <p:spPr>
              <a:xfrm flipV="1">
                <a:off x="7102549" y="2660146"/>
                <a:ext cx="210450" cy="178747"/>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pic>
          <p:nvPicPr>
            <p:cNvPr id="33" name="Picture 32"/>
            <p:cNvPicPr>
              <a:picLocks noChangeAspect="1"/>
            </p:cNvPicPr>
            <p:nvPr/>
          </p:nvPicPr>
          <p:blipFill rotWithShape="1">
            <a:blip r:embed="rId5">
              <a:extLst>
                <a:ext uri="{28A0092B-C50C-407E-A947-70E740481C1C}">
                  <a14:useLocalDpi xmlns:a14="http://schemas.microsoft.com/office/drawing/2010/main" val="0"/>
                </a:ext>
              </a:extLst>
            </a:blip>
            <a:srcRect l="2595" t="10499" r="50339" b="64443"/>
            <a:stretch/>
          </p:blipFill>
          <p:spPr>
            <a:xfrm>
              <a:off x="6107501" y="570802"/>
              <a:ext cx="2249690" cy="969535"/>
            </a:xfrm>
            <a:prstGeom prst="rect">
              <a:avLst/>
            </a:prstGeom>
            <a:effectLst/>
          </p:spPr>
        </p:pic>
      </p:grpSp>
      <p:grpSp>
        <p:nvGrpSpPr>
          <p:cNvPr id="29" name="Group 28"/>
          <p:cNvGrpSpPr/>
          <p:nvPr/>
        </p:nvGrpSpPr>
        <p:grpSpPr>
          <a:xfrm>
            <a:off x="4723636" y="2920711"/>
            <a:ext cx="3945186" cy="1847338"/>
            <a:chOff x="4723636" y="2747285"/>
            <a:chExt cx="3945186" cy="1847338"/>
          </a:xfrm>
          <a:effectLst>
            <a:outerShdw blurRad="50800" dist="38100" dir="5400000" algn="t" rotWithShape="0">
              <a:prstClr val="black">
                <a:alpha val="40000"/>
              </a:prstClr>
            </a:outerShdw>
          </a:effectLst>
        </p:grpSpPr>
        <p:pic>
          <p:nvPicPr>
            <p:cNvPr id="30" name="Picture 29"/>
            <p:cNvPicPr>
              <a:picLocks noChangeAspect="1"/>
            </p:cNvPicPr>
            <p:nvPr/>
          </p:nvPicPr>
          <p:blipFill rotWithShape="1">
            <a:blip r:embed="rId6" cstate="print">
              <a:extLst>
                <a:ext uri="{28A0092B-C50C-407E-A947-70E740481C1C}">
                  <a14:useLocalDpi xmlns:a14="http://schemas.microsoft.com/office/drawing/2010/main" val="0"/>
                </a:ext>
              </a:extLst>
            </a:blip>
            <a:srcRect t="46769"/>
            <a:stretch/>
          </p:blipFill>
          <p:spPr>
            <a:xfrm>
              <a:off x="4723636" y="3224589"/>
              <a:ext cx="2767730" cy="1370034"/>
            </a:xfrm>
            <a:prstGeom prst="rect">
              <a:avLst/>
            </a:prstGeom>
          </p:spPr>
        </p:pic>
        <p:pic>
          <p:nvPicPr>
            <p:cNvPr id="31" name="Picture 3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477178" y="2747285"/>
              <a:ext cx="2191644" cy="1455598"/>
            </a:xfrm>
            <a:prstGeom prst="rect">
              <a:avLst/>
            </a:prstGeom>
          </p:spPr>
        </p:pic>
      </p:grpSp>
      <p:grpSp>
        <p:nvGrpSpPr>
          <p:cNvPr id="13" name="Group 12"/>
          <p:cNvGrpSpPr/>
          <p:nvPr/>
        </p:nvGrpSpPr>
        <p:grpSpPr>
          <a:xfrm>
            <a:off x="297366" y="832641"/>
            <a:ext cx="3199407" cy="1943551"/>
            <a:chOff x="297366" y="753811"/>
            <a:chExt cx="3199407" cy="1943551"/>
          </a:xfrm>
        </p:grpSpPr>
        <p:pic>
          <p:nvPicPr>
            <p:cNvPr id="26" name="Picture 7"/>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97366" y="963812"/>
              <a:ext cx="2407444" cy="1733550"/>
            </a:xfrm>
            <a:prstGeom prst="rect">
              <a:avLst/>
            </a:prstGeom>
            <a:noFill/>
            <a:ln>
              <a:noFill/>
            </a:ln>
            <a:effectLst>
              <a:outerShdw blurRad="50800" dist="38100" dir="16200000"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6" name="Picture 35"/>
            <p:cNvPicPr>
              <a:picLocks noChangeAspect="1"/>
            </p:cNvPicPr>
            <p:nvPr/>
          </p:nvPicPr>
          <p:blipFill>
            <a:blip r:embed="rId9"/>
            <a:stretch>
              <a:fillRect/>
            </a:stretch>
          </p:blipFill>
          <p:spPr>
            <a:xfrm>
              <a:off x="1195810" y="753811"/>
              <a:ext cx="2300963" cy="1883829"/>
            </a:xfrm>
            <a:prstGeom prst="rect">
              <a:avLst/>
            </a:prstGeom>
            <a:ln>
              <a:noFill/>
            </a:ln>
            <a:effectLst>
              <a:outerShdw blurRad="63500" sx="102000" sy="102000" algn="ctr" rotWithShape="0">
                <a:prstClr val="black">
                  <a:alpha val="40000"/>
                </a:prstClr>
              </a:outerShdw>
            </a:effectLst>
          </p:spPr>
        </p:pic>
      </p:grpSp>
      <p:grpSp>
        <p:nvGrpSpPr>
          <p:cNvPr id="14" name="Group 13"/>
          <p:cNvGrpSpPr/>
          <p:nvPr/>
        </p:nvGrpSpPr>
        <p:grpSpPr>
          <a:xfrm>
            <a:off x="470792" y="2589625"/>
            <a:ext cx="3742071" cy="2032780"/>
            <a:chOff x="297366" y="2747285"/>
            <a:chExt cx="3742071" cy="2032780"/>
          </a:xfrm>
        </p:grpSpPr>
        <p:pic>
          <p:nvPicPr>
            <p:cNvPr id="20" name="Picture 2"/>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24406" t="24487" r="9277" b="27094"/>
            <a:stretch/>
          </p:blipFill>
          <p:spPr bwMode="auto">
            <a:xfrm>
              <a:off x="297366" y="2747285"/>
              <a:ext cx="2908005" cy="1847338"/>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9" name="Picture 2"/>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a:off x="498901" y="4041242"/>
              <a:ext cx="3540536" cy="738823"/>
            </a:xfrm>
            <a:prstGeom prst="rect">
              <a:avLst/>
            </a:prstGeom>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14082752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1000"/>
                                        <p:tgtEl>
                                          <p:spTgt spid="29"/>
                                        </p:tgtEl>
                                      </p:cBhvr>
                                    </p:animEffect>
                                    <p:anim calcmode="lin" valueType="num">
                                      <p:cBhvr>
                                        <p:cTn id="27" dur="1000" fill="hold"/>
                                        <p:tgtEl>
                                          <p:spTgt spid="29"/>
                                        </p:tgtEl>
                                        <p:attrNameLst>
                                          <p:attrName>ppt_x</p:attrName>
                                        </p:attrNameLst>
                                      </p:cBhvr>
                                      <p:tavLst>
                                        <p:tav tm="0">
                                          <p:val>
                                            <p:strVal val="#ppt_x"/>
                                          </p:val>
                                        </p:tav>
                                        <p:tav tm="100000">
                                          <p:val>
                                            <p:strVal val="#ppt_x"/>
                                          </p:val>
                                        </p:tav>
                                      </p:tavLst>
                                    </p:anim>
                                    <p:anim calcmode="lin" valueType="num">
                                      <p:cBhvr>
                                        <p:cTn id="28"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oundRect">
            <a:avLst/>
          </a:prstGeom>
          <a:solidFill>
            <a:srgbClr val="000000"/>
          </a:solidFill>
          <a:ln>
            <a:solidFill>
              <a:schemeClr val="accent2">
                <a:lumMod val="60000"/>
                <a:lumOff val="40000"/>
              </a:schemeClr>
            </a:solidFill>
          </a:ln>
        </p:spPr>
        <p:txBody>
          <a:bodyPr vert="horz" lIns="91440" tIns="45720" rIns="91440" bIns="45720" rtlCol="0" anchor="ctr">
            <a:noAutofit/>
          </a:bodyPr>
          <a:lstStyle/>
          <a:p>
            <a:pPr algn="ctr"/>
            <a:r>
              <a:rPr lang="en-US" sz="2100" dirty="0">
                <a:solidFill>
                  <a:srgbClr val="FF0000"/>
                </a:solidFill>
              </a:rPr>
              <a:t>Call to Action: Help Us Keep Liberty </a:t>
            </a:r>
            <a:r>
              <a:rPr lang="en-US" sz="2100" dirty="0" err="1">
                <a:solidFill>
                  <a:srgbClr val="FF0000"/>
                </a:solidFill>
              </a:rPr>
              <a:t>Mutual’s</a:t>
            </a:r>
            <a:r>
              <a:rPr lang="en-US" sz="2100" dirty="0">
                <a:solidFill>
                  <a:srgbClr val="FF0000"/>
                </a:solidFill>
              </a:rPr>
              <a:t> Data Secure</a:t>
            </a:r>
          </a:p>
        </p:txBody>
      </p:sp>
      <p:grpSp>
        <p:nvGrpSpPr>
          <p:cNvPr id="16" name="Group 15"/>
          <p:cNvGrpSpPr/>
          <p:nvPr/>
        </p:nvGrpSpPr>
        <p:grpSpPr>
          <a:xfrm>
            <a:off x="488552" y="1118631"/>
            <a:ext cx="2346279" cy="3438045"/>
            <a:chOff x="488552" y="1118631"/>
            <a:chExt cx="2346279" cy="3438045"/>
          </a:xfrm>
        </p:grpSpPr>
        <p:sp>
          <p:nvSpPr>
            <p:cNvPr id="4" name="TextBox 3"/>
            <p:cNvSpPr txBox="1"/>
            <p:nvPr/>
          </p:nvSpPr>
          <p:spPr>
            <a:xfrm>
              <a:off x="488553" y="1118631"/>
              <a:ext cx="2346278" cy="2123658"/>
            </a:xfrm>
            <a:prstGeom prst="rect">
              <a:avLst/>
            </a:prstGeom>
            <a:solidFill>
              <a:schemeClr val="tx1"/>
            </a:solidFill>
            <a:ln>
              <a:solidFill>
                <a:schemeClr val="tx1"/>
              </a:solidFill>
            </a:ln>
          </p:spPr>
          <p:txBody>
            <a:bodyPr wrap="square" rtlCol="0">
              <a:spAutoFit/>
            </a:bodyPr>
            <a:lstStyle>
              <a:defPPr>
                <a:defRPr lang="en-US"/>
              </a:defPPr>
              <a:lvl1pPr algn="ctr">
                <a:defRPr sz="700">
                  <a:solidFill>
                    <a:schemeClr val="bg1"/>
                  </a:solidFill>
                </a:defRPr>
              </a:lvl1pPr>
            </a:lstStyle>
            <a:p>
              <a:endParaRPr lang="en-US" sz="1600" dirty="0" smtClean="0"/>
            </a:p>
            <a:p>
              <a:endParaRPr lang="en-US" sz="1600" dirty="0" smtClean="0"/>
            </a:p>
            <a:p>
              <a:r>
                <a:rPr lang="en-US" sz="2000" dirty="0" smtClean="0"/>
                <a:t>Stay informed </a:t>
              </a:r>
              <a:br>
                <a:rPr lang="en-US" sz="2000" dirty="0" smtClean="0"/>
              </a:br>
              <a:r>
                <a:rPr lang="en-US" sz="2000" dirty="0" smtClean="0"/>
                <a:t>and engaged.</a:t>
              </a:r>
            </a:p>
            <a:p>
              <a:endParaRPr lang="en-US" sz="2000" dirty="0" smtClean="0"/>
            </a:p>
            <a:p>
              <a:endParaRPr lang="en-US" sz="2000" dirty="0" smtClean="0"/>
            </a:p>
            <a:p>
              <a:endParaRPr lang="en-US" sz="2000" dirty="0"/>
            </a:p>
          </p:txBody>
        </p:sp>
        <p:pic>
          <p:nvPicPr>
            <p:cNvPr id="15"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0486" t="6157" r="11817" b="20805"/>
            <a:stretch/>
          </p:blipFill>
          <p:spPr bwMode="auto">
            <a:xfrm>
              <a:off x="488552" y="2955637"/>
              <a:ext cx="2346278" cy="1601039"/>
            </a:xfrm>
            <a:prstGeom prst="rect">
              <a:avLst/>
            </a:prstGeom>
            <a:noFill/>
            <a:ln w="9525">
              <a:solidFill>
                <a:schemeClr val="tx1"/>
              </a:solidFill>
              <a:miter lim="800000"/>
              <a:headEnd/>
              <a:tailEnd/>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Lst>
          </p:spPr>
        </p:pic>
      </p:grpSp>
      <p:grpSp>
        <p:nvGrpSpPr>
          <p:cNvPr id="20" name="Group 19"/>
          <p:cNvGrpSpPr/>
          <p:nvPr/>
        </p:nvGrpSpPr>
        <p:grpSpPr>
          <a:xfrm>
            <a:off x="3194745" y="1118106"/>
            <a:ext cx="2401557" cy="3438569"/>
            <a:chOff x="3194745" y="1118106"/>
            <a:chExt cx="2401557" cy="3438569"/>
          </a:xfrm>
        </p:grpSpPr>
        <p:sp>
          <p:nvSpPr>
            <p:cNvPr id="11" name="TextBox 10"/>
            <p:cNvSpPr txBox="1"/>
            <p:nvPr/>
          </p:nvSpPr>
          <p:spPr>
            <a:xfrm>
              <a:off x="3194745" y="1118106"/>
              <a:ext cx="2401557" cy="1938992"/>
            </a:xfrm>
            <a:prstGeom prst="rect">
              <a:avLst/>
            </a:prstGeom>
            <a:solidFill>
              <a:schemeClr val="tx1"/>
            </a:solidFill>
            <a:ln>
              <a:solidFill>
                <a:schemeClr val="tx1"/>
              </a:solidFill>
            </a:ln>
          </p:spPr>
          <p:txBody>
            <a:bodyPr wrap="square" rtlCol="0">
              <a:spAutoFit/>
            </a:bodyPr>
            <a:lstStyle>
              <a:defPPr>
                <a:defRPr lang="en-US"/>
              </a:defPPr>
              <a:lvl1pPr algn="ctr">
                <a:defRPr sz="700">
                  <a:solidFill>
                    <a:schemeClr val="bg1"/>
                  </a:solidFill>
                </a:defRPr>
              </a:lvl1pPr>
            </a:lstStyle>
            <a:p>
              <a:endParaRPr lang="en-US" sz="2000" dirty="0" smtClean="0"/>
            </a:p>
            <a:p>
              <a:r>
                <a:rPr lang="en-US" sz="2000" dirty="0" smtClean="0"/>
                <a:t>Build security </a:t>
              </a:r>
              <a:br>
                <a:rPr lang="en-US" sz="2000" dirty="0" smtClean="0"/>
              </a:br>
              <a:r>
                <a:rPr lang="en-US" sz="2000" dirty="0" smtClean="0"/>
                <a:t>into your team’s culture.</a:t>
              </a:r>
            </a:p>
            <a:p>
              <a:endParaRPr lang="en-US" sz="2000" dirty="0" smtClean="0"/>
            </a:p>
            <a:p>
              <a:endParaRPr lang="en-US" sz="2000"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94745" y="2955637"/>
              <a:ext cx="2401557" cy="1601038"/>
            </a:xfrm>
            <a:prstGeom prst="rect">
              <a:avLst/>
            </a:prstGeom>
            <a:ln>
              <a:solidFill>
                <a:schemeClr val="tx1"/>
              </a:solidFill>
            </a:ln>
          </p:spPr>
        </p:pic>
      </p:grpSp>
      <p:grpSp>
        <p:nvGrpSpPr>
          <p:cNvPr id="21" name="Group 20"/>
          <p:cNvGrpSpPr/>
          <p:nvPr/>
        </p:nvGrpSpPr>
        <p:grpSpPr>
          <a:xfrm>
            <a:off x="6069204" y="1118106"/>
            <a:ext cx="2401557" cy="3440816"/>
            <a:chOff x="6069204" y="1118106"/>
            <a:chExt cx="2401557" cy="3440816"/>
          </a:xfrm>
        </p:grpSpPr>
        <p:sp>
          <p:nvSpPr>
            <p:cNvPr id="12" name="TextBox 11"/>
            <p:cNvSpPr txBox="1"/>
            <p:nvPr/>
          </p:nvSpPr>
          <p:spPr>
            <a:xfrm>
              <a:off x="6069204" y="1118106"/>
              <a:ext cx="2401557" cy="1938992"/>
            </a:xfrm>
            <a:prstGeom prst="rect">
              <a:avLst/>
            </a:prstGeom>
            <a:solidFill>
              <a:schemeClr val="tx1"/>
            </a:solidFill>
            <a:ln>
              <a:solidFill>
                <a:schemeClr val="tx1"/>
              </a:solidFill>
            </a:ln>
          </p:spPr>
          <p:txBody>
            <a:bodyPr wrap="square" rtlCol="0">
              <a:spAutoFit/>
            </a:bodyPr>
            <a:lstStyle>
              <a:defPPr>
                <a:defRPr lang="en-US"/>
              </a:defPPr>
              <a:lvl1pPr algn="ctr">
                <a:defRPr sz="700">
                  <a:solidFill>
                    <a:schemeClr val="bg1"/>
                  </a:solidFill>
                </a:defRPr>
              </a:lvl1pPr>
            </a:lstStyle>
            <a:p>
              <a:endParaRPr lang="en-US" sz="1600" dirty="0" smtClean="0"/>
            </a:p>
            <a:p>
              <a:r>
                <a:rPr lang="en-US" sz="2000" dirty="0" smtClean="0"/>
                <a:t>Ensure </a:t>
              </a:r>
              <a:r>
                <a:rPr lang="en-US" sz="2000" dirty="0"/>
                <a:t>that vendors </a:t>
              </a:r>
              <a:r>
                <a:rPr lang="en-US" sz="2000" dirty="0" smtClean="0"/>
                <a:t>and partners meet </a:t>
              </a:r>
              <a:br>
                <a:rPr lang="en-US" sz="2000" dirty="0" smtClean="0"/>
              </a:br>
              <a:r>
                <a:rPr lang="en-US" sz="2000" dirty="0" smtClean="0"/>
                <a:t>our standards.</a:t>
              </a:r>
            </a:p>
            <a:p>
              <a:endParaRPr lang="en-US" sz="2000" dirty="0"/>
            </a:p>
          </p:txBody>
        </p:sp>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l="4292" t="36397" b="21075"/>
            <a:stretch/>
          </p:blipFill>
          <p:spPr>
            <a:xfrm>
              <a:off x="6069204" y="2958409"/>
              <a:ext cx="2401557" cy="1600513"/>
            </a:xfrm>
            <a:prstGeom prst="rect">
              <a:avLst/>
            </a:prstGeom>
            <a:ln>
              <a:solidFill>
                <a:schemeClr val="tx1"/>
              </a:solidFill>
            </a:ln>
          </p:spPr>
        </p:pic>
      </p:grpSp>
    </p:spTree>
    <p:extLst>
      <p:ext uri="{BB962C8B-B14F-4D97-AF65-F5344CB8AC3E}">
        <p14:creationId xmlns:p14="http://schemas.microsoft.com/office/powerpoint/2010/main" val="4110613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Effect transition="in" filter="fade">
                                      <p:cBhvr>
                                        <p:cTn id="9" dur="1000"/>
                                        <p:tgtEl>
                                          <p:spTgt spid="16"/>
                                        </p:tgtEl>
                                      </p:cBhvr>
                                    </p:animEffect>
                                  </p:childTnLst>
                                </p:cTn>
                              </p:par>
                              <p:par>
                                <p:cTn id="10" presetID="53" presetClass="entr" presetSubtype="16" fill="hold" nodeType="withEffect">
                                  <p:stCondLst>
                                    <p:cond delay="1000"/>
                                  </p:stCondLst>
                                  <p:childTnLst>
                                    <p:set>
                                      <p:cBhvr>
                                        <p:cTn id="11" dur="1" fill="hold">
                                          <p:stCondLst>
                                            <p:cond delay="0"/>
                                          </p:stCondLst>
                                        </p:cTn>
                                        <p:tgtEl>
                                          <p:spTgt spid="20"/>
                                        </p:tgtEl>
                                        <p:attrNameLst>
                                          <p:attrName>style.visibility</p:attrName>
                                        </p:attrNameLst>
                                      </p:cBhvr>
                                      <p:to>
                                        <p:strVal val="visible"/>
                                      </p:to>
                                    </p:set>
                                    <p:anim calcmode="lin" valueType="num">
                                      <p:cBhvr>
                                        <p:cTn id="12" dur="1000" fill="hold"/>
                                        <p:tgtEl>
                                          <p:spTgt spid="20"/>
                                        </p:tgtEl>
                                        <p:attrNameLst>
                                          <p:attrName>ppt_w</p:attrName>
                                        </p:attrNameLst>
                                      </p:cBhvr>
                                      <p:tavLst>
                                        <p:tav tm="0">
                                          <p:val>
                                            <p:fltVal val="0"/>
                                          </p:val>
                                        </p:tav>
                                        <p:tav tm="100000">
                                          <p:val>
                                            <p:strVal val="#ppt_w"/>
                                          </p:val>
                                        </p:tav>
                                      </p:tavLst>
                                    </p:anim>
                                    <p:anim calcmode="lin" valueType="num">
                                      <p:cBhvr>
                                        <p:cTn id="13" dur="1000" fill="hold"/>
                                        <p:tgtEl>
                                          <p:spTgt spid="20"/>
                                        </p:tgtEl>
                                        <p:attrNameLst>
                                          <p:attrName>ppt_h</p:attrName>
                                        </p:attrNameLst>
                                      </p:cBhvr>
                                      <p:tavLst>
                                        <p:tav tm="0">
                                          <p:val>
                                            <p:fltVal val="0"/>
                                          </p:val>
                                        </p:tav>
                                        <p:tav tm="100000">
                                          <p:val>
                                            <p:strVal val="#ppt_h"/>
                                          </p:val>
                                        </p:tav>
                                      </p:tavLst>
                                    </p:anim>
                                    <p:animEffect transition="in" filter="fade">
                                      <p:cBhvr>
                                        <p:cTn id="14" dur="1000"/>
                                        <p:tgtEl>
                                          <p:spTgt spid="20"/>
                                        </p:tgtEl>
                                      </p:cBhvr>
                                    </p:animEffect>
                                  </p:childTnLst>
                                </p:cTn>
                              </p:par>
                              <p:par>
                                <p:cTn id="15" presetID="53" presetClass="entr" presetSubtype="16" fill="hold" nodeType="withEffect">
                                  <p:stCondLst>
                                    <p:cond delay="2000"/>
                                  </p:stCondLst>
                                  <p:childTnLst>
                                    <p:set>
                                      <p:cBhvr>
                                        <p:cTn id="16" dur="1" fill="hold">
                                          <p:stCondLst>
                                            <p:cond delay="0"/>
                                          </p:stCondLst>
                                        </p:cTn>
                                        <p:tgtEl>
                                          <p:spTgt spid="21"/>
                                        </p:tgtEl>
                                        <p:attrNameLst>
                                          <p:attrName>style.visibility</p:attrName>
                                        </p:attrNameLst>
                                      </p:cBhvr>
                                      <p:to>
                                        <p:strVal val="visible"/>
                                      </p:to>
                                    </p:set>
                                    <p:anim calcmode="lin" valueType="num">
                                      <p:cBhvr>
                                        <p:cTn id="17" dur="1000" fill="hold"/>
                                        <p:tgtEl>
                                          <p:spTgt spid="21"/>
                                        </p:tgtEl>
                                        <p:attrNameLst>
                                          <p:attrName>ppt_w</p:attrName>
                                        </p:attrNameLst>
                                      </p:cBhvr>
                                      <p:tavLst>
                                        <p:tav tm="0">
                                          <p:val>
                                            <p:fltVal val="0"/>
                                          </p:val>
                                        </p:tav>
                                        <p:tav tm="100000">
                                          <p:val>
                                            <p:strVal val="#ppt_w"/>
                                          </p:val>
                                        </p:tav>
                                      </p:tavLst>
                                    </p:anim>
                                    <p:anim calcmode="lin" valueType="num">
                                      <p:cBhvr>
                                        <p:cTn id="18" dur="1000" fill="hold"/>
                                        <p:tgtEl>
                                          <p:spTgt spid="21"/>
                                        </p:tgtEl>
                                        <p:attrNameLst>
                                          <p:attrName>ppt_h</p:attrName>
                                        </p:attrNameLst>
                                      </p:cBhvr>
                                      <p:tavLst>
                                        <p:tav tm="0">
                                          <p:val>
                                            <p:fltVal val="0"/>
                                          </p:val>
                                        </p:tav>
                                        <p:tav tm="100000">
                                          <p:val>
                                            <p:strVal val="#ppt_h"/>
                                          </p:val>
                                        </p:tav>
                                      </p:tavLst>
                                    </p:anim>
                                    <p:animEffect transition="in" filter="fade">
                                      <p:cBhvr>
                                        <p:cTn id="19"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68045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n0208044\Documents\2014\DHL_Nov_Offsite\158668637.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801" r="2369" b="16833"/>
          <a:stretch/>
        </p:blipFill>
        <p:spPr bwMode="auto">
          <a:xfrm>
            <a:off x="-2" y="-3986"/>
            <a:ext cx="9144001" cy="489919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 y="1533835"/>
            <a:ext cx="9142418" cy="1754326"/>
          </a:xfrm>
          <a:prstGeom prst="rect">
            <a:avLst/>
          </a:prstGeom>
          <a:solidFill>
            <a:srgbClr val="000000">
              <a:alpha val="74902"/>
            </a:srgbClr>
          </a:solidFill>
        </p:spPr>
        <p:txBody>
          <a:bodyPr wrap="square" rtlCol="0">
            <a:spAutoFit/>
          </a:bodyPr>
          <a:lstStyle/>
          <a:p>
            <a:pPr algn="ctr"/>
            <a:r>
              <a:rPr lang="en-US" sz="5400" b="1" dirty="0" smtClean="0">
                <a:solidFill>
                  <a:schemeClr val="bg1"/>
                </a:solidFill>
                <a:latin typeface="Rockwell" panose="02060603020205020403" pitchFamily="18" charset="0"/>
              </a:rPr>
              <a:t>What does this mean </a:t>
            </a:r>
            <a:br>
              <a:rPr lang="en-US" sz="5400" b="1" dirty="0" smtClean="0">
                <a:solidFill>
                  <a:schemeClr val="bg1"/>
                </a:solidFill>
                <a:latin typeface="Rockwell" panose="02060603020205020403" pitchFamily="18" charset="0"/>
              </a:rPr>
            </a:br>
            <a:r>
              <a:rPr lang="en-US" sz="5400" b="1" dirty="0" smtClean="0">
                <a:solidFill>
                  <a:schemeClr val="bg1"/>
                </a:solidFill>
                <a:latin typeface="Rockwell" panose="02060603020205020403" pitchFamily="18" charset="0"/>
              </a:rPr>
              <a:t>for Liberty Mutual?</a:t>
            </a:r>
          </a:p>
        </p:txBody>
      </p:sp>
      <p:cxnSp>
        <p:nvCxnSpPr>
          <p:cNvPr id="5" name="Straight Connector 4"/>
          <p:cNvCxnSpPr/>
          <p:nvPr/>
        </p:nvCxnSpPr>
        <p:spPr>
          <a:xfrm>
            <a:off x="0" y="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0258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 y="1533835"/>
            <a:ext cx="9142418" cy="1754326"/>
          </a:xfrm>
          <a:prstGeom prst="rect">
            <a:avLst/>
          </a:prstGeom>
          <a:solidFill>
            <a:srgbClr val="000000">
              <a:alpha val="74902"/>
            </a:srgbClr>
          </a:solidFill>
        </p:spPr>
        <p:txBody>
          <a:bodyPr wrap="square" rtlCol="0">
            <a:spAutoFit/>
          </a:bodyPr>
          <a:lstStyle/>
          <a:p>
            <a:pPr algn="ctr"/>
            <a:r>
              <a:rPr lang="en-US" sz="5400" b="1" dirty="0" smtClean="0">
                <a:solidFill>
                  <a:schemeClr val="bg1"/>
                </a:solidFill>
                <a:latin typeface="Rockwell" panose="02060603020205020403" pitchFamily="18" charset="0"/>
              </a:rPr>
              <a:t>What does this mean </a:t>
            </a:r>
            <a:br>
              <a:rPr lang="en-US" sz="5400" b="1" dirty="0" smtClean="0">
                <a:solidFill>
                  <a:schemeClr val="bg1"/>
                </a:solidFill>
                <a:latin typeface="Rockwell" panose="02060603020205020403" pitchFamily="18" charset="0"/>
              </a:rPr>
            </a:br>
            <a:r>
              <a:rPr lang="en-US" sz="5400" b="1" dirty="0" smtClean="0">
                <a:solidFill>
                  <a:schemeClr val="bg1"/>
                </a:solidFill>
                <a:latin typeface="Rockwell" panose="02060603020205020403" pitchFamily="18" charset="0"/>
              </a:rPr>
              <a:t>for Liberty Mutual?</a:t>
            </a:r>
          </a:p>
        </p:txBody>
      </p:sp>
      <p:sp>
        <p:nvSpPr>
          <p:cNvPr id="9" name="TextBox 8"/>
          <p:cNvSpPr txBox="1"/>
          <p:nvPr/>
        </p:nvSpPr>
        <p:spPr>
          <a:xfrm>
            <a:off x="0" y="1711899"/>
            <a:ext cx="9142419" cy="3416320"/>
          </a:xfrm>
          <a:prstGeom prst="rect">
            <a:avLst/>
          </a:prstGeom>
          <a:solidFill>
            <a:srgbClr val="000000">
              <a:alpha val="74902"/>
            </a:srgbClr>
          </a:solidFill>
        </p:spPr>
        <p:txBody>
          <a:bodyPr wrap="square" rtlCol="0">
            <a:spAutoFit/>
          </a:bodyPr>
          <a:lstStyle/>
          <a:p>
            <a:pPr marL="1371600" lvl="0" indent="-285750">
              <a:lnSpc>
                <a:spcPct val="150000"/>
              </a:lnSpc>
              <a:buFont typeface="Arial" panose="020B0604020202020204" pitchFamily="34" charset="0"/>
              <a:buChar char="•"/>
            </a:pPr>
            <a:endParaRPr lang="en-US" dirty="0" smtClean="0">
              <a:solidFill>
                <a:schemeClr val="bg1"/>
              </a:solidFill>
            </a:endParaRPr>
          </a:p>
          <a:p>
            <a:pPr marL="1371600" lvl="0" indent="-285750">
              <a:lnSpc>
                <a:spcPct val="150000"/>
              </a:lnSpc>
              <a:buFont typeface="Arial" panose="020B0604020202020204" pitchFamily="34" charset="0"/>
              <a:buChar char="•"/>
            </a:pPr>
            <a:r>
              <a:rPr lang="en-US" dirty="0" smtClean="0">
                <a:solidFill>
                  <a:schemeClr val="bg1"/>
                </a:solidFill>
              </a:rPr>
              <a:t>Cyber </a:t>
            </a:r>
            <a:r>
              <a:rPr lang="en-US" dirty="0">
                <a:solidFill>
                  <a:schemeClr val="bg1"/>
                </a:solidFill>
              </a:rPr>
              <a:t>Security Trends – What’s happening out there?</a:t>
            </a:r>
          </a:p>
          <a:p>
            <a:pPr marL="1371600" lvl="0" indent="-285750">
              <a:lnSpc>
                <a:spcPct val="150000"/>
              </a:lnSpc>
              <a:buFont typeface="Arial" panose="020B0604020202020204" pitchFamily="34" charset="0"/>
              <a:buChar char="•"/>
            </a:pPr>
            <a:r>
              <a:rPr lang="en-US" dirty="0">
                <a:solidFill>
                  <a:schemeClr val="bg1"/>
                </a:solidFill>
              </a:rPr>
              <a:t>The Attackers – Who are they, why do they attack?</a:t>
            </a:r>
          </a:p>
          <a:p>
            <a:pPr marL="1371600" lvl="0" indent="-285750">
              <a:lnSpc>
                <a:spcPct val="150000"/>
              </a:lnSpc>
              <a:buFont typeface="Arial" panose="020B0604020202020204" pitchFamily="34" charset="0"/>
              <a:buChar char="•"/>
            </a:pPr>
            <a:r>
              <a:rPr lang="en-US" dirty="0">
                <a:solidFill>
                  <a:schemeClr val="bg1"/>
                </a:solidFill>
              </a:rPr>
              <a:t>Profile of an Attack – What happened to JP Morgan?</a:t>
            </a:r>
          </a:p>
          <a:p>
            <a:pPr marL="1371600" lvl="0" indent="-285750">
              <a:lnSpc>
                <a:spcPct val="150000"/>
              </a:lnSpc>
              <a:buFont typeface="Arial" panose="020B0604020202020204" pitchFamily="34" charset="0"/>
              <a:buChar char="•"/>
            </a:pPr>
            <a:r>
              <a:rPr lang="en-US" dirty="0">
                <a:solidFill>
                  <a:schemeClr val="bg1"/>
                </a:solidFill>
              </a:rPr>
              <a:t>Liberty Mutual – Are we a target?  </a:t>
            </a:r>
          </a:p>
          <a:p>
            <a:pPr marL="1371600" lvl="0" indent="-285750">
              <a:lnSpc>
                <a:spcPct val="150000"/>
              </a:lnSpc>
              <a:buFont typeface="Arial" panose="020B0604020202020204" pitchFamily="34" charset="0"/>
              <a:buChar char="•"/>
            </a:pPr>
            <a:r>
              <a:rPr lang="en-US" dirty="0">
                <a:solidFill>
                  <a:schemeClr val="bg1"/>
                </a:solidFill>
              </a:rPr>
              <a:t>Liberty’s Protections – How strong are our defenses?</a:t>
            </a:r>
          </a:p>
          <a:p>
            <a:pPr marL="1371600" lvl="0" indent="-285750">
              <a:lnSpc>
                <a:spcPct val="150000"/>
              </a:lnSpc>
              <a:buFont typeface="Arial" panose="020B0604020202020204" pitchFamily="34" charset="0"/>
              <a:buChar char="•"/>
            </a:pPr>
            <a:r>
              <a:rPr lang="en-US" dirty="0">
                <a:solidFill>
                  <a:schemeClr val="bg1"/>
                </a:solidFill>
              </a:rPr>
              <a:t>Liberty’s Leaders and Employees – What are our responsibilities</a:t>
            </a:r>
            <a:r>
              <a:rPr lang="en-US" dirty="0" smtClean="0">
                <a:solidFill>
                  <a:schemeClr val="bg1"/>
                </a:solidFill>
              </a:rPr>
              <a:t>?</a:t>
            </a:r>
          </a:p>
          <a:p>
            <a:pPr marL="1085850" lvl="0">
              <a:lnSpc>
                <a:spcPct val="150000"/>
              </a:lnSpc>
            </a:pPr>
            <a:endParaRPr lang="en-US" dirty="0">
              <a:solidFill>
                <a:schemeClr val="bg1"/>
              </a:solidFill>
            </a:endParaRPr>
          </a:p>
        </p:txBody>
      </p:sp>
    </p:spTree>
    <p:extLst>
      <p:ext uri="{BB962C8B-B14F-4D97-AF65-F5344CB8AC3E}">
        <p14:creationId xmlns:p14="http://schemas.microsoft.com/office/powerpoint/2010/main" val="2544714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3.61111E-6 5.1203E-7 L 3.61111E-6 -0.30537 " pathEditMode="relative" rAng="0" ptsTypes="AA">
                                      <p:cBhvr>
                                        <p:cTn id="6" dur="2000" fill="hold"/>
                                        <p:tgtEl>
                                          <p:spTgt spid="7"/>
                                        </p:tgtEl>
                                        <p:attrNameLst>
                                          <p:attrName>ppt_x</p:attrName>
                                          <p:attrName>ppt_y</p:attrName>
                                        </p:attrNameLst>
                                      </p:cBhvr>
                                      <p:rCtr x="0" y="-15268"/>
                                    </p:animMotion>
                                  </p:childTnLst>
                                </p:cTn>
                              </p:par>
                              <p:par>
                                <p:cTn id="7" presetID="47" presetClass="entr" presetSubtype="0" fill="hold" grpId="0" nodeType="withEffect">
                                  <p:stCondLst>
                                    <p:cond delay="1000"/>
                                  </p:stCondLst>
                                  <p:childTnLst>
                                    <p:set>
                                      <p:cBhvr>
                                        <p:cTn id="8" dur="1" fill="hold">
                                          <p:stCondLst>
                                            <p:cond delay="0"/>
                                          </p:stCondLst>
                                        </p:cTn>
                                        <p:tgtEl>
                                          <p:spTgt spid="9"/>
                                        </p:tgtEl>
                                        <p:attrNameLst>
                                          <p:attrName>style.visibility</p:attrName>
                                        </p:attrNameLst>
                                      </p:cBhvr>
                                      <p:to>
                                        <p:strVal val="visible"/>
                                      </p:to>
                                    </p:set>
                                    <p:animEffect transition="in" filter="fade">
                                      <p:cBhvr>
                                        <p:cTn id="9" dur="1000"/>
                                        <p:tgtEl>
                                          <p:spTgt spid="9"/>
                                        </p:tgtEl>
                                      </p:cBhvr>
                                    </p:animEffect>
                                    <p:anim calcmode="lin" valueType="num">
                                      <p:cBhvr>
                                        <p:cTn id="10" dur="1000" fill="hold"/>
                                        <p:tgtEl>
                                          <p:spTgt spid="9"/>
                                        </p:tgtEl>
                                        <p:attrNameLst>
                                          <p:attrName>ppt_x</p:attrName>
                                        </p:attrNameLst>
                                      </p:cBhvr>
                                      <p:tavLst>
                                        <p:tav tm="0">
                                          <p:val>
                                            <p:strVal val="#ppt_x"/>
                                          </p:val>
                                        </p:tav>
                                        <p:tav tm="100000">
                                          <p:val>
                                            <p:strVal val="#ppt_x"/>
                                          </p:val>
                                        </p:tav>
                                      </p:tavLst>
                                    </p:anim>
                                    <p:anim calcmode="lin" valueType="num">
                                      <p:cBhvr>
                                        <p:cTn id="1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p:nvPr/>
        </p:nvSpPr>
        <p:spPr>
          <a:xfrm>
            <a:off x="0" y="2542187"/>
            <a:ext cx="7803735" cy="700645"/>
          </a:xfrm>
          <a:prstGeom prst="rect">
            <a:avLst/>
          </a:prstGeom>
          <a:solidFill>
            <a:schemeClr val="tx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43" name="Rectangle 42"/>
          <p:cNvSpPr/>
          <p:nvPr/>
        </p:nvSpPr>
        <p:spPr>
          <a:xfrm>
            <a:off x="1" y="1663414"/>
            <a:ext cx="6597366" cy="700645"/>
          </a:xfrm>
          <a:prstGeom prst="rect">
            <a:avLst/>
          </a:prstGeom>
          <a:solidFill>
            <a:schemeClr val="tx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42" name="Rectangle 41"/>
          <p:cNvSpPr/>
          <p:nvPr/>
        </p:nvSpPr>
        <p:spPr>
          <a:xfrm>
            <a:off x="1" y="3424323"/>
            <a:ext cx="4810400" cy="700645"/>
          </a:xfrm>
          <a:prstGeom prst="rect">
            <a:avLst/>
          </a:prstGeom>
          <a:solidFill>
            <a:schemeClr val="accent3">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11" name="TextBox 10"/>
          <p:cNvSpPr txBox="1"/>
          <p:nvPr/>
        </p:nvSpPr>
        <p:spPr>
          <a:xfrm>
            <a:off x="3218211" y="2546820"/>
            <a:ext cx="4573647" cy="707886"/>
          </a:xfrm>
          <a:prstGeom prst="rect">
            <a:avLst/>
          </a:prstGeom>
          <a:noFill/>
          <a:effectLst>
            <a:outerShdw blurRad="50800" dist="38100" dir="5400000" algn="t" rotWithShape="0">
              <a:prstClr val="black">
                <a:alpha val="40000"/>
              </a:prstClr>
            </a:outerShdw>
          </a:effectLst>
        </p:spPr>
        <p:txBody>
          <a:bodyPr wrap="square" rtlCol="0">
            <a:spAutoFit/>
          </a:bodyPr>
          <a:lstStyle/>
          <a:p>
            <a:pPr algn="r"/>
            <a:r>
              <a:rPr lang="en-US" sz="2800" b="1" dirty="0">
                <a:solidFill>
                  <a:schemeClr val="bg1"/>
                </a:solidFill>
                <a:latin typeface="Rockwell" panose="02060603020205020403" pitchFamily="18" charset="0"/>
              </a:rPr>
              <a:t>518,800,000</a:t>
            </a:r>
          </a:p>
          <a:p>
            <a:pPr algn="r"/>
            <a:r>
              <a:rPr lang="en-US" sz="1200" dirty="0" smtClean="0">
                <a:solidFill>
                  <a:schemeClr val="bg1"/>
                </a:solidFill>
              </a:rPr>
              <a:t>Number of records breached in the last 12 months</a:t>
            </a:r>
          </a:p>
        </p:txBody>
      </p:sp>
      <p:sp>
        <p:nvSpPr>
          <p:cNvPr id="14" name="TextBox 13"/>
          <p:cNvSpPr txBox="1"/>
          <p:nvPr/>
        </p:nvSpPr>
        <p:spPr>
          <a:xfrm>
            <a:off x="1312019" y="1663414"/>
            <a:ext cx="5285348" cy="707886"/>
          </a:xfrm>
          <a:prstGeom prst="rect">
            <a:avLst/>
          </a:prstGeom>
          <a:noFill/>
          <a:effectLst>
            <a:outerShdw blurRad="50800" dist="38100" dir="5400000" algn="t" rotWithShape="0">
              <a:prstClr val="black">
                <a:alpha val="40000"/>
              </a:prstClr>
            </a:outerShdw>
          </a:effectLst>
        </p:spPr>
        <p:txBody>
          <a:bodyPr wrap="square" rtlCol="0">
            <a:spAutoFit/>
          </a:bodyPr>
          <a:lstStyle/>
          <a:p>
            <a:pPr algn="r"/>
            <a:r>
              <a:rPr lang="en-US" sz="2800" b="1" dirty="0">
                <a:solidFill>
                  <a:schemeClr val="bg1"/>
                </a:solidFill>
                <a:latin typeface="Rockwell" panose="02060603020205020403" pitchFamily="18" charset="0"/>
              </a:rPr>
              <a:t>438,800,000</a:t>
            </a:r>
          </a:p>
          <a:p>
            <a:pPr algn="r"/>
            <a:r>
              <a:rPr lang="en-US" sz="1200" dirty="0" smtClean="0">
                <a:solidFill>
                  <a:schemeClr val="bg1"/>
                </a:solidFill>
              </a:rPr>
              <a:t>Number </a:t>
            </a:r>
            <a:r>
              <a:rPr lang="en-US" sz="1200" dirty="0">
                <a:solidFill>
                  <a:schemeClr val="bg1"/>
                </a:solidFill>
              </a:rPr>
              <a:t>of records breached in the last 6 </a:t>
            </a:r>
            <a:r>
              <a:rPr lang="en-US" sz="1200" dirty="0" smtClean="0">
                <a:solidFill>
                  <a:schemeClr val="bg1"/>
                </a:solidFill>
              </a:rPr>
              <a:t>months</a:t>
            </a:r>
          </a:p>
        </p:txBody>
      </p:sp>
      <p:sp>
        <p:nvSpPr>
          <p:cNvPr id="15" name="TextBox 14"/>
          <p:cNvSpPr txBox="1"/>
          <p:nvPr/>
        </p:nvSpPr>
        <p:spPr>
          <a:xfrm>
            <a:off x="2542214" y="3412447"/>
            <a:ext cx="2268187" cy="707886"/>
          </a:xfrm>
          <a:prstGeom prst="rect">
            <a:avLst/>
          </a:prstGeom>
          <a:noFill/>
          <a:effectLst>
            <a:outerShdw blurRad="50800" dist="38100" dir="5400000" algn="t" rotWithShape="0">
              <a:prstClr val="black">
                <a:alpha val="40000"/>
              </a:prstClr>
            </a:outerShdw>
          </a:effectLst>
        </p:spPr>
        <p:txBody>
          <a:bodyPr wrap="square" rtlCol="0">
            <a:spAutoFit/>
          </a:bodyPr>
          <a:lstStyle/>
          <a:p>
            <a:pPr algn="r"/>
            <a:r>
              <a:rPr lang="en-US" sz="2800" b="1" dirty="0" smtClean="0">
                <a:solidFill>
                  <a:schemeClr val="bg1"/>
                </a:solidFill>
                <a:latin typeface="Rockwell" panose="02060603020205020403" pitchFamily="18" charset="0"/>
              </a:rPr>
              <a:t>319,254,000</a:t>
            </a:r>
            <a:endParaRPr lang="en-US" sz="2800" b="1" dirty="0">
              <a:solidFill>
                <a:schemeClr val="bg1"/>
              </a:solidFill>
              <a:latin typeface="Rockwell" panose="02060603020205020403" pitchFamily="18" charset="0"/>
            </a:endParaRPr>
          </a:p>
          <a:p>
            <a:pPr algn="r"/>
            <a:r>
              <a:rPr lang="en-US" sz="1200" dirty="0" smtClean="0">
                <a:solidFill>
                  <a:schemeClr val="bg1"/>
                </a:solidFill>
              </a:rPr>
              <a:t>Total </a:t>
            </a:r>
            <a:r>
              <a:rPr lang="en-US" sz="1200" dirty="0">
                <a:solidFill>
                  <a:schemeClr val="bg1"/>
                </a:solidFill>
              </a:rPr>
              <a:t>population of the U.S</a:t>
            </a:r>
            <a:r>
              <a:rPr lang="en-US" sz="1200" dirty="0" smtClean="0">
                <a:solidFill>
                  <a:schemeClr val="bg1"/>
                </a:solidFill>
              </a:rPr>
              <a:t>.</a:t>
            </a:r>
            <a:endParaRPr lang="en-US" sz="1200" dirty="0">
              <a:solidFill>
                <a:schemeClr val="bg1"/>
              </a:solidFill>
            </a:endParaRPr>
          </a:p>
        </p:txBody>
      </p:sp>
      <p:sp>
        <p:nvSpPr>
          <p:cNvPr id="9" name="Title 1"/>
          <p:cNvSpPr txBox="1">
            <a:spLocks/>
          </p:cNvSpPr>
          <p:nvPr/>
        </p:nvSpPr>
        <p:spPr>
          <a:xfrm>
            <a:off x="558140" y="205978"/>
            <a:ext cx="7991040" cy="536972"/>
          </a:xfrm>
          <a:prstGeom prst="roundRect">
            <a:avLst/>
          </a:prstGeom>
          <a:solidFill>
            <a:srgbClr val="000000"/>
          </a:solidFill>
          <a:ln>
            <a:solidFill>
              <a:schemeClr val="accent2">
                <a:lumMod val="60000"/>
                <a:lumOff val="40000"/>
              </a:schemeClr>
            </a:solidFill>
          </a:ln>
        </p:spPr>
        <p:txBody>
          <a:bodyPr vert="horz" lIns="91440" tIns="45720" rIns="91440" bIns="45720" rtlCol="0" anchor="ctr">
            <a:noAutofit/>
          </a:bodyPr>
          <a:lstStyle>
            <a:lvl1pPr algn="l" defTabSz="914400" rtl="0" eaLnBrk="1" latinLnBrk="0" hangingPunct="1">
              <a:spcBef>
                <a:spcPct val="0"/>
              </a:spcBef>
              <a:buNone/>
              <a:defRPr sz="2000" b="0" kern="1200">
                <a:solidFill>
                  <a:schemeClr val="tx1"/>
                </a:solidFill>
                <a:latin typeface="Rockwell" pitchFamily="18" charset="0"/>
                <a:ea typeface="+mj-ea"/>
                <a:cs typeface="Arial" pitchFamily="34" charset="0"/>
              </a:defRPr>
            </a:lvl1pPr>
          </a:lstStyle>
          <a:p>
            <a:pPr algn="ctr"/>
            <a:r>
              <a:rPr lang="en-US" sz="2100" dirty="0" smtClean="0">
                <a:solidFill>
                  <a:srgbClr val="FF0000"/>
                </a:solidFill>
              </a:rPr>
              <a:t>Trends &amp; Financial Impact of the Current Security Climate</a:t>
            </a:r>
            <a:endParaRPr lang="en-US" sz="2100" dirty="0">
              <a:solidFill>
                <a:srgbClr val="FF0000"/>
              </a:solidFill>
            </a:endParaRPr>
          </a:p>
        </p:txBody>
      </p:sp>
      <p:sp>
        <p:nvSpPr>
          <p:cNvPr id="10" name="TextBox 9"/>
          <p:cNvSpPr txBox="1"/>
          <p:nvPr/>
        </p:nvSpPr>
        <p:spPr>
          <a:xfrm>
            <a:off x="0" y="852178"/>
            <a:ext cx="9144000" cy="646331"/>
          </a:xfrm>
          <a:prstGeom prst="rect">
            <a:avLst/>
          </a:prstGeom>
          <a:noFill/>
        </p:spPr>
        <p:txBody>
          <a:bodyPr wrap="square" rtlCol="0">
            <a:spAutoFit/>
          </a:bodyPr>
          <a:lstStyle/>
          <a:p>
            <a:pPr algn="ctr"/>
            <a:r>
              <a:rPr lang="en-US" sz="3600" b="1" dirty="0" smtClean="0">
                <a:solidFill>
                  <a:schemeClr val="bg1"/>
                </a:solidFill>
                <a:effectLst>
                  <a:outerShdw blurRad="38100" dist="38100" dir="2700000" algn="tl">
                    <a:srgbClr val="000000">
                      <a:alpha val="43137"/>
                    </a:srgbClr>
                  </a:outerShdw>
                </a:effectLst>
                <a:latin typeface="Rockwell" panose="02060603020205020403" pitchFamily="18" charset="0"/>
              </a:rPr>
              <a:t>Breaches</a:t>
            </a:r>
          </a:p>
        </p:txBody>
      </p:sp>
    </p:spTree>
    <p:extLst>
      <p:ext uri="{BB962C8B-B14F-4D97-AF65-F5344CB8AC3E}">
        <p14:creationId xmlns:p14="http://schemas.microsoft.com/office/powerpoint/2010/main" val="3258217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1500"/>
                                        <p:tgtEl>
                                          <p:spTgt spid="43"/>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wipe(left)">
                                      <p:cBhvr>
                                        <p:cTn id="16" dur="1750"/>
                                        <p:tgtEl>
                                          <p:spTgt spid="44"/>
                                        </p:tgtEl>
                                      </p:cBhvr>
                                    </p:animEffect>
                                  </p:childTnLst>
                                </p:cTn>
                              </p:par>
                            </p:childTnLst>
                          </p:cTn>
                        </p:par>
                        <p:par>
                          <p:cTn id="17" fill="hold">
                            <p:stCondLst>
                              <p:cond delay="175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wipe(left)">
                                      <p:cBhvr>
                                        <p:cTn id="25" dur="1000"/>
                                        <p:tgtEl>
                                          <p:spTgt spid="42"/>
                                        </p:tgtEl>
                                      </p:cBhvr>
                                    </p:animEffect>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3" grpId="0" animBg="1"/>
      <p:bldP spid="42" grpId="0" animBg="1"/>
      <p:bldP spid="11" grpId="0"/>
      <p:bldP spid="14"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8140" y="205978"/>
            <a:ext cx="7991040" cy="536972"/>
          </a:xfrm>
          <a:prstGeom prst="roundRect">
            <a:avLst/>
          </a:prstGeom>
          <a:solidFill>
            <a:srgbClr val="000000"/>
          </a:solidFill>
          <a:ln>
            <a:solidFill>
              <a:schemeClr val="accent2">
                <a:lumMod val="60000"/>
                <a:lumOff val="40000"/>
              </a:schemeClr>
            </a:solidFill>
          </a:ln>
        </p:spPr>
        <p:txBody>
          <a:bodyPr vert="horz" lIns="91440" tIns="45720" rIns="91440" bIns="45720" rtlCol="0" anchor="ctr">
            <a:noAutofit/>
          </a:bodyPr>
          <a:lstStyle/>
          <a:p>
            <a:pPr algn="ctr"/>
            <a:r>
              <a:rPr lang="en-US" sz="2100" dirty="0">
                <a:solidFill>
                  <a:srgbClr val="FF0000"/>
                </a:solidFill>
              </a:rPr>
              <a:t>Trends </a:t>
            </a:r>
            <a:r>
              <a:rPr lang="en-US" sz="2100" dirty="0" smtClean="0">
                <a:solidFill>
                  <a:srgbClr val="FF0000"/>
                </a:solidFill>
              </a:rPr>
              <a:t>&amp; Financial </a:t>
            </a:r>
            <a:r>
              <a:rPr lang="en-US" sz="2100" dirty="0">
                <a:solidFill>
                  <a:srgbClr val="FF0000"/>
                </a:solidFill>
              </a:rPr>
              <a:t>Impact of the Current Security </a:t>
            </a:r>
            <a:r>
              <a:rPr lang="en-US" sz="2100" dirty="0" smtClean="0">
                <a:solidFill>
                  <a:srgbClr val="FF0000"/>
                </a:solidFill>
              </a:rPr>
              <a:t>Climate</a:t>
            </a:r>
            <a:endParaRPr lang="en-US" sz="2100" dirty="0">
              <a:solidFill>
                <a:srgbClr val="FF0000"/>
              </a:solidFill>
            </a:endParaRPr>
          </a:p>
        </p:txBody>
      </p:sp>
      <p:grpSp>
        <p:nvGrpSpPr>
          <p:cNvPr id="3" name="Group 2"/>
          <p:cNvGrpSpPr/>
          <p:nvPr/>
        </p:nvGrpSpPr>
        <p:grpSpPr>
          <a:xfrm>
            <a:off x="558140" y="1593105"/>
            <a:ext cx="4904509" cy="1676400"/>
            <a:chOff x="558140" y="1195824"/>
            <a:chExt cx="4904509" cy="1676400"/>
          </a:xfrm>
        </p:grpSpPr>
        <p:sp>
          <p:nvSpPr>
            <p:cNvPr id="16" name="Rounded Rectangle 15"/>
            <p:cNvSpPr/>
            <p:nvPr/>
          </p:nvSpPr>
          <p:spPr>
            <a:xfrm>
              <a:off x="558140" y="1195824"/>
              <a:ext cx="4904509" cy="1676400"/>
            </a:xfrm>
            <a:prstGeom prst="roundRect">
              <a:avLst>
                <a:gd name="adj" fmla="val 9143"/>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1"/>
                </a:solidFill>
              </a:endParaRPr>
            </a:p>
          </p:txBody>
        </p:sp>
        <p:sp>
          <p:nvSpPr>
            <p:cNvPr id="17" name="TextBox 16"/>
            <p:cNvSpPr txBox="1"/>
            <p:nvPr/>
          </p:nvSpPr>
          <p:spPr>
            <a:xfrm>
              <a:off x="649175" y="1199963"/>
              <a:ext cx="2190023" cy="1538883"/>
            </a:xfrm>
            <a:prstGeom prst="rect">
              <a:avLst/>
            </a:prstGeom>
            <a:noFill/>
          </p:spPr>
          <p:txBody>
            <a:bodyPr wrap="none" rtlCol="0">
              <a:spAutoFit/>
            </a:bodyPr>
            <a:lstStyle/>
            <a:p>
              <a:pPr algn="l"/>
              <a:r>
                <a:rPr lang="en-US" sz="6600" b="1" dirty="0" smtClean="0">
                  <a:solidFill>
                    <a:schemeClr val="bg1"/>
                  </a:solidFill>
                  <a:latin typeface="Rockwell" panose="02060603020205020403" pitchFamily="18" charset="0"/>
                </a:rPr>
                <a:t>$282</a:t>
              </a:r>
            </a:p>
            <a:p>
              <a:pPr algn="l"/>
              <a:r>
                <a:rPr lang="en-US" sz="2800" b="1" spc="300" dirty="0" smtClean="0">
                  <a:solidFill>
                    <a:schemeClr val="bg1"/>
                  </a:solidFill>
                  <a:latin typeface="Rockwell" panose="02060603020205020403" pitchFamily="18" charset="0"/>
                </a:rPr>
                <a:t>MILLION</a:t>
              </a:r>
            </a:p>
          </p:txBody>
        </p:sp>
        <p:sp>
          <p:nvSpPr>
            <p:cNvPr id="18" name="Content Placeholder 2"/>
            <p:cNvSpPr txBox="1">
              <a:spLocks/>
            </p:cNvSpPr>
            <p:nvPr/>
          </p:nvSpPr>
          <p:spPr>
            <a:xfrm>
              <a:off x="2771066" y="1392018"/>
              <a:ext cx="2691583" cy="1480206"/>
            </a:xfrm>
            <a:prstGeom prst="rect">
              <a:avLst/>
            </a:prstGeom>
          </p:spPr>
          <p:txBody>
            <a:bodyPr vert="horz" lIns="91440" tIns="45720" rIns="91440" bIns="45720" rtlCol="0">
              <a:noAutofit/>
            </a:bodyPr>
            <a:lstStyle>
              <a:lvl1pPr marL="342900" indent="-342900" algn="l" defTabSz="914400" rtl="0" eaLnBrk="1" latinLnBrk="0" hangingPunct="1">
                <a:spcBef>
                  <a:spcPts val="600"/>
                </a:spcBef>
                <a:buClr>
                  <a:schemeClr val="tx1"/>
                </a:buClr>
                <a:buFont typeface="Arial" pitchFamily="34" charset="0"/>
                <a:buChar char="•"/>
                <a:defRPr sz="1600" kern="1200">
                  <a:solidFill>
                    <a:schemeClr val="tx2"/>
                  </a:solidFill>
                  <a:latin typeface="Arial" pitchFamily="34" charset="0"/>
                  <a:ea typeface="+mn-ea"/>
                  <a:cs typeface="Arial" pitchFamily="34" charset="0"/>
                </a:defRPr>
              </a:lvl1pPr>
              <a:lvl2pPr marL="742950" indent="-285750" algn="l" defTabSz="914400" rtl="0" eaLnBrk="1" latinLnBrk="0" hangingPunct="1">
                <a:spcBef>
                  <a:spcPts val="600"/>
                </a:spcBef>
                <a:buClr>
                  <a:schemeClr val="tx1"/>
                </a:buClr>
                <a:buFont typeface="Arial" pitchFamily="34" charset="0"/>
                <a:buChar char="–"/>
                <a:defRPr sz="1400" kern="1200">
                  <a:solidFill>
                    <a:schemeClr val="tx2"/>
                  </a:solidFill>
                  <a:latin typeface="Arial" pitchFamily="34" charset="0"/>
                  <a:ea typeface="+mn-ea"/>
                  <a:cs typeface="Arial" pitchFamily="34" charset="0"/>
                </a:defRPr>
              </a:lvl2pPr>
              <a:lvl3pPr marL="1143000" indent="-228600" algn="l" defTabSz="914400" rtl="0" eaLnBrk="1" latinLnBrk="0" hangingPunct="1">
                <a:spcBef>
                  <a:spcPts val="600"/>
                </a:spcBef>
                <a:buClr>
                  <a:schemeClr val="tx1"/>
                </a:buClr>
                <a:buFont typeface="Arial" pitchFamily="34" charset="0"/>
                <a:buChar char="•"/>
                <a:defRPr sz="1200" kern="1200">
                  <a:solidFill>
                    <a:schemeClr val="tx2"/>
                  </a:solidFill>
                  <a:latin typeface="Arial" pitchFamily="34" charset="0"/>
                  <a:ea typeface="+mn-ea"/>
                  <a:cs typeface="Arial" pitchFamily="34" charset="0"/>
                </a:defRPr>
              </a:lvl3pPr>
              <a:lvl4pPr marL="1600200" indent="-228600" algn="l" defTabSz="914400" rtl="0" eaLnBrk="1" latinLnBrk="0" hangingPunct="1">
                <a:spcBef>
                  <a:spcPts val="600"/>
                </a:spcBef>
                <a:buClr>
                  <a:schemeClr val="tx1"/>
                </a:buClr>
                <a:buFont typeface="Arial" pitchFamily="34" charset="0"/>
                <a:buChar char="–"/>
                <a:defRPr sz="1100" kern="1200">
                  <a:solidFill>
                    <a:schemeClr val="tx2"/>
                  </a:solidFill>
                  <a:latin typeface="Arial" pitchFamily="34" charset="0"/>
                  <a:ea typeface="+mn-ea"/>
                  <a:cs typeface="Arial" pitchFamily="34" charset="0"/>
                </a:defRPr>
              </a:lvl4pPr>
              <a:lvl5pPr marL="2057400" indent="-228600" algn="l" defTabSz="914400" rtl="0" eaLnBrk="1" latinLnBrk="0" hangingPunct="1">
                <a:spcBef>
                  <a:spcPts val="600"/>
                </a:spcBef>
                <a:buClr>
                  <a:schemeClr val="tx1"/>
                </a:buClr>
                <a:buFont typeface="Arial" pitchFamily="34" charset="0"/>
                <a:buChar char="»"/>
                <a:defRPr sz="1100" kern="1200">
                  <a:solidFill>
                    <a:schemeClr val="tx2"/>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ts val="2400"/>
                </a:lnSpc>
                <a:buFont typeface="Arial" pitchFamily="34" charset="0"/>
                <a:buNone/>
              </a:pPr>
              <a:r>
                <a:rPr lang="en-US" sz="1800" dirty="0" smtClean="0">
                  <a:solidFill>
                    <a:schemeClr val="accent3">
                      <a:lumMod val="60000"/>
                      <a:lumOff val="40000"/>
                    </a:schemeClr>
                  </a:solidFill>
                </a:rPr>
                <a:t>Estimated losses </a:t>
              </a:r>
              <a:br>
                <a:rPr lang="en-US" sz="1800" dirty="0" smtClean="0">
                  <a:solidFill>
                    <a:schemeClr val="accent3">
                      <a:lumMod val="60000"/>
                      <a:lumOff val="40000"/>
                    </a:schemeClr>
                  </a:solidFill>
                </a:rPr>
              </a:br>
              <a:r>
                <a:rPr lang="en-US" sz="1800" dirty="0" smtClean="0">
                  <a:solidFill>
                    <a:schemeClr val="accent3">
                      <a:lumMod val="60000"/>
                      <a:lumOff val="40000"/>
                    </a:schemeClr>
                  </a:solidFill>
                </a:rPr>
                <a:t>for global organizations </a:t>
              </a:r>
              <a:br>
                <a:rPr lang="en-US" sz="1800" dirty="0" smtClean="0">
                  <a:solidFill>
                    <a:schemeClr val="accent3">
                      <a:lumMod val="60000"/>
                      <a:lumOff val="40000"/>
                    </a:schemeClr>
                  </a:solidFill>
                </a:rPr>
              </a:br>
              <a:r>
                <a:rPr lang="en-US" sz="1800" dirty="0" smtClean="0">
                  <a:solidFill>
                    <a:schemeClr val="accent3">
                      <a:lumMod val="60000"/>
                      <a:lumOff val="40000"/>
                    </a:schemeClr>
                  </a:solidFill>
                </a:rPr>
                <a:t>due to phishing attacks </a:t>
              </a:r>
              <a:br>
                <a:rPr lang="en-US" sz="1800" dirty="0" smtClean="0">
                  <a:solidFill>
                    <a:schemeClr val="accent3">
                      <a:lumMod val="60000"/>
                      <a:lumOff val="40000"/>
                    </a:schemeClr>
                  </a:solidFill>
                </a:rPr>
              </a:br>
              <a:r>
                <a:rPr lang="en-US" sz="1800" dirty="0" smtClean="0">
                  <a:solidFill>
                    <a:schemeClr val="accent3">
                      <a:lumMod val="60000"/>
                      <a:lumOff val="40000"/>
                    </a:schemeClr>
                  </a:solidFill>
                </a:rPr>
                <a:t>in one month </a:t>
              </a:r>
              <a:r>
                <a:rPr lang="en-US" i="1" dirty="0" smtClean="0">
                  <a:solidFill>
                    <a:schemeClr val="accent3">
                      <a:lumMod val="60000"/>
                      <a:lumOff val="40000"/>
                    </a:schemeClr>
                  </a:solidFill>
                </a:rPr>
                <a:t>(8/2014)</a:t>
              </a:r>
              <a:endParaRPr lang="en-US" sz="1800" i="1" dirty="0">
                <a:solidFill>
                  <a:schemeClr val="accent3">
                    <a:lumMod val="60000"/>
                    <a:lumOff val="40000"/>
                  </a:schemeClr>
                </a:solidFill>
              </a:endParaRPr>
            </a:p>
          </p:txBody>
        </p:sp>
      </p:grpSp>
      <p:grpSp>
        <p:nvGrpSpPr>
          <p:cNvPr id="5" name="Group 4"/>
          <p:cNvGrpSpPr/>
          <p:nvPr/>
        </p:nvGrpSpPr>
        <p:grpSpPr>
          <a:xfrm>
            <a:off x="558140" y="3450107"/>
            <a:ext cx="8170213" cy="1107996"/>
            <a:chOff x="558140" y="3052826"/>
            <a:chExt cx="8170213" cy="1107996"/>
          </a:xfrm>
        </p:grpSpPr>
        <p:sp>
          <p:nvSpPr>
            <p:cNvPr id="19" name="Rounded Rectangle 18"/>
            <p:cNvSpPr/>
            <p:nvPr/>
          </p:nvSpPr>
          <p:spPr>
            <a:xfrm>
              <a:off x="558140" y="3143377"/>
              <a:ext cx="7991041" cy="993695"/>
            </a:xfrm>
            <a:prstGeom prst="roundRect">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1"/>
                </a:solidFill>
              </a:endParaRPr>
            </a:p>
          </p:txBody>
        </p:sp>
        <p:sp>
          <p:nvSpPr>
            <p:cNvPr id="20" name="Content Placeholder 2"/>
            <p:cNvSpPr txBox="1">
              <a:spLocks/>
            </p:cNvSpPr>
            <p:nvPr/>
          </p:nvSpPr>
          <p:spPr>
            <a:xfrm>
              <a:off x="1776406" y="3308824"/>
              <a:ext cx="6951947" cy="693157"/>
            </a:xfrm>
            <a:prstGeom prst="rect">
              <a:avLst/>
            </a:prstGeom>
          </p:spPr>
          <p:txBody>
            <a:bodyPr vert="horz" lIns="91440" tIns="45720" rIns="91440" bIns="45720" rtlCol="0">
              <a:noAutofit/>
            </a:bodyPr>
            <a:lstStyle>
              <a:lvl1pPr marL="342900" indent="-342900" algn="l" defTabSz="914400" rtl="0" eaLnBrk="1" latinLnBrk="0" hangingPunct="1">
                <a:spcBef>
                  <a:spcPts val="600"/>
                </a:spcBef>
                <a:buClr>
                  <a:schemeClr val="tx1"/>
                </a:buClr>
                <a:buFont typeface="Arial" pitchFamily="34" charset="0"/>
                <a:buChar char="•"/>
                <a:defRPr sz="1600" kern="1200">
                  <a:solidFill>
                    <a:schemeClr val="tx2"/>
                  </a:solidFill>
                  <a:latin typeface="Arial" pitchFamily="34" charset="0"/>
                  <a:ea typeface="+mn-ea"/>
                  <a:cs typeface="Arial" pitchFamily="34" charset="0"/>
                </a:defRPr>
              </a:lvl1pPr>
              <a:lvl2pPr marL="742950" indent="-285750" algn="l" defTabSz="914400" rtl="0" eaLnBrk="1" latinLnBrk="0" hangingPunct="1">
                <a:spcBef>
                  <a:spcPts val="600"/>
                </a:spcBef>
                <a:buClr>
                  <a:schemeClr val="tx1"/>
                </a:buClr>
                <a:buFont typeface="Arial" pitchFamily="34" charset="0"/>
                <a:buChar char="–"/>
                <a:defRPr sz="1400" kern="1200">
                  <a:solidFill>
                    <a:schemeClr val="tx2"/>
                  </a:solidFill>
                  <a:latin typeface="Arial" pitchFamily="34" charset="0"/>
                  <a:ea typeface="+mn-ea"/>
                  <a:cs typeface="Arial" pitchFamily="34" charset="0"/>
                </a:defRPr>
              </a:lvl2pPr>
              <a:lvl3pPr marL="1143000" indent="-228600" algn="l" defTabSz="914400" rtl="0" eaLnBrk="1" latinLnBrk="0" hangingPunct="1">
                <a:spcBef>
                  <a:spcPts val="600"/>
                </a:spcBef>
                <a:buClr>
                  <a:schemeClr val="tx1"/>
                </a:buClr>
                <a:buFont typeface="Arial" pitchFamily="34" charset="0"/>
                <a:buChar char="•"/>
                <a:defRPr sz="1200" kern="1200">
                  <a:solidFill>
                    <a:schemeClr val="tx2"/>
                  </a:solidFill>
                  <a:latin typeface="Arial" pitchFamily="34" charset="0"/>
                  <a:ea typeface="+mn-ea"/>
                  <a:cs typeface="Arial" pitchFamily="34" charset="0"/>
                </a:defRPr>
              </a:lvl3pPr>
              <a:lvl4pPr marL="1600200" indent="-228600" algn="l" defTabSz="914400" rtl="0" eaLnBrk="1" latinLnBrk="0" hangingPunct="1">
                <a:spcBef>
                  <a:spcPts val="600"/>
                </a:spcBef>
                <a:buClr>
                  <a:schemeClr val="tx1"/>
                </a:buClr>
                <a:buFont typeface="Arial" pitchFamily="34" charset="0"/>
                <a:buChar char="–"/>
                <a:defRPr sz="1100" kern="1200">
                  <a:solidFill>
                    <a:schemeClr val="tx2"/>
                  </a:solidFill>
                  <a:latin typeface="Arial" pitchFamily="34" charset="0"/>
                  <a:ea typeface="+mn-ea"/>
                  <a:cs typeface="Arial" pitchFamily="34" charset="0"/>
                </a:defRPr>
              </a:lvl4pPr>
              <a:lvl5pPr marL="2057400" indent="-228600" algn="l" defTabSz="914400" rtl="0" eaLnBrk="1" latinLnBrk="0" hangingPunct="1">
                <a:spcBef>
                  <a:spcPts val="600"/>
                </a:spcBef>
                <a:buClr>
                  <a:schemeClr val="tx1"/>
                </a:buClr>
                <a:buFont typeface="Arial" pitchFamily="34" charset="0"/>
                <a:buChar char="»"/>
                <a:defRPr sz="1100" kern="1200">
                  <a:solidFill>
                    <a:schemeClr val="tx2"/>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ts val="2400"/>
                </a:lnSpc>
                <a:buFont typeface="Arial" pitchFamily="34" charset="0"/>
                <a:buNone/>
              </a:pPr>
              <a:r>
                <a:rPr lang="en-US" sz="1800" dirty="0" smtClean="0">
                  <a:solidFill>
                    <a:schemeClr val="accent3">
                      <a:lumMod val="60000"/>
                      <a:lumOff val="40000"/>
                    </a:schemeClr>
                  </a:solidFill>
                </a:rPr>
                <a:t>U.S. targeted by three times as many phishing attempts as  the Netherlands, China, the UK, and Canada combined. </a:t>
              </a:r>
              <a:r>
                <a:rPr lang="en-US" i="1" dirty="0" smtClean="0">
                  <a:solidFill>
                    <a:schemeClr val="accent3">
                      <a:lumMod val="60000"/>
                      <a:lumOff val="40000"/>
                    </a:schemeClr>
                  </a:solidFill>
                </a:rPr>
                <a:t>(8/2014)</a:t>
              </a:r>
              <a:endParaRPr lang="en-US" sz="1800" i="1" dirty="0">
                <a:solidFill>
                  <a:schemeClr val="accent3">
                    <a:lumMod val="60000"/>
                    <a:lumOff val="40000"/>
                  </a:schemeClr>
                </a:solidFill>
              </a:endParaRPr>
            </a:p>
          </p:txBody>
        </p:sp>
        <p:sp>
          <p:nvSpPr>
            <p:cNvPr id="21" name="TextBox 20"/>
            <p:cNvSpPr txBox="1"/>
            <p:nvPr/>
          </p:nvSpPr>
          <p:spPr>
            <a:xfrm>
              <a:off x="589800" y="3052826"/>
              <a:ext cx="1127232" cy="1107996"/>
            </a:xfrm>
            <a:prstGeom prst="rect">
              <a:avLst/>
            </a:prstGeom>
            <a:noFill/>
          </p:spPr>
          <p:txBody>
            <a:bodyPr wrap="none" rtlCol="0">
              <a:spAutoFit/>
            </a:bodyPr>
            <a:lstStyle/>
            <a:p>
              <a:pPr algn="l"/>
              <a:r>
                <a:rPr lang="en-US" sz="6600" b="1" dirty="0" smtClean="0">
                  <a:solidFill>
                    <a:schemeClr val="bg1"/>
                  </a:solidFill>
                  <a:latin typeface="Rockwell" panose="02060603020205020403" pitchFamily="18" charset="0"/>
                </a:rPr>
                <a:t>3x</a:t>
              </a:r>
            </a:p>
          </p:txBody>
        </p:sp>
      </p:grpSp>
      <p:grpSp>
        <p:nvGrpSpPr>
          <p:cNvPr id="4" name="Group 3"/>
          <p:cNvGrpSpPr/>
          <p:nvPr/>
        </p:nvGrpSpPr>
        <p:grpSpPr>
          <a:xfrm>
            <a:off x="5712031" y="1534786"/>
            <a:ext cx="2837149" cy="1734719"/>
            <a:chOff x="5712031" y="1137505"/>
            <a:chExt cx="2837149" cy="1734719"/>
          </a:xfrm>
        </p:grpSpPr>
        <p:sp>
          <p:nvSpPr>
            <p:cNvPr id="22" name="Rounded Rectangle 21"/>
            <p:cNvSpPr/>
            <p:nvPr/>
          </p:nvSpPr>
          <p:spPr>
            <a:xfrm>
              <a:off x="5712031" y="1195824"/>
              <a:ext cx="2837149" cy="1676400"/>
            </a:xfrm>
            <a:prstGeom prst="roundRect">
              <a:avLst>
                <a:gd name="adj" fmla="val 11024"/>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1"/>
                </a:solidFill>
              </a:endParaRPr>
            </a:p>
          </p:txBody>
        </p:sp>
        <p:sp>
          <p:nvSpPr>
            <p:cNvPr id="23" name="Content Placeholder 2"/>
            <p:cNvSpPr txBox="1">
              <a:spLocks/>
            </p:cNvSpPr>
            <p:nvPr/>
          </p:nvSpPr>
          <p:spPr>
            <a:xfrm>
              <a:off x="5712031" y="1781768"/>
              <a:ext cx="2837149" cy="838200"/>
            </a:xfrm>
            <a:prstGeom prst="rect">
              <a:avLst/>
            </a:prstGeom>
          </p:spPr>
          <p:txBody>
            <a:bodyPr vert="horz" lIns="91440" tIns="45720" rIns="91440" bIns="45720" rtlCol="0">
              <a:noAutofit/>
            </a:bodyPr>
            <a:lstStyle>
              <a:lvl1pPr marL="342900" indent="-342900" algn="l" defTabSz="914400" rtl="0" eaLnBrk="1" latinLnBrk="0" hangingPunct="1">
                <a:spcBef>
                  <a:spcPts val="600"/>
                </a:spcBef>
                <a:buClr>
                  <a:schemeClr val="tx1"/>
                </a:buClr>
                <a:buFont typeface="Arial" pitchFamily="34" charset="0"/>
                <a:buChar char="•"/>
                <a:defRPr sz="1600" kern="1200">
                  <a:solidFill>
                    <a:schemeClr val="tx2"/>
                  </a:solidFill>
                  <a:latin typeface="Arial" pitchFamily="34" charset="0"/>
                  <a:ea typeface="+mn-ea"/>
                  <a:cs typeface="Arial" pitchFamily="34" charset="0"/>
                </a:defRPr>
              </a:lvl1pPr>
              <a:lvl2pPr marL="742950" indent="-285750" algn="l" defTabSz="914400" rtl="0" eaLnBrk="1" latinLnBrk="0" hangingPunct="1">
                <a:spcBef>
                  <a:spcPts val="600"/>
                </a:spcBef>
                <a:buClr>
                  <a:schemeClr val="tx1"/>
                </a:buClr>
                <a:buFont typeface="Arial" pitchFamily="34" charset="0"/>
                <a:buChar char="–"/>
                <a:defRPr sz="1400" kern="1200">
                  <a:solidFill>
                    <a:schemeClr val="tx2"/>
                  </a:solidFill>
                  <a:latin typeface="Arial" pitchFamily="34" charset="0"/>
                  <a:ea typeface="+mn-ea"/>
                  <a:cs typeface="Arial" pitchFamily="34" charset="0"/>
                </a:defRPr>
              </a:lvl2pPr>
              <a:lvl3pPr marL="1143000" indent="-228600" algn="l" defTabSz="914400" rtl="0" eaLnBrk="1" latinLnBrk="0" hangingPunct="1">
                <a:spcBef>
                  <a:spcPts val="600"/>
                </a:spcBef>
                <a:buClr>
                  <a:schemeClr val="tx1"/>
                </a:buClr>
                <a:buFont typeface="Arial" pitchFamily="34" charset="0"/>
                <a:buChar char="•"/>
                <a:defRPr sz="1200" kern="1200">
                  <a:solidFill>
                    <a:schemeClr val="tx2"/>
                  </a:solidFill>
                  <a:latin typeface="Arial" pitchFamily="34" charset="0"/>
                  <a:ea typeface="+mn-ea"/>
                  <a:cs typeface="Arial" pitchFamily="34" charset="0"/>
                </a:defRPr>
              </a:lvl3pPr>
              <a:lvl4pPr marL="1600200" indent="-228600" algn="l" defTabSz="914400" rtl="0" eaLnBrk="1" latinLnBrk="0" hangingPunct="1">
                <a:spcBef>
                  <a:spcPts val="600"/>
                </a:spcBef>
                <a:buClr>
                  <a:schemeClr val="tx1"/>
                </a:buClr>
                <a:buFont typeface="Arial" pitchFamily="34" charset="0"/>
                <a:buChar char="–"/>
                <a:defRPr sz="1100" kern="1200">
                  <a:solidFill>
                    <a:schemeClr val="tx2"/>
                  </a:solidFill>
                  <a:latin typeface="Arial" pitchFamily="34" charset="0"/>
                  <a:ea typeface="+mn-ea"/>
                  <a:cs typeface="Arial" pitchFamily="34" charset="0"/>
                </a:defRPr>
              </a:lvl4pPr>
              <a:lvl5pPr marL="2057400" indent="-228600" algn="l" defTabSz="914400" rtl="0" eaLnBrk="1" latinLnBrk="0" hangingPunct="1">
                <a:spcBef>
                  <a:spcPts val="600"/>
                </a:spcBef>
                <a:buClr>
                  <a:schemeClr val="tx1"/>
                </a:buClr>
                <a:buFont typeface="Arial" pitchFamily="34" charset="0"/>
                <a:buChar char="»"/>
                <a:defRPr sz="1100" kern="1200">
                  <a:solidFill>
                    <a:schemeClr val="tx2"/>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ts val="2400"/>
                </a:lnSpc>
                <a:spcBef>
                  <a:spcPts val="0"/>
                </a:spcBef>
                <a:buFont typeface="Arial" pitchFamily="34" charset="0"/>
                <a:buNone/>
              </a:pPr>
              <a:r>
                <a:rPr lang="en-US" sz="1800" dirty="0" smtClean="0">
                  <a:solidFill>
                    <a:schemeClr val="accent3">
                      <a:lumMod val="60000"/>
                      <a:lumOff val="40000"/>
                    </a:schemeClr>
                  </a:solidFill>
                </a:rPr>
                <a:t>Percentage of brands targeted by phishing </a:t>
              </a:r>
              <a:br>
                <a:rPr lang="en-US" sz="1800" dirty="0" smtClean="0">
                  <a:solidFill>
                    <a:schemeClr val="accent3">
                      <a:lumMod val="60000"/>
                      <a:lumOff val="40000"/>
                    </a:schemeClr>
                  </a:solidFill>
                </a:rPr>
              </a:br>
              <a:r>
                <a:rPr lang="en-US" sz="1800" dirty="0" smtClean="0">
                  <a:solidFill>
                    <a:schemeClr val="accent3">
                      <a:lumMod val="60000"/>
                      <a:lumOff val="40000"/>
                    </a:schemeClr>
                  </a:solidFill>
                </a:rPr>
                <a:t>based in U.S. </a:t>
              </a:r>
              <a:r>
                <a:rPr lang="en-US" i="1" dirty="0" smtClean="0">
                  <a:solidFill>
                    <a:schemeClr val="accent3">
                      <a:lumMod val="60000"/>
                      <a:lumOff val="40000"/>
                    </a:schemeClr>
                  </a:solidFill>
                </a:rPr>
                <a:t>(8/2014)</a:t>
              </a:r>
              <a:endParaRPr lang="en-US" i="1" dirty="0">
                <a:solidFill>
                  <a:schemeClr val="accent3">
                    <a:lumMod val="60000"/>
                    <a:lumOff val="40000"/>
                  </a:schemeClr>
                </a:solidFill>
              </a:endParaRPr>
            </a:p>
          </p:txBody>
        </p:sp>
        <p:sp>
          <p:nvSpPr>
            <p:cNvPr id="24" name="TextBox 23"/>
            <p:cNvSpPr txBox="1"/>
            <p:nvPr/>
          </p:nvSpPr>
          <p:spPr>
            <a:xfrm>
              <a:off x="5821989" y="1137505"/>
              <a:ext cx="2653291" cy="720775"/>
            </a:xfrm>
            <a:prstGeom prst="rect">
              <a:avLst/>
            </a:prstGeom>
            <a:noFill/>
          </p:spPr>
          <p:txBody>
            <a:bodyPr wrap="none" rtlCol="0">
              <a:spAutoFit/>
            </a:bodyPr>
            <a:lstStyle/>
            <a:p>
              <a:pPr algn="ctr">
                <a:lnSpc>
                  <a:spcPts val="5600"/>
                </a:lnSpc>
              </a:pPr>
              <a:r>
                <a:rPr lang="en-US" sz="3000" b="1" dirty="0" smtClean="0">
                  <a:solidFill>
                    <a:schemeClr val="bg1"/>
                  </a:solidFill>
                  <a:latin typeface="Rockwell" panose="02060603020205020403" pitchFamily="18" charset="0"/>
                </a:rPr>
                <a:t>TWENTY-SIX</a:t>
              </a:r>
              <a:endParaRPr lang="en-US" sz="3000" dirty="0" smtClean="0">
                <a:solidFill>
                  <a:schemeClr val="bg1"/>
                </a:solidFill>
                <a:latin typeface="Rockwell" panose="02060603020205020403" pitchFamily="18" charset="0"/>
              </a:endParaRPr>
            </a:p>
          </p:txBody>
        </p:sp>
      </p:grpSp>
      <p:sp>
        <p:nvSpPr>
          <p:cNvPr id="6" name="TextBox 5"/>
          <p:cNvSpPr txBox="1"/>
          <p:nvPr/>
        </p:nvSpPr>
        <p:spPr>
          <a:xfrm>
            <a:off x="0" y="852178"/>
            <a:ext cx="9144000" cy="646331"/>
          </a:xfrm>
          <a:prstGeom prst="rect">
            <a:avLst/>
          </a:prstGeom>
          <a:noFill/>
        </p:spPr>
        <p:txBody>
          <a:bodyPr wrap="square" rtlCol="0">
            <a:spAutoFit/>
          </a:bodyPr>
          <a:lstStyle/>
          <a:p>
            <a:pPr algn="ctr"/>
            <a:r>
              <a:rPr lang="en-US" sz="3600" b="1" dirty="0" smtClean="0">
                <a:solidFill>
                  <a:schemeClr val="bg1"/>
                </a:solidFill>
                <a:effectLst>
                  <a:outerShdw blurRad="38100" dist="38100" dir="2700000" algn="tl">
                    <a:srgbClr val="000000">
                      <a:alpha val="43137"/>
                    </a:srgbClr>
                  </a:outerShdw>
                </a:effectLst>
                <a:latin typeface="Rockwell" panose="02060603020205020403" pitchFamily="18" charset="0"/>
              </a:rPr>
              <a:t>Phishing</a:t>
            </a:r>
          </a:p>
        </p:txBody>
      </p:sp>
    </p:spTree>
    <p:extLst>
      <p:ext uri="{BB962C8B-B14F-4D97-AF65-F5344CB8AC3E}">
        <p14:creationId xmlns:p14="http://schemas.microsoft.com/office/powerpoint/2010/main" val="218628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512142" y="148857"/>
            <a:ext cx="8746406" cy="4731488"/>
            <a:chOff x="-512142" y="148857"/>
            <a:chExt cx="8746406" cy="4731488"/>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23026"/>
            <a:stretch/>
          </p:blipFill>
          <p:spPr>
            <a:xfrm>
              <a:off x="-512142" y="148857"/>
              <a:ext cx="8746406" cy="4731488"/>
            </a:xfrm>
            <a:prstGeom prst="rect">
              <a:avLst/>
            </a:prstGeom>
          </p:spPr>
        </p:pic>
        <p:pic>
          <p:nvPicPr>
            <p:cNvPr id="1029"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b="31501"/>
            <a:stretch/>
          </p:blipFill>
          <p:spPr bwMode="auto">
            <a:xfrm>
              <a:off x="742507" y="701753"/>
              <a:ext cx="6241156" cy="3551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b="8295"/>
          <a:stretch/>
        </p:blipFill>
        <p:spPr>
          <a:xfrm>
            <a:off x="2062715" y="704875"/>
            <a:ext cx="4779919" cy="3548221"/>
          </a:xfrm>
          <a:prstGeom prst="rect">
            <a:avLst/>
          </a:prstGeom>
          <a:effectLst>
            <a:outerShdw blurRad="50800" dist="38100" dir="8100000" algn="tr" rotWithShape="0">
              <a:prstClr val="black">
                <a:alpha val="40000"/>
              </a:prstClr>
            </a:outerShdw>
          </a:effectLst>
        </p:spPr>
      </p:pic>
      <p:pic>
        <p:nvPicPr>
          <p:cNvPr id="16" name="Picture 15"/>
          <p:cNvPicPr/>
          <p:nvPr/>
        </p:nvPicPr>
        <p:blipFill rotWithShape="1">
          <a:blip r:embed="rId5">
            <a:extLst>
              <a:ext uri="{28A0092B-C50C-407E-A947-70E740481C1C}">
                <a14:useLocalDpi xmlns:a14="http://schemas.microsoft.com/office/drawing/2010/main" val="0"/>
              </a:ext>
            </a:extLst>
          </a:blip>
          <a:srcRect t="45517" r="59301" b="40864"/>
          <a:stretch/>
        </p:blipFill>
        <p:spPr bwMode="auto">
          <a:xfrm>
            <a:off x="1083087" y="2514601"/>
            <a:ext cx="3402174" cy="1033373"/>
          </a:xfrm>
          <a:prstGeom prst="rect">
            <a:avLst/>
          </a:prstGeom>
          <a:noFill/>
          <a:effectLst>
            <a:outerShdw blurRad="50800" dist="38100" dir="5400000" algn="t" rotWithShape="0">
              <a:prstClr val="black">
                <a:alpha val="40000"/>
              </a:prstClr>
            </a:outerShdw>
          </a:effectLst>
        </p:spPr>
      </p:pic>
      <p:pic>
        <p:nvPicPr>
          <p:cNvPr id="19" name="Picture 18"/>
          <p:cNvPicPr>
            <a:picLocks noChangeAspect="1"/>
          </p:cNvPicPr>
          <p:nvPr/>
        </p:nvPicPr>
        <p:blipFill rotWithShape="1">
          <a:blip r:embed="rId5">
            <a:extLst>
              <a:ext uri="{28A0092B-C50C-407E-A947-70E740481C1C}">
                <a14:useLocalDpi xmlns:a14="http://schemas.microsoft.com/office/drawing/2010/main" val="0"/>
              </a:ext>
            </a:extLst>
          </a:blip>
          <a:srcRect r="31044" b="84713"/>
          <a:stretch/>
        </p:blipFill>
        <p:spPr bwMode="auto">
          <a:xfrm>
            <a:off x="531899" y="984535"/>
            <a:ext cx="5764250" cy="1159935"/>
          </a:xfrm>
          <a:prstGeom prst="rect">
            <a:avLst/>
          </a:prstGeom>
          <a:noFill/>
        </p:spPr>
      </p:pic>
      <p:sp>
        <p:nvSpPr>
          <p:cNvPr id="13" name="Rectangle 12"/>
          <p:cNvSpPr/>
          <p:nvPr/>
        </p:nvSpPr>
        <p:spPr>
          <a:xfrm>
            <a:off x="0" y="0"/>
            <a:ext cx="9144000" cy="5143500"/>
          </a:xfrm>
          <a:prstGeom prst="rect">
            <a:avLst/>
          </a:prstGeom>
          <a:solidFill>
            <a:srgbClr val="002663">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pic>
        <p:nvPicPr>
          <p:cNvPr id="11" name="Picture 10"/>
          <p:cNvPicPr>
            <a:picLocks noChangeAspect="1"/>
          </p:cNvPicPr>
          <p:nvPr/>
        </p:nvPicPr>
        <p:blipFill rotWithShape="1">
          <a:blip r:embed="rId6">
            <a:extLst>
              <a:ext uri="{28A0092B-C50C-407E-A947-70E740481C1C}">
                <a14:useLocalDpi xmlns:a14="http://schemas.microsoft.com/office/drawing/2010/main" val="0"/>
              </a:ext>
            </a:extLst>
          </a:blip>
          <a:srcRect l="44530" t="7815" r="22478" b="80320"/>
          <a:stretch/>
        </p:blipFill>
        <p:spPr>
          <a:xfrm>
            <a:off x="5047459" y="1411040"/>
            <a:ext cx="2757533" cy="900158"/>
          </a:xfrm>
          <a:prstGeom prst="rect">
            <a:avLst/>
          </a:prstGeom>
        </p:spPr>
      </p:pic>
      <p:pic>
        <p:nvPicPr>
          <p:cNvPr id="1031" name="Picture 7" descr="http://upload.wikimedia.org/wikipedia/commons/thumb/a/a7/Mano_cursor.svg/340px-Mano_cursor.svg.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625830" y="1186001"/>
            <a:ext cx="347788" cy="450079"/>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211801" y="3331874"/>
            <a:ext cx="8828058" cy="769441"/>
          </a:xfrm>
          <a:prstGeom prst="borderCallout1">
            <a:avLst>
              <a:gd name="adj1" fmla="val -181792"/>
              <a:gd name="adj2" fmla="val 75501"/>
              <a:gd name="adj3" fmla="val -2626"/>
              <a:gd name="adj4" fmla="val 69022"/>
            </a:avLst>
          </a:prstGeom>
          <a:solidFill>
            <a:schemeClr val="bg1"/>
          </a:solidFill>
          <a:ln w="19050">
            <a:solidFill>
              <a:schemeClr val="tx2">
                <a:lumMod val="60000"/>
                <a:lumOff val="40000"/>
              </a:schemeClr>
            </a:solidFill>
          </a:ln>
          <a:effectLst>
            <a:outerShdw blurRad="50800" dist="38100" dir="5400000" algn="t" rotWithShape="0">
              <a:prstClr val="black">
                <a:alpha val="40000"/>
              </a:prstClr>
            </a:outerShdw>
          </a:effectLst>
        </p:spPr>
        <p:txBody>
          <a:bodyPr wrap="none" rtlCol="0">
            <a:spAutoFit/>
          </a:bodyPr>
          <a:lstStyle/>
          <a:p>
            <a:pPr algn="l"/>
            <a:r>
              <a:rPr lang="en-US" sz="4400" dirty="0" smtClean="0">
                <a:solidFill>
                  <a:schemeClr val="tx2"/>
                </a:solidFill>
              </a:rPr>
              <a:t>janet.cafurello@liberty</a:t>
            </a:r>
            <a:r>
              <a:rPr lang="en-US" sz="4400" b="1" spc="300" dirty="0" smtClean="0">
                <a:solidFill>
                  <a:srgbClr val="FF0000"/>
                </a:solidFill>
              </a:rPr>
              <a:t>r</a:t>
            </a:r>
            <a:r>
              <a:rPr lang="en-US" sz="4400" b="1" dirty="0" smtClean="0">
                <a:solidFill>
                  <a:srgbClr val="FF0000"/>
                </a:solidFill>
              </a:rPr>
              <a:t>n</a:t>
            </a:r>
            <a:r>
              <a:rPr lang="en-US" sz="4400" dirty="0" smtClean="0">
                <a:solidFill>
                  <a:schemeClr val="tx2"/>
                </a:solidFill>
              </a:rPr>
              <a:t>utual.com</a:t>
            </a:r>
          </a:p>
        </p:txBody>
      </p:sp>
    </p:spTree>
    <p:extLst>
      <p:ext uri="{BB962C8B-B14F-4D97-AF65-F5344CB8AC3E}">
        <p14:creationId xmlns:p14="http://schemas.microsoft.com/office/powerpoint/2010/main" val="1197895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1031"/>
                                        </p:tgtEl>
                                        <p:attrNameLst>
                                          <p:attrName>style.visibility</p:attrName>
                                        </p:attrNameLst>
                                      </p:cBhvr>
                                      <p:to>
                                        <p:strVal val="visible"/>
                                      </p:to>
                                    </p:set>
                                    <p:animEffect transition="in" filter="fade">
                                      <p:cBhvr>
                                        <p:cTn id="20" dur="500"/>
                                        <p:tgtEl>
                                          <p:spTgt spid="1031"/>
                                        </p:tgtEl>
                                      </p:cBhvr>
                                    </p:animEffect>
                                    <p:anim calcmode="lin" valueType="num">
                                      <p:cBhvr>
                                        <p:cTn id="21" dur="500" fill="hold"/>
                                        <p:tgtEl>
                                          <p:spTgt spid="1031"/>
                                        </p:tgtEl>
                                        <p:attrNameLst>
                                          <p:attrName>ppt_x</p:attrName>
                                        </p:attrNameLst>
                                      </p:cBhvr>
                                      <p:tavLst>
                                        <p:tav tm="0">
                                          <p:val>
                                            <p:strVal val="#ppt_x"/>
                                          </p:val>
                                        </p:tav>
                                        <p:tav tm="100000">
                                          <p:val>
                                            <p:strVal val="#ppt_x"/>
                                          </p:val>
                                        </p:tav>
                                      </p:tavLst>
                                    </p:anim>
                                    <p:anim calcmode="lin" valueType="num">
                                      <p:cBhvr>
                                        <p:cTn id="22" dur="500" fill="hold"/>
                                        <p:tgtEl>
                                          <p:spTgt spid="1031"/>
                                        </p:tgtEl>
                                        <p:attrNameLst>
                                          <p:attrName>ppt_y</p:attrName>
                                        </p:attrNameLst>
                                      </p:cBhvr>
                                      <p:tavLst>
                                        <p:tav tm="0">
                                          <p:val>
                                            <p:strVal val="#ppt_y+.1"/>
                                          </p:val>
                                        </p:tav>
                                        <p:tav tm="100000">
                                          <p:val>
                                            <p:strVal val="#ppt_y"/>
                                          </p:val>
                                        </p:tav>
                                      </p:tavLst>
                                    </p:anim>
                                  </p:childTnLst>
                                </p:cTn>
                              </p:par>
                            </p:childTnLst>
                          </p:cTn>
                        </p:par>
                        <p:par>
                          <p:cTn id="23" fill="hold">
                            <p:stCondLst>
                              <p:cond delay="500"/>
                            </p:stCondLst>
                            <p:childTnLst>
                              <p:par>
                                <p:cTn id="24" presetID="10" presetClass="entr" presetSubtype="0"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343359" y="1560795"/>
            <a:ext cx="2619376" cy="3195699"/>
            <a:chOff x="343359" y="1277007"/>
            <a:chExt cx="2619376" cy="3195699"/>
          </a:xfrm>
        </p:grpSpPr>
        <p:sp>
          <p:nvSpPr>
            <p:cNvPr id="26" name="TextBox 25"/>
            <p:cNvSpPr txBox="1"/>
            <p:nvPr/>
          </p:nvSpPr>
          <p:spPr>
            <a:xfrm>
              <a:off x="343359" y="3072323"/>
              <a:ext cx="2619375" cy="1400383"/>
            </a:xfrm>
            <a:prstGeom prst="rect">
              <a:avLst/>
            </a:prstGeom>
            <a:solidFill>
              <a:schemeClr val="tx1"/>
            </a:solidFill>
          </p:spPr>
          <p:txBody>
            <a:bodyPr wrap="square" rtlCol="0">
              <a:spAutoFit/>
            </a:bodyPr>
            <a:lstStyle/>
            <a:p>
              <a:pPr algn="ctr"/>
              <a:endParaRPr lang="en-US" sz="1400" dirty="0" smtClean="0">
                <a:solidFill>
                  <a:schemeClr val="bg1"/>
                </a:solidFill>
              </a:endParaRPr>
            </a:p>
            <a:p>
              <a:pPr algn="ctr"/>
              <a:r>
                <a:rPr lang="en-US" sz="4800" b="1" dirty="0" smtClean="0">
                  <a:solidFill>
                    <a:schemeClr val="bg1"/>
                  </a:solidFill>
                </a:rPr>
                <a:t>48%</a:t>
              </a:r>
              <a:br>
                <a:rPr lang="en-US" sz="4800" b="1" dirty="0" smtClean="0">
                  <a:solidFill>
                    <a:schemeClr val="bg1"/>
                  </a:solidFill>
                </a:rPr>
              </a:br>
              <a:r>
                <a:rPr lang="en-US" sz="1200" dirty="0" smtClean="0">
                  <a:solidFill>
                    <a:schemeClr val="bg1"/>
                  </a:solidFill>
                </a:rPr>
                <a:t>will shop with cash </a:t>
              </a:r>
              <a:br>
                <a:rPr lang="en-US" sz="1200" dirty="0" smtClean="0">
                  <a:solidFill>
                    <a:schemeClr val="bg1"/>
                  </a:solidFill>
                </a:rPr>
              </a:br>
              <a:endParaRPr lang="en-US" sz="1050" dirty="0">
                <a:solidFill>
                  <a:schemeClr val="bg1"/>
                </a:solidFill>
              </a:endParaRPr>
            </a:p>
          </p:txBody>
        </p:sp>
        <p:pic>
          <p:nvPicPr>
            <p:cNvPr id="1031" name="Picture 7" descr="http://cache1.asset-cache.net/gc/74214361-cashier-taking-money-from-customer-gettyimages.jpg?v=1&amp;c=IWSAsset&amp;k=2&amp;d=4ed3Y2Ci1LcB2gLbT2swxjw6bhf3nzw1XvLoNyBA%2F%2F0%3D"/>
            <p:cNvPicPr>
              <a:picLocks noChangeAspect="1" noChangeArrowheads="1"/>
            </p:cNvPicPr>
            <p:nvPr/>
          </p:nvPicPr>
          <p:blipFill rotWithShape="1">
            <a:blip r:embed="rId3">
              <a:extLst>
                <a:ext uri="{28A0092B-C50C-407E-A947-70E740481C1C}">
                  <a14:useLocalDpi xmlns:a14="http://schemas.microsoft.com/office/drawing/2010/main" val="0"/>
                </a:ext>
              </a:extLst>
            </a:blip>
            <a:srcRect t="8022" r="8612" b="8022"/>
            <a:stretch/>
          </p:blipFill>
          <p:spPr bwMode="auto">
            <a:xfrm>
              <a:off x="343360" y="1277007"/>
              <a:ext cx="2619375" cy="180725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 name="Group 4"/>
          <p:cNvGrpSpPr/>
          <p:nvPr/>
        </p:nvGrpSpPr>
        <p:grpSpPr>
          <a:xfrm>
            <a:off x="3213665" y="1560795"/>
            <a:ext cx="2619375" cy="3180311"/>
            <a:chOff x="3213665" y="1277007"/>
            <a:chExt cx="2619375" cy="3180311"/>
          </a:xfrm>
        </p:grpSpPr>
        <p:sp>
          <p:nvSpPr>
            <p:cNvPr id="25" name="TextBox 24"/>
            <p:cNvSpPr txBox="1"/>
            <p:nvPr/>
          </p:nvSpPr>
          <p:spPr>
            <a:xfrm>
              <a:off x="3213665" y="3072323"/>
              <a:ext cx="2619375" cy="1384995"/>
            </a:xfrm>
            <a:prstGeom prst="rect">
              <a:avLst/>
            </a:prstGeom>
            <a:solidFill>
              <a:schemeClr val="tx1"/>
            </a:solidFill>
          </p:spPr>
          <p:txBody>
            <a:bodyPr wrap="square" rtlCol="0">
              <a:spAutoFit/>
            </a:bodyPr>
            <a:lstStyle/>
            <a:p>
              <a:pPr algn="ctr"/>
              <a:endParaRPr lang="en-US" sz="800" dirty="0" smtClean="0">
                <a:solidFill>
                  <a:schemeClr val="bg1"/>
                </a:solidFill>
              </a:endParaRPr>
            </a:p>
            <a:p>
              <a:pPr algn="ctr"/>
              <a:r>
                <a:rPr lang="en-US" sz="4800" b="1" dirty="0" smtClean="0">
                  <a:solidFill>
                    <a:schemeClr val="bg1"/>
                  </a:solidFill>
                </a:rPr>
                <a:t>45%</a:t>
              </a:r>
            </a:p>
            <a:p>
              <a:pPr algn="ctr"/>
              <a:r>
                <a:rPr lang="en-US" sz="1100" dirty="0" smtClean="0">
                  <a:solidFill>
                    <a:schemeClr val="bg1"/>
                  </a:solidFill>
                </a:rPr>
                <a:t>Will avoid stores that </a:t>
              </a:r>
              <a:br>
                <a:rPr lang="en-US" sz="1100" dirty="0" smtClean="0">
                  <a:solidFill>
                    <a:schemeClr val="bg1"/>
                  </a:solidFill>
                </a:rPr>
              </a:br>
              <a:r>
                <a:rPr lang="en-US" sz="1100" dirty="0" smtClean="0">
                  <a:solidFill>
                    <a:schemeClr val="bg1"/>
                  </a:solidFill>
                </a:rPr>
                <a:t>have been breached</a:t>
              </a:r>
            </a:p>
            <a:p>
              <a:pPr algn="ctr"/>
              <a:endParaRPr lang="en-US" sz="600" dirty="0" smtClean="0">
                <a:solidFill>
                  <a:schemeClr val="bg1"/>
                </a:solidFill>
              </a:endParaRPr>
            </a:p>
          </p:txBody>
        </p:sp>
        <p:pic>
          <p:nvPicPr>
            <p:cNvPr id="1026" name="Picture 2" descr="C:\Users\n0208044\Documents\2014\DHL_Nov_Offsite\info_sec\pay_with_debit.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9425" t="8300" r="9425" b="8300"/>
            <a:stretch/>
          </p:blipFill>
          <p:spPr bwMode="auto">
            <a:xfrm>
              <a:off x="3213665" y="1277007"/>
              <a:ext cx="2619375" cy="17953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Group 5"/>
          <p:cNvGrpSpPr/>
          <p:nvPr/>
        </p:nvGrpSpPr>
        <p:grpSpPr>
          <a:xfrm>
            <a:off x="6116363" y="1560795"/>
            <a:ext cx="2619375" cy="3195699"/>
            <a:chOff x="6116363" y="1277007"/>
            <a:chExt cx="2619375" cy="3195699"/>
          </a:xfrm>
        </p:grpSpPr>
        <p:sp>
          <p:nvSpPr>
            <p:cNvPr id="7" name="TextBox 6"/>
            <p:cNvSpPr txBox="1"/>
            <p:nvPr/>
          </p:nvSpPr>
          <p:spPr>
            <a:xfrm>
              <a:off x="6116363" y="3072323"/>
              <a:ext cx="2619375" cy="1400383"/>
            </a:xfrm>
            <a:prstGeom prst="rect">
              <a:avLst/>
            </a:prstGeom>
            <a:solidFill>
              <a:schemeClr val="tx1"/>
            </a:solidFill>
          </p:spPr>
          <p:txBody>
            <a:bodyPr wrap="square" rtlCol="0">
              <a:spAutoFit/>
            </a:bodyPr>
            <a:lstStyle/>
            <a:p>
              <a:pPr algn="ctr"/>
              <a:endParaRPr lang="en-US" sz="700" dirty="0" smtClean="0">
                <a:solidFill>
                  <a:schemeClr val="bg1"/>
                </a:solidFill>
              </a:endParaRPr>
            </a:p>
            <a:p>
              <a:pPr algn="ctr"/>
              <a:r>
                <a:rPr lang="en-US" sz="4800" b="1" dirty="0" smtClean="0">
                  <a:solidFill>
                    <a:schemeClr val="bg1"/>
                  </a:solidFill>
                </a:rPr>
                <a:t>16%</a:t>
              </a:r>
            </a:p>
            <a:p>
              <a:pPr algn="ctr"/>
              <a:r>
                <a:rPr lang="en-US" sz="1200" dirty="0" smtClean="0">
                  <a:solidFill>
                    <a:schemeClr val="bg1"/>
                  </a:solidFill>
                </a:rPr>
                <a:t>Will </a:t>
              </a:r>
              <a:r>
                <a:rPr lang="en-US" sz="1200" b="1" dirty="0" smtClean="0">
                  <a:solidFill>
                    <a:schemeClr val="bg1"/>
                  </a:solidFill>
                </a:rPr>
                <a:t>never </a:t>
              </a:r>
              <a:r>
                <a:rPr lang="en-US" sz="1200" dirty="0" smtClean="0">
                  <a:solidFill>
                    <a:schemeClr val="bg1"/>
                  </a:solidFill>
                </a:rPr>
                <a:t>go back to </a:t>
              </a:r>
              <a:br>
                <a:rPr lang="en-US" sz="1200" dirty="0" smtClean="0">
                  <a:solidFill>
                    <a:schemeClr val="bg1"/>
                  </a:solidFill>
                </a:rPr>
              </a:br>
              <a:r>
                <a:rPr lang="en-US" sz="1200" dirty="0" smtClean="0">
                  <a:solidFill>
                    <a:schemeClr val="bg1"/>
                  </a:solidFill>
                </a:rPr>
                <a:t>retailers that were hacked</a:t>
              </a:r>
            </a:p>
            <a:p>
              <a:pPr algn="ctr"/>
              <a:endParaRPr lang="en-US" sz="600" dirty="0" smtClean="0">
                <a:solidFill>
                  <a:schemeClr val="bg1"/>
                </a:solidFill>
              </a:endParaRPr>
            </a:p>
          </p:txBody>
        </p:sp>
        <p:pic>
          <p:nvPicPr>
            <p:cNvPr id="1029" name="Picture 5" descr="http://www.kheelan.com/images/point-of-sale-solutions.jpg"/>
            <p:cNvPicPr>
              <a:picLocks noChangeAspect="1" noChangeArrowheads="1"/>
            </p:cNvPicPr>
            <p:nvPr/>
          </p:nvPicPr>
          <p:blipFill rotWithShape="1">
            <a:blip r:embed="rId5">
              <a:extLst>
                <a:ext uri="{28A0092B-C50C-407E-A947-70E740481C1C}">
                  <a14:useLocalDpi xmlns:a14="http://schemas.microsoft.com/office/drawing/2010/main" val="0"/>
                </a:ext>
              </a:extLst>
            </a:blip>
            <a:srcRect t="16600"/>
            <a:stretch/>
          </p:blipFill>
          <p:spPr bwMode="auto">
            <a:xfrm>
              <a:off x="6116363" y="1277007"/>
              <a:ext cx="2619375" cy="1795316"/>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TextBox 2"/>
          <p:cNvSpPr txBox="1"/>
          <p:nvPr/>
        </p:nvSpPr>
        <p:spPr>
          <a:xfrm>
            <a:off x="146987" y="1803424"/>
            <a:ext cx="5631494" cy="2621994"/>
          </a:xfrm>
          <a:prstGeom prst="wedgeRoundRectCallout">
            <a:avLst>
              <a:gd name="adj1" fmla="val 66156"/>
              <a:gd name="adj2" fmla="val 31594"/>
              <a:gd name="adj3" fmla="val 16667"/>
            </a:avLst>
          </a:prstGeom>
          <a:solidFill>
            <a:srgbClr val="002663">
              <a:alpha val="85098"/>
            </a:srgbClr>
          </a:solidFill>
          <a:ln>
            <a:solidFill>
              <a:schemeClr val="bg1"/>
            </a:solidFill>
          </a:ln>
          <a:effectLst>
            <a:outerShdw blurRad="50800" dist="38100" dir="5400000" algn="t" rotWithShape="0">
              <a:prstClr val="black">
                <a:alpha val="40000"/>
              </a:prstClr>
            </a:outerShdw>
          </a:effectLst>
        </p:spPr>
        <p:txBody>
          <a:bodyPr wrap="square" rtlCol="0">
            <a:spAutoFit/>
          </a:bodyPr>
          <a:lstStyle/>
          <a:p>
            <a:pPr algn="l"/>
            <a:r>
              <a:rPr lang="en-US" sz="2800" dirty="0" smtClean="0">
                <a:solidFill>
                  <a:schemeClr val="bg1"/>
                </a:solidFill>
              </a:rPr>
              <a:t>If </a:t>
            </a:r>
            <a:r>
              <a:rPr lang="en-US" sz="2800" b="1" dirty="0" smtClean="0">
                <a:solidFill>
                  <a:schemeClr val="bg1"/>
                </a:solidFill>
              </a:rPr>
              <a:t>16%</a:t>
            </a:r>
            <a:r>
              <a:rPr lang="en-US" sz="2800" dirty="0" smtClean="0">
                <a:solidFill>
                  <a:schemeClr val="bg1"/>
                </a:solidFill>
              </a:rPr>
              <a:t> of our Personal Insurance customers canceled or did not renew their policies, that would mean a</a:t>
            </a:r>
            <a:r>
              <a:rPr lang="en-US" sz="3200" dirty="0" smtClean="0">
                <a:solidFill>
                  <a:schemeClr val="bg1"/>
                </a:solidFill>
              </a:rPr>
              <a:t> </a:t>
            </a:r>
            <a:r>
              <a:rPr lang="en-US" sz="3200" b="1" dirty="0" smtClean="0">
                <a:solidFill>
                  <a:srgbClr val="FF3300"/>
                </a:solidFill>
                <a:latin typeface="Arial Black" panose="020B0A04020102020204" pitchFamily="34" charset="0"/>
              </a:rPr>
              <a:t>$2.5 Billion loss </a:t>
            </a:r>
            <a:r>
              <a:rPr lang="en-US" sz="2800" dirty="0" smtClean="0">
                <a:solidFill>
                  <a:schemeClr val="bg1"/>
                </a:solidFill>
              </a:rPr>
              <a:t>for Liberty Mutual.</a:t>
            </a:r>
          </a:p>
        </p:txBody>
      </p:sp>
      <p:sp>
        <p:nvSpPr>
          <p:cNvPr id="14" name="Title 1"/>
          <p:cNvSpPr txBox="1">
            <a:spLocks/>
          </p:cNvSpPr>
          <p:nvPr/>
        </p:nvSpPr>
        <p:spPr>
          <a:xfrm>
            <a:off x="558140" y="205978"/>
            <a:ext cx="7991040" cy="536972"/>
          </a:xfrm>
          <a:prstGeom prst="roundRect">
            <a:avLst/>
          </a:prstGeom>
          <a:solidFill>
            <a:srgbClr val="000000"/>
          </a:solidFill>
          <a:ln>
            <a:solidFill>
              <a:schemeClr val="accent2">
                <a:lumMod val="60000"/>
                <a:lumOff val="40000"/>
              </a:schemeClr>
            </a:solidFill>
          </a:ln>
        </p:spPr>
        <p:txBody>
          <a:bodyPr vert="horz" lIns="91440" tIns="45720" rIns="91440" bIns="45720" rtlCol="0" anchor="ctr">
            <a:noAutofit/>
          </a:bodyPr>
          <a:lstStyle>
            <a:lvl1pPr algn="l" defTabSz="914400" rtl="0" eaLnBrk="1" latinLnBrk="0" hangingPunct="1">
              <a:spcBef>
                <a:spcPct val="0"/>
              </a:spcBef>
              <a:buNone/>
              <a:defRPr sz="2000" b="0" kern="1200">
                <a:solidFill>
                  <a:schemeClr val="tx1"/>
                </a:solidFill>
                <a:latin typeface="Rockwell" pitchFamily="18" charset="0"/>
                <a:ea typeface="+mj-ea"/>
                <a:cs typeface="Arial" pitchFamily="34" charset="0"/>
              </a:defRPr>
            </a:lvl1pPr>
          </a:lstStyle>
          <a:p>
            <a:pPr algn="ctr"/>
            <a:r>
              <a:rPr lang="en-US" sz="2100" smtClean="0">
                <a:solidFill>
                  <a:srgbClr val="FF0000"/>
                </a:solidFill>
              </a:rPr>
              <a:t>Trends &amp; Financial Impact of the Current Security Climate</a:t>
            </a:r>
            <a:endParaRPr lang="en-US" sz="2100" dirty="0">
              <a:solidFill>
                <a:srgbClr val="FF0000"/>
              </a:solidFill>
            </a:endParaRPr>
          </a:p>
        </p:txBody>
      </p:sp>
      <p:sp>
        <p:nvSpPr>
          <p:cNvPr id="15" name="TextBox 14"/>
          <p:cNvSpPr txBox="1"/>
          <p:nvPr/>
        </p:nvSpPr>
        <p:spPr>
          <a:xfrm>
            <a:off x="0" y="852178"/>
            <a:ext cx="9144000" cy="646331"/>
          </a:xfrm>
          <a:prstGeom prst="rect">
            <a:avLst/>
          </a:prstGeom>
          <a:noFill/>
        </p:spPr>
        <p:txBody>
          <a:bodyPr wrap="square" rtlCol="0">
            <a:spAutoFit/>
          </a:bodyPr>
          <a:lstStyle/>
          <a:p>
            <a:pPr algn="ctr"/>
            <a:r>
              <a:rPr lang="en-US" sz="3600" b="1" dirty="0" smtClean="0">
                <a:solidFill>
                  <a:schemeClr val="bg1"/>
                </a:solidFill>
                <a:effectLst>
                  <a:outerShdw blurRad="38100" dist="38100" dir="2700000" algn="tl">
                    <a:srgbClr val="000000">
                      <a:alpha val="43137"/>
                    </a:srgbClr>
                  </a:outerShdw>
                </a:effectLst>
                <a:latin typeface="Rockwell" panose="02060603020205020403" pitchFamily="18" charset="0"/>
              </a:rPr>
              <a:t>Customers</a:t>
            </a:r>
          </a:p>
        </p:txBody>
      </p:sp>
    </p:spTree>
    <p:extLst>
      <p:ext uri="{BB962C8B-B14F-4D97-AF65-F5344CB8AC3E}">
        <p14:creationId xmlns:p14="http://schemas.microsoft.com/office/powerpoint/2010/main" val="1073632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nodeType="afterEffect">
                                  <p:stCondLst>
                                    <p:cond delay="50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500"/>
                            </p:stCondLst>
                            <p:childTnLst>
                              <p:par>
                                <p:cTn id="17" presetID="53" presetClass="entr" presetSubtype="16" fill="hold" nodeType="afterEffect">
                                  <p:stCondLst>
                                    <p:cond delay="50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2"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right)">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yberthreatmap_20mins.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l="15953" t="8975" r="14873" b="20623"/>
          <a:stretch/>
        </p:blipFill>
        <p:spPr>
          <a:xfrm>
            <a:off x="-1" y="0"/>
            <a:ext cx="9144001" cy="5143500"/>
          </a:xfrm>
          <a:prstGeom prst="rect">
            <a:avLst/>
          </a:prstGeom>
        </p:spPr>
      </p:pic>
      <p:sp>
        <p:nvSpPr>
          <p:cNvPr id="9" name="Title 1"/>
          <p:cNvSpPr txBox="1">
            <a:spLocks/>
          </p:cNvSpPr>
          <p:nvPr/>
        </p:nvSpPr>
        <p:spPr>
          <a:xfrm>
            <a:off x="2444288" y="782412"/>
            <a:ext cx="4536374" cy="688766"/>
          </a:xfrm>
          <a:prstGeom prst="roundRect">
            <a:avLst>
              <a:gd name="adj" fmla="val 7796"/>
            </a:avLst>
          </a:prstGeom>
          <a:solidFill>
            <a:srgbClr val="000000"/>
          </a:solidFill>
          <a:ln>
            <a:solidFill>
              <a:schemeClr val="accent2">
                <a:lumMod val="60000"/>
                <a:lumOff val="40000"/>
              </a:schemeClr>
            </a:solidFill>
          </a:ln>
        </p:spPr>
        <p:txBody>
          <a:bodyPr vert="horz" lIns="91440" tIns="45720" rIns="91440" bIns="45720" rtlCol="0" anchor="ctr">
            <a:noAutofit/>
          </a:bodyPr>
          <a:lstStyle>
            <a:lvl1pPr algn="l" defTabSz="914400" rtl="0" eaLnBrk="1" latinLnBrk="0" hangingPunct="1">
              <a:spcBef>
                <a:spcPct val="0"/>
              </a:spcBef>
              <a:buNone/>
              <a:defRPr sz="2000" b="0" kern="1200">
                <a:solidFill>
                  <a:schemeClr val="tx1"/>
                </a:solidFill>
                <a:latin typeface="Rockwell" pitchFamily="18" charset="0"/>
                <a:ea typeface="+mj-ea"/>
                <a:cs typeface="Arial" pitchFamily="34" charset="0"/>
              </a:defRPr>
            </a:lvl1pPr>
          </a:lstStyle>
          <a:p>
            <a:pPr algn="ctr"/>
            <a:r>
              <a:rPr lang="en-US" sz="1800" b="1" smtClean="0">
                <a:solidFill>
                  <a:schemeClr val="accent2">
                    <a:lumMod val="60000"/>
                    <a:lumOff val="40000"/>
                  </a:schemeClr>
                </a:solidFill>
                <a:latin typeface="Courier New" panose="02070309020205020404" pitchFamily="49" charset="0"/>
                <a:cs typeface="Courier New" panose="02070309020205020404" pitchFamily="49" charset="0"/>
              </a:rPr>
              <a:t>Real-Time Global Monitoring Shows the Constant Threat</a:t>
            </a:r>
            <a:endParaRPr lang="en-US" sz="1800" b="1" dirty="0">
              <a:solidFill>
                <a:schemeClr val="accent2">
                  <a:lumMod val="60000"/>
                  <a:lumOff val="40000"/>
                </a:schemeClr>
              </a:solidFill>
              <a:latin typeface="Courier New" panose="02070309020205020404" pitchFamily="49" charset="0"/>
              <a:cs typeface="Courier New" panose="02070309020205020404" pitchFamily="49" charset="0"/>
            </a:endParaRPr>
          </a:p>
        </p:txBody>
      </p:sp>
      <p:sp>
        <p:nvSpPr>
          <p:cNvPr id="6" name="Rectangle 5"/>
          <p:cNvSpPr/>
          <p:nvPr/>
        </p:nvSpPr>
        <p:spPr>
          <a:xfrm>
            <a:off x="-1" y="3562597"/>
            <a:ext cx="712520" cy="498764"/>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7" name="Rectangle 6"/>
          <p:cNvSpPr/>
          <p:nvPr/>
        </p:nvSpPr>
        <p:spPr>
          <a:xfrm>
            <a:off x="0" y="5035136"/>
            <a:ext cx="9144000" cy="132114"/>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l"/>
            <a:endParaRPr lang="en-US" sz="1400" dirty="0" smtClean="0">
              <a:solidFill>
                <a:schemeClr val="tx2"/>
              </a:solidFill>
            </a:endParaRPr>
          </a:p>
        </p:txBody>
      </p:sp>
      <p:sp>
        <p:nvSpPr>
          <p:cNvPr id="8" name="Title 1"/>
          <p:cNvSpPr txBox="1">
            <a:spLocks/>
          </p:cNvSpPr>
          <p:nvPr/>
        </p:nvSpPr>
        <p:spPr>
          <a:xfrm>
            <a:off x="2441961" y="780433"/>
            <a:ext cx="4536374" cy="688766"/>
          </a:xfrm>
          <a:prstGeom prst="roundRect">
            <a:avLst>
              <a:gd name="adj" fmla="val 7796"/>
            </a:avLst>
          </a:prstGeom>
          <a:solidFill>
            <a:srgbClr val="000000"/>
          </a:solidFill>
          <a:ln>
            <a:solidFill>
              <a:schemeClr val="accent2">
                <a:lumMod val="60000"/>
                <a:lumOff val="40000"/>
              </a:schemeClr>
            </a:solidFill>
          </a:ln>
        </p:spPr>
        <p:txBody>
          <a:bodyPr vert="horz" lIns="91440" tIns="45720" rIns="91440" bIns="45720" rtlCol="0" anchor="ctr">
            <a:noAutofit/>
          </a:bodyPr>
          <a:lstStyle>
            <a:lvl1pPr algn="l" defTabSz="914400" rtl="0" eaLnBrk="1" latinLnBrk="0" hangingPunct="1">
              <a:spcBef>
                <a:spcPct val="0"/>
              </a:spcBef>
              <a:buNone/>
              <a:defRPr sz="2000" b="0" kern="1200">
                <a:solidFill>
                  <a:schemeClr val="tx1"/>
                </a:solidFill>
                <a:latin typeface="Rockwell" pitchFamily="18" charset="0"/>
                <a:ea typeface="+mj-ea"/>
                <a:cs typeface="Arial" pitchFamily="34" charset="0"/>
              </a:defRPr>
            </a:lvl1pPr>
          </a:lstStyle>
          <a:p>
            <a:pPr algn="ctr"/>
            <a:r>
              <a:rPr lang="en-US" sz="2400" b="1" dirty="0" smtClean="0">
                <a:solidFill>
                  <a:srgbClr val="FF0000"/>
                </a:solidFill>
                <a:latin typeface="Courier New" panose="02070309020205020404" pitchFamily="49" charset="0"/>
                <a:cs typeface="Courier New" panose="02070309020205020404" pitchFamily="49" charset="0"/>
              </a:rPr>
              <a:t>Who Are The Attackers?</a:t>
            </a:r>
            <a:endParaRPr lang="en-US" sz="2400" b="1" dirty="0">
              <a:solidFill>
                <a:srgbClr val="FF0000"/>
              </a:solidFill>
              <a:latin typeface="Courier New" panose="02070309020205020404" pitchFamily="49" charset="0"/>
              <a:cs typeface="Courier New" panose="02070309020205020404" pitchFamily="49" charset="0"/>
            </a:endParaRPr>
          </a:p>
        </p:txBody>
      </p:sp>
      <p:grpSp>
        <p:nvGrpSpPr>
          <p:cNvPr id="54" name="Group 53"/>
          <p:cNvGrpSpPr/>
          <p:nvPr/>
        </p:nvGrpSpPr>
        <p:grpSpPr>
          <a:xfrm>
            <a:off x="1395127" y="1760782"/>
            <a:ext cx="6279340" cy="1076442"/>
            <a:chOff x="1395127" y="1760782"/>
            <a:chExt cx="6279340" cy="1076442"/>
          </a:xfrm>
        </p:grpSpPr>
        <p:pic>
          <p:nvPicPr>
            <p:cNvPr id="16" name="Picture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75056" y="2500569"/>
              <a:ext cx="293598" cy="318065"/>
            </a:xfrm>
            <a:prstGeom prst="rect">
              <a:avLst/>
            </a:prstGeom>
          </p:spPr>
        </p:pic>
        <p:pic>
          <p:nvPicPr>
            <p:cNvPr id="17" name="Picture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59485" y="1760782"/>
              <a:ext cx="293598" cy="318065"/>
            </a:xfrm>
            <a:prstGeom prst="rect">
              <a:avLst/>
            </a:prstGeom>
          </p:spPr>
        </p:pic>
        <p:pic>
          <p:nvPicPr>
            <p:cNvPr id="18" name="Picture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25279" y="2112496"/>
              <a:ext cx="293598" cy="318065"/>
            </a:xfrm>
            <a:prstGeom prst="rect">
              <a:avLst/>
            </a:prstGeom>
          </p:spPr>
        </p:pic>
        <p:pic>
          <p:nvPicPr>
            <p:cNvPr id="19" name="Picture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95127" y="2519159"/>
              <a:ext cx="293598" cy="318065"/>
            </a:xfrm>
            <a:prstGeom prst="rect">
              <a:avLst/>
            </a:prstGeom>
          </p:spPr>
        </p:pic>
        <p:pic>
          <p:nvPicPr>
            <p:cNvPr id="20" name="Picture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98241" y="2386716"/>
              <a:ext cx="293598" cy="318065"/>
            </a:xfrm>
            <a:prstGeom prst="rect">
              <a:avLst/>
            </a:prstGeom>
          </p:spPr>
        </p:pic>
        <p:pic>
          <p:nvPicPr>
            <p:cNvPr id="21" name="Picture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80869" y="2281975"/>
              <a:ext cx="293598" cy="318065"/>
            </a:xfrm>
            <a:prstGeom prst="rect">
              <a:avLst/>
            </a:prstGeom>
          </p:spPr>
        </p:pic>
        <p:pic>
          <p:nvPicPr>
            <p:cNvPr id="22" name="Picture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58699" y="2281974"/>
              <a:ext cx="293598" cy="318065"/>
            </a:xfrm>
            <a:prstGeom prst="rect">
              <a:avLst/>
            </a:prstGeom>
          </p:spPr>
        </p:pic>
      </p:grpSp>
      <p:sp>
        <p:nvSpPr>
          <p:cNvPr id="35" name="Oval 34"/>
          <p:cNvSpPr/>
          <p:nvPr/>
        </p:nvSpPr>
        <p:spPr>
          <a:xfrm>
            <a:off x="9532068" y="895144"/>
            <a:ext cx="414621" cy="414621"/>
          </a:xfrm>
          <a:prstGeom prst="ellipse">
            <a:avLst/>
          </a:prstGeom>
          <a:noFill/>
          <a:ln w="12700">
            <a:solidFill>
              <a:schemeClr val="accent2">
                <a:lumMod val="60000"/>
                <a:lumOff val="40000"/>
              </a:schemeClr>
            </a:solidFill>
          </a:ln>
        </p:spPr>
        <p:txBody>
          <a:bodyPr vert="horz" lIns="91440" tIns="45720" rIns="91440" bIns="45720" rtlCol="0" anchor="ctr">
            <a:noAutofit/>
          </a:bodyPr>
          <a:lstStyle/>
          <a:p>
            <a:pPr>
              <a:spcBef>
                <a:spcPct val="0"/>
              </a:spcBef>
            </a:pPr>
            <a:endParaRPr lang="en-US" dirty="0">
              <a:solidFill>
                <a:schemeClr val="accent2">
                  <a:lumMod val="60000"/>
                  <a:lumOff val="40000"/>
                </a:schemeClr>
              </a:solidFill>
              <a:latin typeface="Courier New" panose="02070309020205020404" pitchFamily="49" charset="0"/>
              <a:ea typeface="+mj-ea"/>
              <a:cs typeface="Courier New" panose="02070309020205020404" pitchFamily="49" charset="0"/>
            </a:endParaRPr>
          </a:p>
        </p:txBody>
      </p:sp>
      <p:sp>
        <p:nvSpPr>
          <p:cNvPr id="44" name="Rectangle 43"/>
          <p:cNvSpPr/>
          <p:nvPr/>
        </p:nvSpPr>
        <p:spPr>
          <a:xfrm>
            <a:off x="0" y="4881890"/>
            <a:ext cx="9143999" cy="246221"/>
          </a:xfrm>
          <a:prstGeom prst="rect">
            <a:avLst/>
          </a:prstGeom>
        </p:spPr>
        <p:txBody>
          <a:bodyPr wrap="square">
            <a:spAutoFit/>
          </a:bodyPr>
          <a:lstStyle/>
          <a:p>
            <a:pPr algn="ctr"/>
            <a:r>
              <a:rPr lang="en-US" sz="1000" dirty="0" smtClean="0">
                <a:solidFill>
                  <a:schemeClr val="bg1"/>
                </a:solidFill>
              </a:rPr>
              <a:t>Excerpt from live feed on October 20, 2014 at </a:t>
            </a:r>
            <a:r>
              <a:rPr lang="en-US" sz="1000" dirty="0" smtClean="0">
                <a:solidFill>
                  <a:srgbClr val="FF0000"/>
                </a:solidFill>
              </a:rPr>
              <a:t>http</a:t>
            </a:r>
            <a:r>
              <a:rPr lang="en-US" sz="1000" dirty="0">
                <a:solidFill>
                  <a:srgbClr val="FF0000"/>
                </a:solidFill>
              </a:rPr>
              <a:t>://www.fireeye.com/cyber-map/threat-map.html</a:t>
            </a:r>
          </a:p>
        </p:txBody>
      </p:sp>
      <p:grpSp>
        <p:nvGrpSpPr>
          <p:cNvPr id="24" name="Group 23"/>
          <p:cNvGrpSpPr/>
          <p:nvPr/>
        </p:nvGrpSpPr>
        <p:grpSpPr>
          <a:xfrm>
            <a:off x="7310309" y="2233298"/>
            <a:ext cx="1802209" cy="2539669"/>
            <a:chOff x="7310309" y="2233298"/>
            <a:chExt cx="1802209" cy="2539669"/>
          </a:xfrm>
        </p:grpSpPr>
        <p:sp>
          <p:nvSpPr>
            <p:cNvPr id="92" name="Content Placeholder 2"/>
            <p:cNvSpPr txBox="1">
              <a:spLocks/>
            </p:cNvSpPr>
            <p:nvPr/>
          </p:nvSpPr>
          <p:spPr>
            <a:xfrm>
              <a:off x="7829502" y="3126420"/>
              <a:ext cx="1254209" cy="1646547"/>
            </a:xfrm>
            <a:prstGeom prst="roundRect">
              <a:avLst>
                <a:gd name="adj" fmla="val 2741"/>
              </a:avLst>
            </a:prstGeom>
            <a:solidFill>
              <a:srgbClr val="000000"/>
            </a:solidFill>
            <a:ln>
              <a:solidFill>
                <a:schemeClr val="accent2">
                  <a:lumMod val="60000"/>
                  <a:lumOff val="40000"/>
                </a:schemeClr>
              </a:solidFill>
            </a:ln>
          </p:spPr>
          <p:txBody>
            <a:bodyPr vert="horz" lIns="91440" tIns="45720" rIns="91440" bIns="45720" rtlCol="0" anchor="t">
              <a:noAutofit/>
            </a:bodyPr>
            <a:lstStyle>
              <a:defPPr>
                <a:defRPr lang="en-US"/>
              </a:defPPr>
              <a:lvl1pPr indent="0">
                <a:spcBef>
                  <a:spcPct val="0"/>
                </a:spcBef>
                <a:buClr>
                  <a:schemeClr val="tx1"/>
                </a:buClr>
                <a:buFont typeface="Arial" pitchFamily="34" charset="0"/>
                <a:buNone/>
                <a:defRPr sz="1200">
                  <a:solidFill>
                    <a:schemeClr val="accent2">
                      <a:lumMod val="60000"/>
                      <a:lumOff val="40000"/>
                    </a:schemeClr>
                  </a:solidFill>
                  <a:latin typeface="Courier New" panose="02070309020205020404" pitchFamily="49" charset="0"/>
                  <a:ea typeface="+mj-ea"/>
                  <a:cs typeface="Courier New" panose="02070309020205020404" pitchFamily="49" charset="0"/>
                </a:defRPr>
              </a:lvl1pPr>
              <a:lvl2pPr marL="742950" indent="-285750">
                <a:spcBef>
                  <a:spcPts val="600"/>
                </a:spcBef>
                <a:buClr>
                  <a:schemeClr val="tx1"/>
                </a:buClr>
                <a:buFont typeface="Arial" pitchFamily="34" charset="0"/>
                <a:buChar char="–"/>
                <a:defRPr sz="1400">
                  <a:solidFill>
                    <a:schemeClr val="tx2"/>
                  </a:solidFill>
                  <a:latin typeface="Arial" pitchFamily="34" charset="0"/>
                  <a:cs typeface="Arial" pitchFamily="34" charset="0"/>
                </a:defRPr>
              </a:lvl2pPr>
              <a:lvl3pPr marL="1143000" indent="-228600">
                <a:spcBef>
                  <a:spcPts val="600"/>
                </a:spcBef>
                <a:buClr>
                  <a:schemeClr val="tx1"/>
                </a:buClr>
                <a:buFont typeface="Arial" pitchFamily="34" charset="0"/>
                <a:buChar char="•"/>
                <a:defRPr sz="1200">
                  <a:solidFill>
                    <a:schemeClr val="tx2"/>
                  </a:solidFill>
                  <a:latin typeface="Arial" pitchFamily="34" charset="0"/>
                  <a:cs typeface="Arial" pitchFamily="34" charset="0"/>
                </a:defRPr>
              </a:lvl3pPr>
              <a:lvl4pPr marL="1600200" indent="-228600">
                <a:spcBef>
                  <a:spcPts val="600"/>
                </a:spcBef>
                <a:buClr>
                  <a:schemeClr val="tx1"/>
                </a:buClr>
                <a:buFont typeface="Arial" pitchFamily="34" charset="0"/>
                <a:buChar char="–"/>
                <a:defRPr sz="1100">
                  <a:solidFill>
                    <a:schemeClr val="tx2"/>
                  </a:solidFill>
                  <a:latin typeface="Arial" pitchFamily="34" charset="0"/>
                  <a:cs typeface="Arial" pitchFamily="34" charset="0"/>
                </a:defRPr>
              </a:lvl4pPr>
              <a:lvl5pPr marL="2057400" indent="-228600">
                <a:spcBef>
                  <a:spcPts val="600"/>
                </a:spcBef>
                <a:buClr>
                  <a:schemeClr val="tx1"/>
                </a:buClr>
                <a:buFont typeface="Arial" pitchFamily="34" charset="0"/>
                <a:buChar char="»"/>
                <a:defRPr sz="1100">
                  <a:solidFill>
                    <a:schemeClr val="tx2"/>
                  </a:solidFill>
                  <a:latin typeface="Arial" pitchFamily="34" charset="0"/>
                  <a:cs typeface="Arial" pitchFamily="34"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lgn="ctr"/>
              <a:r>
                <a:rPr lang="en-US" b="1" dirty="0" smtClean="0"/>
                <a:t>STATE-SPONSORED</a:t>
              </a:r>
              <a:endParaRPr lang="en-US" dirty="0"/>
            </a:p>
          </p:txBody>
        </p:sp>
        <p:pic>
          <p:nvPicPr>
            <p:cNvPr id="98" name="Picture 97"/>
            <p:cNvPicPr>
              <a:picLocks noChangeAspect="1"/>
            </p:cNvPicPr>
            <p:nvPr/>
          </p:nvPicPr>
          <p:blipFill rotWithShape="1">
            <a:blip r:embed="rId6" cstate="print">
              <a:duotone>
                <a:prstClr val="black"/>
                <a:schemeClr val="accent2">
                  <a:tint val="45000"/>
                  <a:satMod val="400000"/>
                </a:schemeClr>
              </a:duotone>
              <a:extLst>
                <a:ext uri="{28A0092B-C50C-407E-A947-70E740481C1C}">
                  <a14:useLocalDpi xmlns:a14="http://schemas.microsoft.com/office/drawing/2010/main" val="0"/>
                </a:ext>
              </a:extLst>
            </a:blip>
            <a:srcRect l="16619" r="16619"/>
            <a:stretch/>
          </p:blipFill>
          <p:spPr>
            <a:xfrm>
              <a:off x="7964873" y="3660492"/>
              <a:ext cx="983466" cy="983466"/>
            </a:xfrm>
            <a:prstGeom prst="roundRect">
              <a:avLst>
                <a:gd name="adj" fmla="val 8336"/>
              </a:avLst>
            </a:prstGeom>
          </p:spPr>
        </p:pic>
        <p:sp>
          <p:nvSpPr>
            <p:cNvPr id="118" name="Oval 117"/>
            <p:cNvSpPr/>
            <p:nvPr/>
          </p:nvSpPr>
          <p:spPr>
            <a:xfrm>
              <a:off x="7310309" y="2233298"/>
              <a:ext cx="414621" cy="414621"/>
            </a:xfrm>
            <a:prstGeom prst="ellipse">
              <a:avLst/>
            </a:prstGeom>
            <a:noFill/>
            <a:ln w="12700">
              <a:solidFill>
                <a:schemeClr val="accent2">
                  <a:lumMod val="60000"/>
                  <a:lumOff val="40000"/>
                </a:schemeClr>
              </a:solidFill>
            </a:ln>
          </p:spPr>
          <p:txBody>
            <a:bodyPr vert="horz" lIns="91440" tIns="45720" rIns="91440" bIns="45720" rtlCol="0" anchor="ctr">
              <a:noAutofit/>
            </a:bodyPr>
            <a:lstStyle/>
            <a:p>
              <a:pPr>
                <a:spcBef>
                  <a:spcPct val="0"/>
                </a:spcBef>
              </a:pPr>
              <a:endParaRPr lang="en-US" dirty="0">
                <a:solidFill>
                  <a:schemeClr val="accent2">
                    <a:lumMod val="60000"/>
                    <a:lumOff val="40000"/>
                  </a:schemeClr>
                </a:solidFill>
                <a:latin typeface="Courier New" panose="02070309020205020404" pitchFamily="49" charset="0"/>
                <a:ea typeface="+mj-ea"/>
                <a:cs typeface="Courier New" panose="02070309020205020404" pitchFamily="49" charset="0"/>
              </a:endParaRPr>
            </a:p>
          </p:txBody>
        </p:sp>
        <p:cxnSp>
          <p:nvCxnSpPr>
            <p:cNvPr id="119" name="Straight Connector 118"/>
            <p:cNvCxnSpPr>
              <a:stCxn id="92" idx="0"/>
              <a:endCxn id="118" idx="5"/>
            </p:cNvCxnSpPr>
            <p:nvPr/>
          </p:nvCxnSpPr>
          <p:spPr>
            <a:xfrm flipH="1" flipV="1">
              <a:off x="7664210" y="2587199"/>
              <a:ext cx="792397" cy="539221"/>
            </a:xfrm>
            <a:prstGeom prst="line">
              <a:avLst/>
            </a:prstGeom>
            <a:noFill/>
            <a:ln w="12700">
              <a:solidFill>
                <a:schemeClr val="accent2">
                  <a:lumMod val="60000"/>
                  <a:lumOff val="40000"/>
                </a:schemeClr>
              </a:solidFill>
            </a:ln>
          </p:spPr>
        </p:cxnSp>
        <p:pic>
          <p:nvPicPr>
            <p:cNvPr id="56" name="Picture 55"/>
            <p:cNvPicPr>
              <a:picLocks noChangeAspect="1"/>
            </p:cNvPicPr>
            <p:nvPr/>
          </p:nvPicPr>
          <p:blipFill>
            <a:blip r:embed="rId7" cstate="print">
              <a:duotone>
                <a:prstClr val="black"/>
                <a:srgbClr val="FF0000">
                  <a:tint val="45000"/>
                  <a:satMod val="400000"/>
                </a:srgbClr>
              </a:duotone>
              <a:extLst>
                <a:ext uri="{28A0092B-C50C-407E-A947-70E740481C1C}">
                  <a14:useLocalDpi xmlns:a14="http://schemas.microsoft.com/office/drawing/2010/main" val="0"/>
                </a:ext>
              </a:extLst>
            </a:blip>
            <a:stretch>
              <a:fillRect/>
            </a:stretch>
          </p:blipFill>
          <p:spPr>
            <a:xfrm>
              <a:off x="7887110" y="4277070"/>
              <a:ext cx="346596" cy="441332"/>
            </a:xfrm>
            <a:prstGeom prst="rect">
              <a:avLst/>
            </a:prstGeom>
          </p:spPr>
        </p:pic>
        <p:pic>
          <p:nvPicPr>
            <p:cNvPr id="57" name="Picture 56"/>
            <p:cNvPicPr>
              <a:picLocks noChangeAspect="1"/>
            </p:cNvPicPr>
            <p:nvPr/>
          </p:nvPicPr>
          <p:blipFill>
            <a:blip r:embed="rId7" cstate="print">
              <a:duotone>
                <a:prstClr val="black"/>
                <a:srgbClr val="FF0000">
                  <a:tint val="45000"/>
                  <a:satMod val="400000"/>
                </a:srgbClr>
              </a:duotone>
              <a:extLst>
                <a:ext uri="{28A0092B-C50C-407E-A947-70E740481C1C}">
                  <a14:useLocalDpi xmlns:a14="http://schemas.microsoft.com/office/drawing/2010/main" val="0"/>
                </a:ext>
              </a:extLst>
            </a:blip>
            <a:stretch>
              <a:fillRect/>
            </a:stretch>
          </p:blipFill>
          <p:spPr>
            <a:xfrm>
              <a:off x="8180047" y="4277070"/>
              <a:ext cx="346596" cy="441332"/>
            </a:xfrm>
            <a:prstGeom prst="rect">
              <a:avLst/>
            </a:prstGeom>
          </p:spPr>
        </p:pic>
        <p:pic>
          <p:nvPicPr>
            <p:cNvPr id="58" name="Picture 57"/>
            <p:cNvPicPr>
              <a:picLocks noChangeAspect="1"/>
            </p:cNvPicPr>
            <p:nvPr/>
          </p:nvPicPr>
          <p:blipFill>
            <a:blip r:embed="rId7" cstate="print">
              <a:duotone>
                <a:prstClr val="black"/>
                <a:srgbClr val="FF0000">
                  <a:tint val="45000"/>
                  <a:satMod val="400000"/>
                </a:srgbClr>
              </a:duotone>
              <a:extLst>
                <a:ext uri="{28A0092B-C50C-407E-A947-70E740481C1C}">
                  <a14:useLocalDpi xmlns:a14="http://schemas.microsoft.com/office/drawing/2010/main" val="0"/>
                </a:ext>
              </a:extLst>
            </a:blip>
            <a:stretch>
              <a:fillRect/>
            </a:stretch>
          </p:blipFill>
          <p:spPr>
            <a:xfrm>
              <a:off x="8472984" y="4277070"/>
              <a:ext cx="346596" cy="441332"/>
            </a:xfrm>
            <a:prstGeom prst="rect">
              <a:avLst/>
            </a:prstGeom>
          </p:spPr>
        </p:pic>
        <p:pic>
          <p:nvPicPr>
            <p:cNvPr id="59" name="Picture 58"/>
            <p:cNvPicPr>
              <a:picLocks noChangeAspect="1"/>
            </p:cNvPicPr>
            <p:nvPr/>
          </p:nvPicPr>
          <p:blipFill>
            <a:blip r:embed="rId7" cstate="print">
              <a:duotone>
                <a:prstClr val="black"/>
                <a:srgbClr val="FF0000">
                  <a:tint val="45000"/>
                  <a:satMod val="400000"/>
                </a:srgbClr>
              </a:duotone>
              <a:extLst>
                <a:ext uri="{28A0092B-C50C-407E-A947-70E740481C1C}">
                  <a14:useLocalDpi xmlns:a14="http://schemas.microsoft.com/office/drawing/2010/main" val="0"/>
                </a:ext>
              </a:extLst>
            </a:blip>
            <a:stretch>
              <a:fillRect/>
            </a:stretch>
          </p:blipFill>
          <p:spPr>
            <a:xfrm>
              <a:off x="8765922" y="4277070"/>
              <a:ext cx="346596" cy="441332"/>
            </a:xfrm>
            <a:prstGeom prst="rect">
              <a:avLst/>
            </a:prstGeom>
          </p:spPr>
        </p:pic>
      </p:grpSp>
      <p:grpSp>
        <p:nvGrpSpPr>
          <p:cNvPr id="23" name="Group 22"/>
          <p:cNvGrpSpPr/>
          <p:nvPr/>
        </p:nvGrpSpPr>
        <p:grpSpPr>
          <a:xfrm>
            <a:off x="6536055" y="1712503"/>
            <a:ext cx="1259832" cy="3060464"/>
            <a:chOff x="6536055" y="1712503"/>
            <a:chExt cx="1259832" cy="3060464"/>
          </a:xfrm>
        </p:grpSpPr>
        <p:sp>
          <p:nvSpPr>
            <p:cNvPr id="77" name="Oval 76"/>
            <p:cNvSpPr/>
            <p:nvPr/>
          </p:nvSpPr>
          <p:spPr>
            <a:xfrm>
              <a:off x="6790078" y="1712503"/>
              <a:ext cx="414621" cy="414621"/>
            </a:xfrm>
            <a:prstGeom prst="ellipse">
              <a:avLst/>
            </a:prstGeom>
            <a:noFill/>
            <a:ln w="12700">
              <a:solidFill>
                <a:schemeClr val="accent2">
                  <a:lumMod val="60000"/>
                  <a:lumOff val="40000"/>
                </a:schemeClr>
              </a:solidFill>
            </a:ln>
          </p:spPr>
          <p:txBody>
            <a:bodyPr vert="horz" lIns="91440" tIns="45720" rIns="91440" bIns="45720" rtlCol="0" anchor="ctr">
              <a:noAutofit/>
            </a:bodyPr>
            <a:lstStyle/>
            <a:p>
              <a:pPr>
                <a:spcBef>
                  <a:spcPct val="0"/>
                </a:spcBef>
              </a:pPr>
              <a:endParaRPr lang="en-US" dirty="0">
                <a:solidFill>
                  <a:schemeClr val="accent2">
                    <a:lumMod val="60000"/>
                    <a:lumOff val="40000"/>
                  </a:schemeClr>
                </a:solidFill>
                <a:latin typeface="Courier New" panose="02070309020205020404" pitchFamily="49" charset="0"/>
                <a:ea typeface="+mj-ea"/>
                <a:cs typeface="Courier New" panose="02070309020205020404" pitchFamily="49" charset="0"/>
              </a:endParaRPr>
            </a:p>
          </p:txBody>
        </p:sp>
        <p:cxnSp>
          <p:nvCxnSpPr>
            <p:cNvPr id="84" name="Straight Connector 83"/>
            <p:cNvCxnSpPr>
              <a:stCxn id="88" idx="0"/>
              <a:endCxn id="77" idx="4"/>
            </p:cNvCxnSpPr>
            <p:nvPr/>
          </p:nvCxnSpPr>
          <p:spPr>
            <a:xfrm flipH="1" flipV="1">
              <a:off x="6997389" y="2127124"/>
              <a:ext cx="165771" cy="999296"/>
            </a:xfrm>
            <a:prstGeom prst="line">
              <a:avLst/>
            </a:prstGeom>
            <a:noFill/>
            <a:ln w="12700">
              <a:solidFill>
                <a:schemeClr val="accent2">
                  <a:lumMod val="60000"/>
                  <a:lumOff val="40000"/>
                </a:schemeClr>
              </a:solidFill>
            </a:ln>
          </p:spPr>
        </p:cxnSp>
        <p:sp>
          <p:nvSpPr>
            <p:cNvPr id="88" name="Content Placeholder 2"/>
            <p:cNvSpPr txBox="1">
              <a:spLocks/>
            </p:cNvSpPr>
            <p:nvPr/>
          </p:nvSpPr>
          <p:spPr>
            <a:xfrm>
              <a:off x="6536055" y="3126420"/>
              <a:ext cx="1254209" cy="1646547"/>
            </a:xfrm>
            <a:prstGeom prst="roundRect">
              <a:avLst>
                <a:gd name="adj" fmla="val 2741"/>
              </a:avLst>
            </a:prstGeom>
            <a:solidFill>
              <a:srgbClr val="000000"/>
            </a:solidFill>
            <a:ln>
              <a:solidFill>
                <a:schemeClr val="accent2">
                  <a:lumMod val="60000"/>
                  <a:lumOff val="40000"/>
                </a:schemeClr>
              </a:solidFill>
            </a:ln>
          </p:spPr>
          <p:txBody>
            <a:bodyPr vert="horz" lIns="91440" tIns="45720" rIns="91440" bIns="45720" rtlCol="0" anchor="t">
              <a:noAutofit/>
            </a:bodyPr>
            <a:lstStyle>
              <a:defPPr>
                <a:defRPr lang="en-US"/>
              </a:defPPr>
              <a:lvl1pPr indent="0">
                <a:spcBef>
                  <a:spcPct val="0"/>
                </a:spcBef>
                <a:buClr>
                  <a:schemeClr val="tx1"/>
                </a:buClr>
                <a:buFont typeface="Arial" pitchFamily="34" charset="0"/>
                <a:buNone/>
                <a:defRPr sz="1200">
                  <a:solidFill>
                    <a:schemeClr val="accent2">
                      <a:lumMod val="60000"/>
                      <a:lumOff val="40000"/>
                    </a:schemeClr>
                  </a:solidFill>
                  <a:latin typeface="Courier New" panose="02070309020205020404" pitchFamily="49" charset="0"/>
                  <a:ea typeface="+mj-ea"/>
                  <a:cs typeface="Courier New" panose="02070309020205020404" pitchFamily="49" charset="0"/>
                </a:defRPr>
              </a:lvl1pPr>
              <a:lvl2pPr marL="742950" indent="-285750">
                <a:spcBef>
                  <a:spcPts val="600"/>
                </a:spcBef>
                <a:buClr>
                  <a:schemeClr val="tx1"/>
                </a:buClr>
                <a:buFont typeface="Arial" pitchFamily="34" charset="0"/>
                <a:buChar char="–"/>
                <a:defRPr sz="1400">
                  <a:solidFill>
                    <a:schemeClr val="tx2"/>
                  </a:solidFill>
                  <a:latin typeface="Arial" pitchFamily="34" charset="0"/>
                  <a:cs typeface="Arial" pitchFamily="34" charset="0"/>
                </a:defRPr>
              </a:lvl2pPr>
              <a:lvl3pPr marL="1143000" indent="-228600">
                <a:spcBef>
                  <a:spcPts val="600"/>
                </a:spcBef>
                <a:buClr>
                  <a:schemeClr val="tx1"/>
                </a:buClr>
                <a:buFont typeface="Arial" pitchFamily="34" charset="0"/>
                <a:buChar char="•"/>
                <a:defRPr sz="1200">
                  <a:solidFill>
                    <a:schemeClr val="tx2"/>
                  </a:solidFill>
                  <a:latin typeface="Arial" pitchFamily="34" charset="0"/>
                  <a:cs typeface="Arial" pitchFamily="34" charset="0"/>
                </a:defRPr>
              </a:lvl3pPr>
              <a:lvl4pPr marL="1600200" indent="-228600">
                <a:spcBef>
                  <a:spcPts val="600"/>
                </a:spcBef>
                <a:buClr>
                  <a:schemeClr val="tx1"/>
                </a:buClr>
                <a:buFont typeface="Arial" pitchFamily="34" charset="0"/>
                <a:buChar char="–"/>
                <a:defRPr sz="1100">
                  <a:solidFill>
                    <a:schemeClr val="tx2"/>
                  </a:solidFill>
                  <a:latin typeface="Arial" pitchFamily="34" charset="0"/>
                  <a:cs typeface="Arial" pitchFamily="34" charset="0"/>
                </a:defRPr>
              </a:lvl4pPr>
              <a:lvl5pPr marL="2057400" indent="-228600">
                <a:spcBef>
                  <a:spcPts val="600"/>
                </a:spcBef>
                <a:buClr>
                  <a:schemeClr val="tx1"/>
                </a:buClr>
                <a:buFont typeface="Arial" pitchFamily="34" charset="0"/>
                <a:buChar char="»"/>
                <a:defRPr sz="1100">
                  <a:solidFill>
                    <a:schemeClr val="tx2"/>
                  </a:solidFill>
                  <a:latin typeface="Arial" pitchFamily="34" charset="0"/>
                  <a:cs typeface="Arial" pitchFamily="34"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lgn="ctr"/>
              <a:r>
                <a:rPr lang="en-US" b="1" dirty="0" smtClean="0"/>
                <a:t>ORGANIZED CRIME</a:t>
              </a:r>
              <a:endParaRPr lang="en-US" dirty="0"/>
            </a:p>
          </p:txBody>
        </p:sp>
        <p:pic>
          <p:nvPicPr>
            <p:cNvPr id="97" name="Picture 96"/>
            <p:cNvPicPr>
              <a:picLocks noChangeAspect="1"/>
            </p:cNvPicPr>
            <p:nvPr/>
          </p:nvPicPr>
          <p:blipFill rotWithShape="1">
            <a:blip r:embed="rId8" cstate="print">
              <a:duotone>
                <a:prstClr val="black"/>
                <a:schemeClr val="accent2">
                  <a:tint val="45000"/>
                  <a:satMod val="400000"/>
                </a:schemeClr>
              </a:duotone>
              <a:extLst>
                <a:ext uri="{28A0092B-C50C-407E-A947-70E740481C1C}">
                  <a14:useLocalDpi xmlns:a14="http://schemas.microsoft.com/office/drawing/2010/main" val="0"/>
                </a:ext>
              </a:extLst>
            </a:blip>
            <a:srcRect l="39140" t="14443" r="28775" b="37440"/>
            <a:stretch/>
          </p:blipFill>
          <p:spPr>
            <a:xfrm>
              <a:off x="6696804" y="3675579"/>
              <a:ext cx="953291" cy="953291"/>
            </a:xfrm>
            <a:prstGeom prst="roundRect">
              <a:avLst>
                <a:gd name="adj" fmla="val 8336"/>
              </a:avLst>
            </a:prstGeom>
          </p:spPr>
        </p:pic>
        <p:pic>
          <p:nvPicPr>
            <p:cNvPr id="60" name="Picture 59"/>
            <p:cNvPicPr>
              <a:picLocks noChangeAspect="1"/>
            </p:cNvPicPr>
            <p:nvPr/>
          </p:nvPicPr>
          <p:blipFill>
            <a:blip r:embed="rId7" cstate="print">
              <a:duotone>
                <a:prstClr val="black"/>
                <a:srgbClr val="FF0000">
                  <a:tint val="45000"/>
                  <a:satMod val="400000"/>
                </a:srgbClr>
              </a:duotone>
              <a:extLst>
                <a:ext uri="{28A0092B-C50C-407E-A947-70E740481C1C}">
                  <a14:useLocalDpi xmlns:a14="http://schemas.microsoft.com/office/drawing/2010/main" val="0"/>
                </a:ext>
              </a:extLst>
            </a:blip>
            <a:stretch>
              <a:fillRect/>
            </a:stretch>
          </p:blipFill>
          <p:spPr>
            <a:xfrm>
              <a:off x="6570479" y="4277070"/>
              <a:ext cx="346596" cy="441332"/>
            </a:xfrm>
            <a:prstGeom prst="rect">
              <a:avLst/>
            </a:prstGeom>
          </p:spPr>
        </p:pic>
        <p:pic>
          <p:nvPicPr>
            <p:cNvPr id="62" name="Picture 61"/>
            <p:cNvPicPr>
              <a:picLocks noChangeAspect="1"/>
            </p:cNvPicPr>
            <p:nvPr/>
          </p:nvPicPr>
          <p:blipFill>
            <a:blip r:embed="rId7" cstate="print">
              <a:duotone>
                <a:prstClr val="black"/>
                <a:srgbClr val="FF0000">
                  <a:tint val="45000"/>
                  <a:satMod val="400000"/>
                </a:srgbClr>
              </a:duotone>
              <a:extLst>
                <a:ext uri="{28A0092B-C50C-407E-A947-70E740481C1C}">
                  <a14:useLocalDpi xmlns:a14="http://schemas.microsoft.com/office/drawing/2010/main" val="0"/>
                </a:ext>
              </a:extLst>
            </a:blip>
            <a:stretch>
              <a:fillRect/>
            </a:stretch>
          </p:blipFill>
          <p:spPr>
            <a:xfrm>
              <a:off x="6863416" y="4277070"/>
              <a:ext cx="346596" cy="441332"/>
            </a:xfrm>
            <a:prstGeom prst="rect">
              <a:avLst/>
            </a:prstGeom>
          </p:spPr>
        </p:pic>
        <p:pic>
          <p:nvPicPr>
            <p:cNvPr id="63" name="Picture 62"/>
            <p:cNvPicPr>
              <a:picLocks noChangeAspect="1"/>
            </p:cNvPicPr>
            <p:nvPr/>
          </p:nvPicPr>
          <p:blipFill>
            <a:blip r:embed="rId7" cstate="print">
              <a:duotone>
                <a:prstClr val="black"/>
                <a:srgbClr val="FF0000">
                  <a:tint val="45000"/>
                  <a:satMod val="400000"/>
                </a:srgbClr>
              </a:duotone>
              <a:extLst>
                <a:ext uri="{28A0092B-C50C-407E-A947-70E740481C1C}">
                  <a14:useLocalDpi xmlns:a14="http://schemas.microsoft.com/office/drawing/2010/main" val="0"/>
                </a:ext>
              </a:extLst>
            </a:blip>
            <a:stretch>
              <a:fillRect/>
            </a:stretch>
          </p:blipFill>
          <p:spPr>
            <a:xfrm>
              <a:off x="7156353" y="4277070"/>
              <a:ext cx="346596" cy="441332"/>
            </a:xfrm>
            <a:prstGeom prst="rect">
              <a:avLst/>
            </a:prstGeom>
          </p:spPr>
        </p:pic>
        <p:pic>
          <p:nvPicPr>
            <p:cNvPr id="64" name="Picture 63"/>
            <p:cNvPicPr>
              <a:picLocks noChangeAspect="1"/>
            </p:cNvPicPr>
            <p:nvPr/>
          </p:nvPicPr>
          <p:blipFill>
            <a:blip r:embed="rId7" cstate="print">
              <a:duotone>
                <a:prstClr val="black"/>
                <a:srgbClr val="FF0000">
                  <a:tint val="45000"/>
                  <a:satMod val="400000"/>
                </a:srgbClr>
              </a:duotone>
              <a:extLst>
                <a:ext uri="{28A0092B-C50C-407E-A947-70E740481C1C}">
                  <a14:useLocalDpi xmlns:a14="http://schemas.microsoft.com/office/drawing/2010/main" val="0"/>
                </a:ext>
              </a:extLst>
            </a:blip>
            <a:stretch>
              <a:fillRect/>
            </a:stretch>
          </p:blipFill>
          <p:spPr>
            <a:xfrm>
              <a:off x="7449291" y="4277070"/>
              <a:ext cx="346596" cy="441332"/>
            </a:xfrm>
            <a:prstGeom prst="rect">
              <a:avLst/>
            </a:prstGeom>
          </p:spPr>
        </p:pic>
      </p:grpSp>
      <p:grpSp>
        <p:nvGrpSpPr>
          <p:cNvPr id="15" name="Group 14"/>
          <p:cNvGrpSpPr/>
          <p:nvPr/>
        </p:nvGrpSpPr>
        <p:grpSpPr>
          <a:xfrm>
            <a:off x="5214544" y="2430561"/>
            <a:ext cx="1282271" cy="2342406"/>
            <a:chOff x="5214544" y="2430561"/>
            <a:chExt cx="1282271" cy="2342406"/>
          </a:xfrm>
        </p:grpSpPr>
        <p:sp>
          <p:nvSpPr>
            <p:cNvPr id="71" name="Content Placeholder 2"/>
            <p:cNvSpPr txBox="1">
              <a:spLocks/>
            </p:cNvSpPr>
            <p:nvPr/>
          </p:nvSpPr>
          <p:spPr>
            <a:xfrm>
              <a:off x="5242606" y="3126420"/>
              <a:ext cx="1254209" cy="1646547"/>
            </a:xfrm>
            <a:prstGeom prst="roundRect">
              <a:avLst>
                <a:gd name="adj" fmla="val 2741"/>
              </a:avLst>
            </a:prstGeom>
            <a:solidFill>
              <a:srgbClr val="000000"/>
            </a:solidFill>
            <a:ln>
              <a:solidFill>
                <a:schemeClr val="accent2">
                  <a:lumMod val="60000"/>
                  <a:lumOff val="40000"/>
                </a:schemeClr>
              </a:solidFill>
            </a:ln>
          </p:spPr>
          <p:txBody>
            <a:bodyPr vert="horz" lIns="91440" tIns="45720" rIns="91440" bIns="45720" rtlCol="0" anchor="t">
              <a:noAutofit/>
            </a:bodyPr>
            <a:lstStyle>
              <a:defPPr>
                <a:defRPr lang="en-US"/>
              </a:defPPr>
              <a:lvl1pPr indent="0">
                <a:spcBef>
                  <a:spcPct val="0"/>
                </a:spcBef>
                <a:buClr>
                  <a:schemeClr val="tx1"/>
                </a:buClr>
                <a:buFont typeface="Arial" pitchFamily="34" charset="0"/>
                <a:buNone/>
                <a:defRPr sz="1200">
                  <a:solidFill>
                    <a:schemeClr val="accent2">
                      <a:lumMod val="60000"/>
                      <a:lumOff val="40000"/>
                    </a:schemeClr>
                  </a:solidFill>
                  <a:latin typeface="Courier New" panose="02070309020205020404" pitchFamily="49" charset="0"/>
                  <a:ea typeface="+mj-ea"/>
                  <a:cs typeface="Courier New" panose="02070309020205020404" pitchFamily="49" charset="0"/>
                </a:defRPr>
              </a:lvl1pPr>
              <a:lvl2pPr marL="742950" indent="-285750">
                <a:spcBef>
                  <a:spcPts val="600"/>
                </a:spcBef>
                <a:buClr>
                  <a:schemeClr val="tx1"/>
                </a:buClr>
                <a:buFont typeface="Arial" pitchFamily="34" charset="0"/>
                <a:buChar char="–"/>
                <a:defRPr sz="1400">
                  <a:solidFill>
                    <a:schemeClr val="tx2"/>
                  </a:solidFill>
                  <a:latin typeface="Arial" pitchFamily="34" charset="0"/>
                  <a:cs typeface="Arial" pitchFamily="34" charset="0"/>
                </a:defRPr>
              </a:lvl2pPr>
              <a:lvl3pPr marL="1143000" indent="-228600">
                <a:spcBef>
                  <a:spcPts val="600"/>
                </a:spcBef>
                <a:buClr>
                  <a:schemeClr val="tx1"/>
                </a:buClr>
                <a:buFont typeface="Arial" pitchFamily="34" charset="0"/>
                <a:buChar char="•"/>
                <a:defRPr sz="1200">
                  <a:solidFill>
                    <a:schemeClr val="tx2"/>
                  </a:solidFill>
                  <a:latin typeface="Arial" pitchFamily="34" charset="0"/>
                  <a:cs typeface="Arial" pitchFamily="34" charset="0"/>
                </a:defRPr>
              </a:lvl3pPr>
              <a:lvl4pPr marL="1600200" indent="-228600">
                <a:spcBef>
                  <a:spcPts val="600"/>
                </a:spcBef>
                <a:buClr>
                  <a:schemeClr val="tx1"/>
                </a:buClr>
                <a:buFont typeface="Arial" pitchFamily="34" charset="0"/>
                <a:buChar char="–"/>
                <a:defRPr sz="1100">
                  <a:solidFill>
                    <a:schemeClr val="tx2"/>
                  </a:solidFill>
                  <a:latin typeface="Arial" pitchFamily="34" charset="0"/>
                  <a:cs typeface="Arial" pitchFamily="34" charset="0"/>
                </a:defRPr>
              </a:lvl4pPr>
              <a:lvl5pPr marL="2057400" indent="-228600">
                <a:spcBef>
                  <a:spcPts val="600"/>
                </a:spcBef>
                <a:buClr>
                  <a:schemeClr val="tx1"/>
                </a:buClr>
                <a:buFont typeface="Arial" pitchFamily="34" charset="0"/>
                <a:buChar char="»"/>
                <a:defRPr sz="1100">
                  <a:solidFill>
                    <a:schemeClr val="tx2"/>
                  </a:solidFill>
                  <a:latin typeface="Arial" pitchFamily="34" charset="0"/>
                  <a:cs typeface="Arial" pitchFamily="34"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lgn="ctr"/>
              <a:r>
                <a:rPr lang="en-US" b="1" dirty="0" smtClean="0"/>
                <a:t>TERRORISTS</a:t>
              </a:r>
              <a:endParaRPr lang="en-US" dirty="0"/>
            </a:p>
          </p:txBody>
        </p:sp>
        <p:sp>
          <p:nvSpPr>
            <p:cNvPr id="75" name="Oval 74"/>
            <p:cNvSpPr/>
            <p:nvPr/>
          </p:nvSpPr>
          <p:spPr>
            <a:xfrm>
              <a:off x="5214544" y="2430561"/>
              <a:ext cx="414621" cy="414621"/>
            </a:xfrm>
            <a:prstGeom prst="ellipse">
              <a:avLst/>
            </a:prstGeom>
            <a:noFill/>
            <a:ln w="12700">
              <a:solidFill>
                <a:schemeClr val="accent2">
                  <a:lumMod val="60000"/>
                  <a:lumOff val="40000"/>
                </a:schemeClr>
              </a:solidFill>
            </a:ln>
          </p:spPr>
          <p:txBody>
            <a:bodyPr vert="horz" lIns="91440" tIns="45720" rIns="91440" bIns="45720" rtlCol="0" anchor="ctr">
              <a:noAutofit/>
            </a:bodyPr>
            <a:lstStyle/>
            <a:p>
              <a:pPr>
                <a:spcBef>
                  <a:spcPct val="0"/>
                </a:spcBef>
              </a:pPr>
              <a:endParaRPr lang="en-US" dirty="0">
                <a:solidFill>
                  <a:schemeClr val="accent2">
                    <a:lumMod val="60000"/>
                    <a:lumOff val="40000"/>
                  </a:schemeClr>
                </a:solidFill>
                <a:latin typeface="Courier New" panose="02070309020205020404" pitchFamily="49" charset="0"/>
                <a:ea typeface="+mj-ea"/>
                <a:cs typeface="Courier New" panose="02070309020205020404" pitchFamily="49" charset="0"/>
              </a:endParaRPr>
            </a:p>
          </p:txBody>
        </p:sp>
        <p:cxnSp>
          <p:nvCxnSpPr>
            <p:cNvPr id="81" name="Straight Connector 80"/>
            <p:cNvCxnSpPr>
              <a:endCxn id="75" idx="5"/>
            </p:cNvCxnSpPr>
            <p:nvPr/>
          </p:nvCxnSpPr>
          <p:spPr>
            <a:xfrm flipH="1" flipV="1">
              <a:off x="5568445" y="2784462"/>
              <a:ext cx="256053" cy="331112"/>
            </a:xfrm>
            <a:prstGeom prst="line">
              <a:avLst/>
            </a:prstGeom>
            <a:noFill/>
            <a:ln w="12700">
              <a:solidFill>
                <a:schemeClr val="accent2">
                  <a:lumMod val="60000"/>
                  <a:lumOff val="40000"/>
                </a:schemeClr>
              </a:solidFill>
            </a:ln>
          </p:spPr>
        </p:cxnSp>
        <p:pic>
          <p:nvPicPr>
            <p:cNvPr id="70" name="Picture 69"/>
            <p:cNvPicPr>
              <a:picLocks noChangeAspect="1"/>
            </p:cNvPicPr>
            <p:nvPr/>
          </p:nvPicPr>
          <p:blipFill rotWithShape="1">
            <a:blip r:embed="rId9" cstate="print">
              <a:duotone>
                <a:prstClr val="black"/>
                <a:schemeClr val="accent2">
                  <a:tint val="45000"/>
                  <a:satMod val="400000"/>
                </a:schemeClr>
              </a:duotone>
              <a:extLst>
                <a:ext uri="{28A0092B-C50C-407E-A947-70E740481C1C}">
                  <a14:useLocalDpi xmlns:a14="http://schemas.microsoft.com/office/drawing/2010/main" val="0"/>
                </a:ext>
              </a:extLst>
            </a:blip>
            <a:srcRect l="38078" t="17537" r="28723" b="32676"/>
            <a:stretch/>
          </p:blipFill>
          <p:spPr>
            <a:xfrm>
              <a:off x="5421855" y="3669719"/>
              <a:ext cx="965012" cy="965012"/>
            </a:xfrm>
            <a:prstGeom prst="roundRect">
              <a:avLst>
                <a:gd name="adj" fmla="val 8336"/>
              </a:avLst>
            </a:prstGeom>
          </p:spPr>
        </p:pic>
        <p:pic>
          <p:nvPicPr>
            <p:cNvPr id="66" name="Picture 65"/>
            <p:cNvPicPr>
              <a:picLocks noChangeAspect="1"/>
            </p:cNvPicPr>
            <p:nvPr/>
          </p:nvPicPr>
          <p:blipFill>
            <a:blip r:embed="rId7" cstate="print">
              <a:duotone>
                <a:prstClr val="black"/>
                <a:srgbClr val="FF0000">
                  <a:tint val="45000"/>
                  <a:satMod val="400000"/>
                </a:srgbClr>
              </a:duotone>
              <a:extLst>
                <a:ext uri="{28A0092B-C50C-407E-A947-70E740481C1C}">
                  <a14:useLocalDpi xmlns:a14="http://schemas.microsoft.com/office/drawing/2010/main" val="0"/>
                </a:ext>
              </a:extLst>
            </a:blip>
            <a:stretch>
              <a:fillRect/>
            </a:stretch>
          </p:blipFill>
          <p:spPr>
            <a:xfrm>
              <a:off x="5299755" y="4277070"/>
              <a:ext cx="346596" cy="441332"/>
            </a:xfrm>
            <a:prstGeom prst="rect">
              <a:avLst/>
            </a:prstGeom>
          </p:spPr>
        </p:pic>
        <p:pic>
          <p:nvPicPr>
            <p:cNvPr id="67" name="Picture 66"/>
            <p:cNvPicPr>
              <a:picLocks noChangeAspect="1"/>
            </p:cNvPicPr>
            <p:nvPr/>
          </p:nvPicPr>
          <p:blipFill>
            <a:blip r:embed="rId7" cstate="print">
              <a:duotone>
                <a:prstClr val="black"/>
                <a:srgbClr val="FF0000">
                  <a:tint val="45000"/>
                  <a:satMod val="400000"/>
                </a:srgbClr>
              </a:duotone>
              <a:extLst>
                <a:ext uri="{28A0092B-C50C-407E-A947-70E740481C1C}">
                  <a14:useLocalDpi xmlns:a14="http://schemas.microsoft.com/office/drawing/2010/main" val="0"/>
                </a:ext>
              </a:extLst>
            </a:blip>
            <a:stretch>
              <a:fillRect/>
            </a:stretch>
          </p:blipFill>
          <p:spPr>
            <a:xfrm>
              <a:off x="5592692" y="4277070"/>
              <a:ext cx="346596" cy="441332"/>
            </a:xfrm>
            <a:prstGeom prst="rect">
              <a:avLst/>
            </a:prstGeom>
          </p:spPr>
        </p:pic>
        <p:pic>
          <p:nvPicPr>
            <p:cNvPr id="78" name="Picture 77"/>
            <p:cNvPicPr>
              <a:picLocks noChangeAspect="1"/>
            </p:cNvPicPr>
            <p:nvPr/>
          </p:nvPicPr>
          <p:blipFill>
            <a:blip r:embed="rId7" cstate="print">
              <a:duotone>
                <a:prstClr val="black"/>
                <a:srgbClr val="FF0000">
                  <a:tint val="45000"/>
                  <a:satMod val="400000"/>
                </a:srgbClr>
              </a:duotone>
              <a:extLst>
                <a:ext uri="{28A0092B-C50C-407E-A947-70E740481C1C}">
                  <a14:useLocalDpi xmlns:a14="http://schemas.microsoft.com/office/drawing/2010/main" val="0"/>
                </a:ext>
              </a:extLst>
            </a:blip>
            <a:stretch>
              <a:fillRect/>
            </a:stretch>
          </p:blipFill>
          <p:spPr>
            <a:xfrm>
              <a:off x="5885629" y="4277070"/>
              <a:ext cx="346596" cy="441332"/>
            </a:xfrm>
            <a:prstGeom prst="rect">
              <a:avLst/>
            </a:prstGeom>
          </p:spPr>
        </p:pic>
      </p:grpSp>
      <p:grpSp>
        <p:nvGrpSpPr>
          <p:cNvPr id="14" name="Group 13"/>
          <p:cNvGrpSpPr/>
          <p:nvPr/>
        </p:nvGrpSpPr>
        <p:grpSpPr>
          <a:xfrm>
            <a:off x="3950693" y="2234340"/>
            <a:ext cx="1252673" cy="2538627"/>
            <a:chOff x="3950693" y="2234340"/>
            <a:chExt cx="1252673" cy="2538627"/>
          </a:xfrm>
        </p:grpSpPr>
        <p:sp>
          <p:nvSpPr>
            <p:cNvPr id="72" name="Content Placeholder 2"/>
            <p:cNvSpPr txBox="1">
              <a:spLocks/>
            </p:cNvSpPr>
            <p:nvPr/>
          </p:nvSpPr>
          <p:spPr>
            <a:xfrm>
              <a:off x="3950693" y="3126420"/>
              <a:ext cx="1252673" cy="1646547"/>
            </a:xfrm>
            <a:prstGeom prst="roundRect">
              <a:avLst>
                <a:gd name="adj" fmla="val 2741"/>
              </a:avLst>
            </a:prstGeom>
            <a:solidFill>
              <a:srgbClr val="000000"/>
            </a:solidFill>
            <a:ln>
              <a:solidFill>
                <a:schemeClr val="accent2">
                  <a:lumMod val="60000"/>
                  <a:lumOff val="40000"/>
                </a:schemeClr>
              </a:solidFill>
            </a:ln>
          </p:spPr>
          <p:txBody>
            <a:bodyPr vert="horz" lIns="91440" tIns="45720" rIns="91440" bIns="45720" rtlCol="0" anchor="t">
              <a:noAutofit/>
            </a:bodyPr>
            <a:lstStyle>
              <a:defPPr>
                <a:defRPr lang="en-US"/>
              </a:defPPr>
              <a:lvl1pPr indent="0">
                <a:spcBef>
                  <a:spcPct val="0"/>
                </a:spcBef>
                <a:buClr>
                  <a:schemeClr val="tx1"/>
                </a:buClr>
                <a:buFont typeface="Arial" pitchFamily="34" charset="0"/>
                <a:buNone/>
                <a:defRPr sz="1200">
                  <a:solidFill>
                    <a:schemeClr val="accent2">
                      <a:lumMod val="60000"/>
                      <a:lumOff val="40000"/>
                    </a:schemeClr>
                  </a:solidFill>
                  <a:latin typeface="Courier New" panose="02070309020205020404" pitchFamily="49" charset="0"/>
                  <a:ea typeface="+mj-ea"/>
                  <a:cs typeface="Courier New" panose="02070309020205020404" pitchFamily="49" charset="0"/>
                </a:defRPr>
              </a:lvl1pPr>
              <a:lvl2pPr marL="742950" indent="-285750">
                <a:spcBef>
                  <a:spcPts val="600"/>
                </a:spcBef>
                <a:buClr>
                  <a:schemeClr val="tx1"/>
                </a:buClr>
                <a:buFont typeface="Arial" pitchFamily="34" charset="0"/>
                <a:buChar char="–"/>
                <a:defRPr sz="1400">
                  <a:solidFill>
                    <a:schemeClr val="tx2"/>
                  </a:solidFill>
                  <a:latin typeface="Arial" pitchFamily="34" charset="0"/>
                  <a:cs typeface="Arial" pitchFamily="34" charset="0"/>
                </a:defRPr>
              </a:lvl2pPr>
              <a:lvl3pPr marL="1143000" indent="-228600">
                <a:spcBef>
                  <a:spcPts val="600"/>
                </a:spcBef>
                <a:buClr>
                  <a:schemeClr val="tx1"/>
                </a:buClr>
                <a:buFont typeface="Arial" pitchFamily="34" charset="0"/>
                <a:buChar char="•"/>
                <a:defRPr sz="1200">
                  <a:solidFill>
                    <a:schemeClr val="tx2"/>
                  </a:solidFill>
                  <a:latin typeface="Arial" pitchFamily="34" charset="0"/>
                  <a:cs typeface="Arial" pitchFamily="34" charset="0"/>
                </a:defRPr>
              </a:lvl3pPr>
              <a:lvl4pPr marL="1600200" indent="-228600">
                <a:spcBef>
                  <a:spcPts val="600"/>
                </a:spcBef>
                <a:buClr>
                  <a:schemeClr val="tx1"/>
                </a:buClr>
                <a:buFont typeface="Arial" pitchFamily="34" charset="0"/>
                <a:buChar char="–"/>
                <a:defRPr sz="1100">
                  <a:solidFill>
                    <a:schemeClr val="tx2"/>
                  </a:solidFill>
                  <a:latin typeface="Arial" pitchFamily="34" charset="0"/>
                  <a:cs typeface="Arial" pitchFamily="34" charset="0"/>
                </a:defRPr>
              </a:lvl4pPr>
              <a:lvl5pPr marL="2057400" indent="-228600">
                <a:spcBef>
                  <a:spcPts val="600"/>
                </a:spcBef>
                <a:buClr>
                  <a:schemeClr val="tx1"/>
                </a:buClr>
                <a:buFont typeface="Arial" pitchFamily="34" charset="0"/>
                <a:buChar char="»"/>
                <a:defRPr sz="1100">
                  <a:solidFill>
                    <a:schemeClr val="tx2"/>
                  </a:solidFill>
                  <a:latin typeface="Arial" pitchFamily="34" charset="0"/>
                  <a:cs typeface="Arial" pitchFamily="34"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lgn="ctr"/>
              <a:r>
                <a:rPr lang="en-US" b="1" dirty="0" smtClean="0"/>
                <a:t>HACKTIVISTS</a:t>
              </a:r>
              <a:endParaRPr lang="en-US" dirty="0"/>
            </a:p>
          </p:txBody>
        </p:sp>
        <p:sp>
          <p:nvSpPr>
            <p:cNvPr id="76" name="Oval 75"/>
            <p:cNvSpPr/>
            <p:nvPr/>
          </p:nvSpPr>
          <p:spPr>
            <a:xfrm>
              <a:off x="4698187" y="2234340"/>
              <a:ext cx="414621" cy="414621"/>
            </a:xfrm>
            <a:prstGeom prst="ellipse">
              <a:avLst/>
            </a:prstGeom>
            <a:noFill/>
            <a:ln w="12700">
              <a:solidFill>
                <a:schemeClr val="accent2">
                  <a:lumMod val="60000"/>
                  <a:lumOff val="40000"/>
                </a:schemeClr>
              </a:solidFill>
            </a:ln>
          </p:spPr>
          <p:txBody>
            <a:bodyPr vert="horz" lIns="91440" tIns="45720" rIns="91440" bIns="45720" rtlCol="0" anchor="ctr">
              <a:noAutofit/>
            </a:bodyPr>
            <a:lstStyle/>
            <a:p>
              <a:pPr>
                <a:spcBef>
                  <a:spcPct val="0"/>
                </a:spcBef>
              </a:pPr>
              <a:endParaRPr lang="en-US" dirty="0">
                <a:solidFill>
                  <a:schemeClr val="accent2">
                    <a:lumMod val="60000"/>
                    <a:lumOff val="40000"/>
                  </a:schemeClr>
                </a:solidFill>
                <a:latin typeface="Courier New" panose="02070309020205020404" pitchFamily="49" charset="0"/>
                <a:ea typeface="+mj-ea"/>
                <a:cs typeface="Courier New" panose="02070309020205020404" pitchFamily="49" charset="0"/>
              </a:endParaRPr>
            </a:p>
          </p:txBody>
        </p:sp>
        <p:pic>
          <p:nvPicPr>
            <p:cNvPr id="73" name="Picture 72"/>
            <p:cNvPicPr>
              <a:picLocks noChangeAspect="1"/>
            </p:cNvPicPr>
            <p:nvPr/>
          </p:nvPicPr>
          <p:blipFill rotWithShape="1">
            <a:blip r:embed="rId10" cstate="print">
              <a:duotone>
                <a:prstClr val="black"/>
                <a:schemeClr val="accent2">
                  <a:tint val="45000"/>
                  <a:satMod val="400000"/>
                </a:schemeClr>
              </a:duotone>
              <a:extLst>
                <a:ext uri="{28A0092B-C50C-407E-A947-70E740481C1C}">
                  <a14:useLocalDpi xmlns:a14="http://schemas.microsoft.com/office/drawing/2010/main" val="0"/>
                </a:ext>
              </a:extLst>
            </a:blip>
            <a:srcRect l="18675" r="18675"/>
            <a:stretch/>
          </p:blipFill>
          <p:spPr>
            <a:xfrm>
              <a:off x="4098428" y="3668880"/>
              <a:ext cx="957203" cy="957202"/>
            </a:xfrm>
            <a:prstGeom prst="roundRect">
              <a:avLst>
                <a:gd name="adj" fmla="val 8336"/>
              </a:avLst>
            </a:prstGeom>
          </p:spPr>
        </p:pic>
        <p:cxnSp>
          <p:nvCxnSpPr>
            <p:cNvPr id="125" name="Straight Connector 124"/>
            <p:cNvCxnSpPr>
              <a:endCxn id="76" idx="3"/>
            </p:cNvCxnSpPr>
            <p:nvPr/>
          </p:nvCxnSpPr>
          <p:spPr>
            <a:xfrm flipV="1">
              <a:off x="4577029" y="2588241"/>
              <a:ext cx="181878" cy="524200"/>
            </a:xfrm>
            <a:prstGeom prst="line">
              <a:avLst/>
            </a:prstGeom>
            <a:noFill/>
            <a:ln w="12700">
              <a:solidFill>
                <a:schemeClr val="accent2">
                  <a:lumMod val="60000"/>
                  <a:lumOff val="40000"/>
                </a:schemeClr>
              </a:solidFill>
            </a:ln>
          </p:spPr>
        </p:cxnSp>
        <p:pic>
          <p:nvPicPr>
            <p:cNvPr id="80" name="Picture 79"/>
            <p:cNvPicPr>
              <a:picLocks noChangeAspect="1"/>
            </p:cNvPicPr>
            <p:nvPr/>
          </p:nvPicPr>
          <p:blipFill>
            <a:blip r:embed="rId7" cstate="print">
              <a:duotone>
                <a:prstClr val="black"/>
                <a:srgbClr val="FF0000">
                  <a:tint val="45000"/>
                  <a:satMod val="400000"/>
                </a:srgbClr>
              </a:duotone>
              <a:extLst>
                <a:ext uri="{28A0092B-C50C-407E-A947-70E740481C1C}">
                  <a14:useLocalDpi xmlns:a14="http://schemas.microsoft.com/office/drawing/2010/main" val="0"/>
                </a:ext>
              </a:extLst>
            </a:blip>
            <a:stretch>
              <a:fillRect/>
            </a:stretch>
          </p:blipFill>
          <p:spPr>
            <a:xfrm>
              <a:off x="4004977" y="4277070"/>
              <a:ext cx="346596" cy="441332"/>
            </a:xfrm>
            <a:prstGeom prst="rect">
              <a:avLst/>
            </a:prstGeom>
          </p:spPr>
        </p:pic>
        <p:pic>
          <p:nvPicPr>
            <p:cNvPr id="82" name="Picture 81"/>
            <p:cNvPicPr>
              <a:picLocks noChangeAspect="1"/>
            </p:cNvPicPr>
            <p:nvPr/>
          </p:nvPicPr>
          <p:blipFill>
            <a:blip r:embed="rId7" cstate="print">
              <a:duotone>
                <a:prstClr val="black"/>
                <a:srgbClr val="FF0000">
                  <a:tint val="45000"/>
                  <a:satMod val="400000"/>
                </a:srgbClr>
              </a:duotone>
              <a:extLst>
                <a:ext uri="{28A0092B-C50C-407E-A947-70E740481C1C}">
                  <a14:useLocalDpi xmlns:a14="http://schemas.microsoft.com/office/drawing/2010/main" val="0"/>
                </a:ext>
              </a:extLst>
            </a:blip>
            <a:stretch>
              <a:fillRect/>
            </a:stretch>
          </p:blipFill>
          <p:spPr>
            <a:xfrm>
              <a:off x="4297914" y="4277070"/>
              <a:ext cx="346596" cy="441332"/>
            </a:xfrm>
            <a:prstGeom prst="rect">
              <a:avLst/>
            </a:prstGeom>
          </p:spPr>
        </p:pic>
      </p:grpSp>
      <p:grpSp>
        <p:nvGrpSpPr>
          <p:cNvPr id="13" name="Group 12"/>
          <p:cNvGrpSpPr/>
          <p:nvPr/>
        </p:nvGrpSpPr>
        <p:grpSpPr>
          <a:xfrm>
            <a:off x="2658780" y="2038467"/>
            <a:ext cx="1820608" cy="2734500"/>
            <a:chOff x="2658780" y="2038467"/>
            <a:chExt cx="1820608" cy="2734500"/>
          </a:xfrm>
        </p:grpSpPr>
        <p:sp>
          <p:nvSpPr>
            <p:cNvPr id="68" name="Content Placeholder 2"/>
            <p:cNvSpPr txBox="1">
              <a:spLocks/>
            </p:cNvSpPr>
            <p:nvPr/>
          </p:nvSpPr>
          <p:spPr>
            <a:xfrm>
              <a:off x="2658780" y="3112440"/>
              <a:ext cx="1252673" cy="1660527"/>
            </a:xfrm>
            <a:prstGeom prst="roundRect">
              <a:avLst>
                <a:gd name="adj" fmla="val 2741"/>
              </a:avLst>
            </a:prstGeom>
            <a:solidFill>
              <a:srgbClr val="000000"/>
            </a:solidFill>
            <a:ln>
              <a:solidFill>
                <a:schemeClr val="accent2">
                  <a:lumMod val="60000"/>
                  <a:lumOff val="40000"/>
                </a:schemeClr>
              </a:solidFill>
            </a:ln>
          </p:spPr>
          <p:txBody>
            <a:bodyPr vert="horz" lIns="91440" tIns="45720" rIns="91440" bIns="45720" rtlCol="0" anchor="t">
              <a:noAutofit/>
            </a:bodyPr>
            <a:lstStyle>
              <a:defPPr>
                <a:defRPr lang="en-US"/>
              </a:defPPr>
              <a:lvl1pPr indent="0">
                <a:spcBef>
                  <a:spcPct val="0"/>
                </a:spcBef>
                <a:buClr>
                  <a:schemeClr val="tx1"/>
                </a:buClr>
                <a:buFont typeface="Arial" pitchFamily="34" charset="0"/>
                <a:buNone/>
                <a:defRPr sz="1200">
                  <a:solidFill>
                    <a:schemeClr val="accent2">
                      <a:lumMod val="60000"/>
                      <a:lumOff val="40000"/>
                    </a:schemeClr>
                  </a:solidFill>
                  <a:latin typeface="Courier New" panose="02070309020205020404" pitchFamily="49" charset="0"/>
                  <a:ea typeface="+mj-ea"/>
                  <a:cs typeface="Courier New" panose="02070309020205020404" pitchFamily="49" charset="0"/>
                </a:defRPr>
              </a:lvl1pPr>
              <a:lvl2pPr marL="742950" indent="-285750">
                <a:spcBef>
                  <a:spcPts val="600"/>
                </a:spcBef>
                <a:buClr>
                  <a:schemeClr val="tx1"/>
                </a:buClr>
                <a:buFont typeface="Arial" pitchFamily="34" charset="0"/>
                <a:buChar char="–"/>
                <a:defRPr sz="1400">
                  <a:solidFill>
                    <a:schemeClr val="tx2"/>
                  </a:solidFill>
                  <a:latin typeface="Arial" pitchFamily="34" charset="0"/>
                  <a:cs typeface="Arial" pitchFamily="34" charset="0"/>
                </a:defRPr>
              </a:lvl2pPr>
              <a:lvl3pPr marL="1143000" indent="-228600">
                <a:spcBef>
                  <a:spcPts val="600"/>
                </a:spcBef>
                <a:buClr>
                  <a:schemeClr val="tx1"/>
                </a:buClr>
                <a:buFont typeface="Arial" pitchFamily="34" charset="0"/>
                <a:buChar char="•"/>
                <a:defRPr sz="1200">
                  <a:solidFill>
                    <a:schemeClr val="tx2"/>
                  </a:solidFill>
                  <a:latin typeface="Arial" pitchFamily="34" charset="0"/>
                  <a:cs typeface="Arial" pitchFamily="34" charset="0"/>
                </a:defRPr>
              </a:lvl3pPr>
              <a:lvl4pPr marL="1600200" indent="-228600">
                <a:spcBef>
                  <a:spcPts val="600"/>
                </a:spcBef>
                <a:buClr>
                  <a:schemeClr val="tx1"/>
                </a:buClr>
                <a:buFont typeface="Arial" pitchFamily="34" charset="0"/>
                <a:buChar char="–"/>
                <a:defRPr sz="1100">
                  <a:solidFill>
                    <a:schemeClr val="tx2"/>
                  </a:solidFill>
                  <a:latin typeface="Arial" pitchFamily="34" charset="0"/>
                  <a:cs typeface="Arial" pitchFamily="34" charset="0"/>
                </a:defRPr>
              </a:lvl4pPr>
              <a:lvl5pPr marL="2057400" indent="-228600">
                <a:spcBef>
                  <a:spcPts val="600"/>
                </a:spcBef>
                <a:buClr>
                  <a:schemeClr val="tx1"/>
                </a:buClr>
                <a:buFont typeface="Arial" pitchFamily="34" charset="0"/>
                <a:buChar char="»"/>
                <a:defRPr sz="1100">
                  <a:solidFill>
                    <a:schemeClr val="tx2"/>
                  </a:solidFill>
                  <a:latin typeface="Arial" pitchFamily="34" charset="0"/>
                  <a:cs typeface="Arial" pitchFamily="34"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lgn="ctr"/>
              <a:r>
                <a:rPr lang="en-US" b="1" dirty="0" smtClean="0"/>
                <a:t>COMPETITORS</a:t>
              </a:r>
              <a:endParaRPr lang="en-US" dirty="0"/>
            </a:p>
          </p:txBody>
        </p:sp>
        <p:cxnSp>
          <p:nvCxnSpPr>
            <p:cNvPr id="69" name="Straight Connector 68"/>
            <p:cNvCxnSpPr>
              <a:stCxn id="68" idx="0"/>
              <a:endCxn id="74" idx="3"/>
            </p:cNvCxnSpPr>
            <p:nvPr/>
          </p:nvCxnSpPr>
          <p:spPr>
            <a:xfrm flipV="1">
              <a:off x="3285117" y="2392368"/>
              <a:ext cx="840370" cy="720072"/>
            </a:xfrm>
            <a:prstGeom prst="line">
              <a:avLst/>
            </a:prstGeom>
            <a:noFill/>
            <a:ln w="12700">
              <a:solidFill>
                <a:schemeClr val="accent2">
                  <a:lumMod val="60000"/>
                  <a:lumOff val="40000"/>
                </a:schemeClr>
              </a:solidFill>
            </a:ln>
          </p:spPr>
        </p:cxnSp>
        <p:sp>
          <p:nvSpPr>
            <p:cNvPr id="74" name="Oval 73"/>
            <p:cNvSpPr/>
            <p:nvPr/>
          </p:nvSpPr>
          <p:spPr>
            <a:xfrm>
              <a:off x="4064767" y="2038467"/>
              <a:ext cx="414621" cy="414621"/>
            </a:xfrm>
            <a:prstGeom prst="ellipse">
              <a:avLst/>
            </a:prstGeom>
            <a:noFill/>
            <a:ln w="12700">
              <a:solidFill>
                <a:schemeClr val="accent2">
                  <a:lumMod val="60000"/>
                  <a:lumOff val="40000"/>
                </a:schemeClr>
              </a:solidFill>
            </a:ln>
          </p:spPr>
          <p:txBody>
            <a:bodyPr vert="horz" lIns="91440" tIns="45720" rIns="91440" bIns="45720" rtlCol="0" anchor="ctr">
              <a:noAutofit/>
            </a:bodyPr>
            <a:lstStyle/>
            <a:p>
              <a:pPr>
                <a:spcBef>
                  <a:spcPct val="0"/>
                </a:spcBef>
              </a:pPr>
              <a:endParaRPr lang="en-US" dirty="0">
                <a:solidFill>
                  <a:schemeClr val="accent2">
                    <a:lumMod val="60000"/>
                    <a:lumOff val="40000"/>
                  </a:schemeClr>
                </a:solidFill>
                <a:latin typeface="Courier New" panose="02070309020205020404" pitchFamily="49" charset="0"/>
                <a:ea typeface="+mj-ea"/>
                <a:cs typeface="Courier New" panose="02070309020205020404" pitchFamily="49" charset="0"/>
              </a:endParaRPr>
            </a:p>
          </p:txBody>
        </p:sp>
        <p:pic>
          <p:nvPicPr>
            <p:cNvPr id="95" name="Picture 94"/>
            <p:cNvPicPr>
              <a:picLocks noChangeAspect="1"/>
            </p:cNvPicPr>
            <p:nvPr/>
          </p:nvPicPr>
          <p:blipFill rotWithShape="1">
            <a:blip r:embed="rId11" cstate="print">
              <a:duotone>
                <a:prstClr val="black"/>
                <a:schemeClr val="accent2">
                  <a:tint val="45000"/>
                  <a:satMod val="400000"/>
                </a:schemeClr>
              </a:duotone>
              <a:extLst>
                <a:ext uri="{28A0092B-C50C-407E-A947-70E740481C1C}">
                  <a14:useLocalDpi xmlns:a14="http://schemas.microsoft.com/office/drawing/2010/main" val="0"/>
                </a:ext>
              </a:extLst>
            </a:blip>
            <a:srcRect l="19771" t="6719" r="27006" b="13466"/>
            <a:stretch/>
          </p:blipFill>
          <p:spPr>
            <a:xfrm>
              <a:off x="2802609" y="3693285"/>
              <a:ext cx="965013" cy="965013"/>
            </a:xfrm>
            <a:prstGeom prst="roundRect">
              <a:avLst>
                <a:gd name="adj" fmla="val 8336"/>
              </a:avLst>
            </a:prstGeom>
          </p:spPr>
        </p:pic>
        <p:pic>
          <p:nvPicPr>
            <p:cNvPr id="86" name="Picture 85"/>
            <p:cNvPicPr>
              <a:picLocks noChangeAspect="1"/>
            </p:cNvPicPr>
            <p:nvPr/>
          </p:nvPicPr>
          <p:blipFill>
            <a:blip r:embed="rId7" cstate="print">
              <a:duotone>
                <a:prstClr val="black"/>
                <a:srgbClr val="FF0000">
                  <a:tint val="45000"/>
                  <a:satMod val="400000"/>
                </a:srgbClr>
              </a:duotone>
              <a:extLst>
                <a:ext uri="{28A0092B-C50C-407E-A947-70E740481C1C}">
                  <a14:useLocalDpi xmlns:a14="http://schemas.microsoft.com/office/drawing/2010/main" val="0"/>
                </a:ext>
              </a:extLst>
            </a:blip>
            <a:stretch>
              <a:fillRect/>
            </a:stretch>
          </p:blipFill>
          <p:spPr>
            <a:xfrm>
              <a:off x="2702594" y="4277070"/>
              <a:ext cx="346596" cy="441332"/>
            </a:xfrm>
            <a:prstGeom prst="rect">
              <a:avLst/>
            </a:prstGeom>
          </p:spPr>
        </p:pic>
      </p:grpSp>
      <p:grpSp>
        <p:nvGrpSpPr>
          <p:cNvPr id="12" name="Group 11"/>
          <p:cNvGrpSpPr/>
          <p:nvPr/>
        </p:nvGrpSpPr>
        <p:grpSpPr>
          <a:xfrm>
            <a:off x="1359534" y="2335183"/>
            <a:ext cx="1281125" cy="2437784"/>
            <a:chOff x="1359534" y="2335183"/>
            <a:chExt cx="1281125" cy="2437784"/>
          </a:xfrm>
        </p:grpSpPr>
        <p:sp>
          <p:nvSpPr>
            <p:cNvPr id="29" name="Oval 28"/>
            <p:cNvSpPr/>
            <p:nvPr/>
          </p:nvSpPr>
          <p:spPr>
            <a:xfrm>
              <a:off x="2226038" y="2335183"/>
              <a:ext cx="414621" cy="414621"/>
            </a:xfrm>
            <a:prstGeom prst="ellipse">
              <a:avLst/>
            </a:prstGeom>
            <a:noFill/>
            <a:ln w="12700">
              <a:solidFill>
                <a:schemeClr val="accent2">
                  <a:lumMod val="60000"/>
                  <a:lumOff val="40000"/>
                </a:schemeClr>
              </a:solidFill>
            </a:ln>
          </p:spPr>
          <p:txBody>
            <a:bodyPr vert="horz" lIns="91440" tIns="45720" rIns="91440" bIns="45720" rtlCol="0" anchor="ctr">
              <a:noAutofit/>
            </a:bodyPr>
            <a:lstStyle/>
            <a:p>
              <a:pPr>
                <a:spcBef>
                  <a:spcPct val="0"/>
                </a:spcBef>
              </a:pPr>
              <a:endParaRPr lang="en-US" dirty="0">
                <a:solidFill>
                  <a:schemeClr val="accent2">
                    <a:lumMod val="60000"/>
                    <a:lumOff val="40000"/>
                  </a:schemeClr>
                </a:solidFill>
                <a:latin typeface="Courier New" panose="02070309020205020404" pitchFamily="49" charset="0"/>
                <a:ea typeface="+mj-ea"/>
                <a:cs typeface="Courier New" panose="02070309020205020404" pitchFamily="49" charset="0"/>
              </a:endParaRPr>
            </a:p>
          </p:txBody>
        </p:sp>
        <p:sp>
          <p:nvSpPr>
            <p:cNvPr id="61" name="Content Placeholder 2"/>
            <p:cNvSpPr txBox="1">
              <a:spLocks/>
            </p:cNvSpPr>
            <p:nvPr/>
          </p:nvSpPr>
          <p:spPr>
            <a:xfrm>
              <a:off x="1359534" y="3126420"/>
              <a:ext cx="1260006" cy="1646547"/>
            </a:xfrm>
            <a:prstGeom prst="roundRect">
              <a:avLst>
                <a:gd name="adj" fmla="val 2741"/>
              </a:avLst>
            </a:prstGeom>
            <a:solidFill>
              <a:srgbClr val="000000"/>
            </a:solidFill>
            <a:ln>
              <a:solidFill>
                <a:schemeClr val="accent2">
                  <a:lumMod val="60000"/>
                  <a:lumOff val="40000"/>
                </a:schemeClr>
              </a:solidFill>
            </a:ln>
          </p:spPr>
          <p:txBody>
            <a:bodyPr vert="horz" lIns="91440" tIns="45720" rIns="91440" bIns="45720" rtlCol="0" anchor="t">
              <a:noAutofit/>
            </a:bodyPr>
            <a:lstStyle>
              <a:defPPr>
                <a:defRPr lang="en-US"/>
              </a:defPPr>
              <a:lvl1pPr indent="0">
                <a:spcBef>
                  <a:spcPct val="0"/>
                </a:spcBef>
                <a:buClr>
                  <a:schemeClr val="tx1"/>
                </a:buClr>
                <a:buFont typeface="Arial" pitchFamily="34" charset="0"/>
                <a:buNone/>
                <a:defRPr sz="1200">
                  <a:solidFill>
                    <a:schemeClr val="accent2">
                      <a:lumMod val="60000"/>
                      <a:lumOff val="40000"/>
                    </a:schemeClr>
                  </a:solidFill>
                  <a:latin typeface="Courier New" panose="02070309020205020404" pitchFamily="49" charset="0"/>
                  <a:ea typeface="+mj-ea"/>
                  <a:cs typeface="Courier New" panose="02070309020205020404" pitchFamily="49" charset="0"/>
                </a:defRPr>
              </a:lvl1pPr>
              <a:lvl2pPr marL="742950" indent="-285750">
                <a:spcBef>
                  <a:spcPts val="600"/>
                </a:spcBef>
                <a:buClr>
                  <a:schemeClr val="tx1"/>
                </a:buClr>
                <a:buFont typeface="Arial" pitchFamily="34" charset="0"/>
                <a:buChar char="–"/>
                <a:defRPr sz="1400">
                  <a:solidFill>
                    <a:schemeClr val="tx2"/>
                  </a:solidFill>
                  <a:latin typeface="Arial" pitchFamily="34" charset="0"/>
                  <a:cs typeface="Arial" pitchFamily="34" charset="0"/>
                </a:defRPr>
              </a:lvl2pPr>
              <a:lvl3pPr marL="1143000" indent="-228600">
                <a:spcBef>
                  <a:spcPts val="600"/>
                </a:spcBef>
                <a:buClr>
                  <a:schemeClr val="tx1"/>
                </a:buClr>
                <a:buFont typeface="Arial" pitchFamily="34" charset="0"/>
                <a:buChar char="•"/>
                <a:defRPr sz="1200">
                  <a:solidFill>
                    <a:schemeClr val="tx2"/>
                  </a:solidFill>
                  <a:latin typeface="Arial" pitchFamily="34" charset="0"/>
                  <a:cs typeface="Arial" pitchFamily="34" charset="0"/>
                </a:defRPr>
              </a:lvl3pPr>
              <a:lvl4pPr marL="1600200" indent="-228600">
                <a:spcBef>
                  <a:spcPts val="600"/>
                </a:spcBef>
                <a:buClr>
                  <a:schemeClr val="tx1"/>
                </a:buClr>
                <a:buFont typeface="Arial" pitchFamily="34" charset="0"/>
                <a:buChar char="–"/>
                <a:defRPr sz="1100">
                  <a:solidFill>
                    <a:schemeClr val="tx2"/>
                  </a:solidFill>
                  <a:latin typeface="Arial" pitchFamily="34" charset="0"/>
                  <a:cs typeface="Arial" pitchFamily="34" charset="0"/>
                </a:defRPr>
              </a:lvl4pPr>
              <a:lvl5pPr marL="2057400" indent="-228600">
                <a:spcBef>
                  <a:spcPts val="600"/>
                </a:spcBef>
                <a:buClr>
                  <a:schemeClr val="tx1"/>
                </a:buClr>
                <a:buFont typeface="Arial" pitchFamily="34" charset="0"/>
                <a:buChar char="»"/>
                <a:defRPr sz="1100">
                  <a:solidFill>
                    <a:schemeClr val="tx2"/>
                  </a:solidFill>
                  <a:latin typeface="Arial" pitchFamily="34" charset="0"/>
                  <a:cs typeface="Arial" pitchFamily="34"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lgn="ctr"/>
              <a:r>
                <a:rPr lang="en-US" b="1" dirty="0" smtClean="0"/>
                <a:t>MALICIOUS INSIDERS</a:t>
              </a:r>
              <a:endParaRPr lang="en-US" dirty="0"/>
            </a:p>
          </p:txBody>
        </p:sp>
        <p:cxnSp>
          <p:nvCxnSpPr>
            <p:cNvPr id="65" name="Straight Connector 64"/>
            <p:cNvCxnSpPr>
              <a:endCxn id="29" idx="4"/>
            </p:cNvCxnSpPr>
            <p:nvPr/>
          </p:nvCxnSpPr>
          <p:spPr>
            <a:xfrm flipV="1">
              <a:off x="2004760" y="2749804"/>
              <a:ext cx="428589" cy="362637"/>
            </a:xfrm>
            <a:prstGeom prst="line">
              <a:avLst/>
            </a:prstGeom>
            <a:noFill/>
            <a:ln w="12700">
              <a:solidFill>
                <a:schemeClr val="accent2">
                  <a:lumMod val="60000"/>
                  <a:lumOff val="40000"/>
                </a:schemeClr>
              </a:solidFill>
            </a:ln>
          </p:spPr>
        </p:cxnSp>
        <p:pic>
          <p:nvPicPr>
            <p:cNvPr id="94" name="Picture 93"/>
            <p:cNvPicPr>
              <a:picLocks noChangeAspect="1"/>
            </p:cNvPicPr>
            <p:nvPr/>
          </p:nvPicPr>
          <p:blipFill rotWithShape="1">
            <a:blip r:embed="rId12" cstate="print">
              <a:duotone>
                <a:prstClr val="black"/>
                <a:schemeClr val="accent2">
                  <a:tint val="45000"/>
                  <a:satMod val="400000"/>
                </a:schemeClr>
              </a:duotone>
              <a:extLst>
                <a:ext uri="{28A0092B-C50C-407E-A947-70E740481C1C}">
                  <a14:useLocalDpi xmlns:a14="http://schemas.microsoft.com/office/drawing/2010/main" val="0"/>
                </a:ext>
              </a:extLst>
            </a:blip>
            <a:srcRect l="30992" t="37325" b="16659"/>
            <a:stretch/>
          </p:blipFill>
          <p:spPr>
            <a:xfrm>
              <a:off x="1526159" y="3664397"/>
              <a:ext cx="957203" cy="957202"/>
            </a:xfrm>
            <a:prstGeom prst="roundRect">
              <a:avLst>
                <a:gd name="adj" fmla="val 8336"/>
              </a:avLst>
            </a:prstGeom>
          </p:spPr>
        </p:pic>
        <p:pic>
          <p:nvPicPr>
            <p:cNvPr id="91" name="Picture 90"/>
            <p:cNvPicPr>
              <a:picLocks noChangeAspect="1"/>
            </p:cNvPicPr>
            <p:nvPr/>
          </p:nvPicPr>
          <p:blipFill rotWithShape="1">
            <a:blip r:embed="rId7" cstate="print">
              <a:duotone>
                <a:prstClr val="black"/>
                <a:srgbClr val="FF0000">
                  <a:tint val="45000"/>
                  <a:satMod val="400000"/>
                </a:srgbClr>
              </a:duotone>
              <a:extLst>
                <a:ext uri="{28A0092B-C50C-407E-A947-70E740481C1C}">
                  <a14:useLocalDpi xmlns:a14="http://schemas.microsoft.com/office/drawing/2010/main" val="0"/>
                </a:ext>
              </a:extLst>
            </a:blip>
            <a:srcRect r="39398"/>
            <a:stretch/>
          </p:blipFill>
          <p:spPr>
            <a:xfrm>
              <a:off x="1412394" y="4277070"/>
              <a:ext cx="210043" cy="441332"/>
            </a:xfrm>
            <a:prstGeom prst="rect">
              <a:avLst/>
            </a:prstGeom>
          </p:spPr>
        </p:pic>
      </p:grpSp>
      <p:grpSp>
        <p:nvGrpSpPr>
          <p:cNvPr id="11" name="Group 10"/>
          <p:cNvGrpSpPr/>
          <p:nvPr/>
        </p:nvGrpSpPr>
        <p:grpSpPr>
          <a:xfrm>
            <a:off x="60287" y="2468657"/>
            <a:ext cx="1673183" cy="2304310"/>
            <a:chOff x="60287" y="2468657"/>
            <a:chExt cx="1673183" cy="2304310"/>
          </a:xfrm>
        </p:grpSpPr>
        <p:grpSp>
          <p:nvGrpSpPr>
            <p:cNvPr id="5" name="Group 4"/>
            <p:cNvGrpSpPr/>
            <p:nvPr/>
          </p:nvGrpSpPr>
          <p:grpSpPr>
            <a:xfrm>
              <a:off x="60287" y="2468657"/>
              <a:ext cx="1673183" cy="2304310"/>
              <a:chOff x="60287" y="2468657"/>
              <a:chExt cx="1673183" cy="2304310"/>
            </a:xfrm>
          </p:grpSpPr>
          <p:cxnSp>
            <p:nvCxnSpPr>
              <p:cNvPr id="30" name="Straight Connector 29"/>
              <p:cNvCxnSpPr>
                <a:stCxn id="52" idx="3"/>
                <a:endCxn id="34" idx="0"/>
              </p:cNvCxnSpPr>
              <p:nvPr/>
            </p:nvCxnSpPr>
            <p:spPr>
              <a:xfrm flipH="1">
                <a:off x="690291" y="2822558"/>
                <a:ext cx="689278" cy="303862"/>
              </a:xfrm>
              <a:prstGeom prst="line">
                <a:avLst/>
              </a:prstGeom>
              <a:noFill/>
              <a:ln w="12700">
                <a:solidFill>
                  <a:schemeClr val="accent2">
                    <a:lumMod val="60000"/>
                    <a:lumOff val="40000"/>
                  </a:schemeClr>
                </a:solidFill>
              </a:ln>
            </p:spPr>
          </p:cxnSp>
          <p:sp>
            <p:nvSpPr>
              <p:cNvPr id="34" name="Content Placeholder 2"/>
              <p:cNvSpPr txBox="1">
                <a:spLocks/>
              </p:cNvSpPr>
              <p:nvPr/>
            </p:nvSpPr>
            <p:spPr>
              <a:xfrm>
                <a:off x="60287" y="3126420"/>
                <a:ext cx="1260007" cy="1646547"/>
              </a:xfrm>
              <a:prstGeom prst="roundRect">
                <a:avLst>
                  <a:gd name="adj" fmla="val 2741"/>
                </a:avLst>
              </a:prstGeom>
              <a:solidFill>
                <a:srgbClr val="000000"/>
              </a:solidFill>
              <a:ln>
                <a:solidFill>
                  <a:schemeClr val="accent2">
                    <a:lumMod val="60000"/>
                    <a:lumOff val="40000"/>
                  </a:schemeClr>
                </a:solidFill>
              </a:ln>
            </p:spPr>
            <p:txBody>
              <a:bodyPr vert="horz" lIns="91440" tIns="45720" rIns="91440" bIns="45720" rtlCol="0" anchor="t">
                <a:noAutofit/>
              </a:bodyPr>
              <a:lstStyle>
                <a:defPPr>
                  <a:defRPr lang="en-US"/>
                </a:defPPr>
                <a:lvl1pPr indent="0">
                  <a:spcBef>
                    <a:spcPct val="0"/>
                  </a:spcBef>
                  <a:buClr>
                    <a:schemeClr val="tx1"/>
                  </a:buClr>
                  <a:buFont typeface="Arial" pitchFamily="34" charset="0"/>
                  <a:buNone/>
                  <a:defRPr sz="1200">
                    <a:solidFill>
                      <a:schemeClr val="accent2">
                        <a:lumMod val="60000"/>
                        <a:lumOff val="40000"/>
                      </a:schemeClr>
                    </a:solidFill>
                    <a:latin typeface="Courier New" panose="02070309020205020404" pitchFamily="49" charset="0"/>
                    <a:ea typeface="+mj-ea"/>
                    <a:cs typeface="Courier New" panose="02070309020205020404" pitchFamily="49" charset="0"/>
                  </a:defRPr>
                </a:lvl1pPr>
                <a:lvl2pPr marL="742950" indent="-285750">
                  <a:spcBef>
                    <a:spcPts val="600"/>
                  </a:spcBef>
                  <a:buClr>
                    <a:schemeClr val="tx1"/>
                  </a:buClr>
                  <a:buFont typeface="Arial" pitchFamily="34" charset="0"/>
                  <a:buChar char="–"/>
                  <a:defRPr sz="1400">
                    <a:solidFill>
                      <a:schemeClr val="tx2"/>
                    </a:solidFill>
                    <a:latin typeface="Arial" pitchFamily="34" charset="0"/>
                    <a:cs typeface="Arial" pitchFamily="34" charset="0"/>
                  </a:defRPr>
                </a:lvl2pPr>
                <a:lvl3pPr marL="1143000" indent="-228600">
                  <a:spcBef>
                    <a:spcPts val="600"/>
                  </a:spcBef>
                  <a:buClr>
                    <a:schemeClr val="tx1"/>
                  </a:buClr>
                  <a:buFont typeface="Arial" pitchFamily="34" charset="0"/>
                  <a:buChar char="•"/>
                  <a:defRPr sz="1200">
                    <a:solidFill>
                      <a:schemeClr val="tx2"/>
                    </a:solidFill>
                    <a:latin typeface="Arial" pitchFamily="34" charset="0"/>
                    <a:cs typeface="Arial" pitchFamily="34" charset="0"/>
                  </a:defRPr>
                </a:lvl3pPr>
                <a:lvl4pPr marL="1600200" indent="-228600">
                  <a:spcBef>
                    <a:spcPts val="600"/>
                  </a:spcBef>
                  <a:buClr>
                    <a:schemeClr val="tx1"/>
                  </a:buClr>
                  <a:buFont typeface="Arial" pitchFamily="34" charset="0"/>
                  <a:buChar char="–"/>
                  <a:defRPr sz="1100">
                    <a:solidFill>
                      <a:schemeClr val="tx2"/>
                    </a:solidFill>
                    <a:latin typeface="Arial" pitchFamily="34" charset="0"/>
                    <a:cs typeface="Arial" pitchFamily="34" charset="0"/>
                  </a:defRPr>
                </a:lvl4pPr>
                <a:lvl5pPr marL="2057400" indent="-228600">
                  <a:spcBef>
                    <a:spcPts val="600"/>
                  </a:spcBef>
                  <a:buClr>
                    <a:schemeClr val="tx1"/>
                  </a:buClr>
                  <a:buFont typeface="Arial" pitchFamily="34" charset="0"/>
                  <a:buChar char="»"/>
                  <a:defRPr sz="1100">
                    <a:solidFill>
                      <a:schemeClr val="tx2"/>
                    </a:solidFill>
                    <a:latin typeface="Arial" pitchFamily="34" charset="0"/>
                    <a:cs typeface="Arial" pitchFamily="34" charset="0"/>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lgn="ctr"/>
                <a:r>
                  <a:rPr lang="en-US" b="1" dirty="0" smtClean="0"/>
                  <a:t>SCRIPT KIDDIES</a:t>
                </a:r>
                <a:endParaRPr lang="en-US" dirty="0"/>
              </a:p>
            </p:txBody>
          </p:sp>
          <p:sp>
            <p:nvSpPr>
              <p:cNvPr id="52" name="Oval 51"/>
              <p:cNvSpPr/>
              <p:nvPr/>
            </p:nvSpPr>
            <p:spPr>
              <a:xfrm>
                <a:off x="1318849" y="2468657"/>
                <a:ext cx="414621" cy="414621"/>
              </a:xfrm>
              <a:prstGeom prst="ellipse">
                <a:avLst/>
              </a:prstGeom>
              <a:noFill/>
              <a:ln w="12700">
                <a:solidFill>
                  <a:schemeClr val="accent2">
                    <a:lumMod val="60000"/>
                    <a:lumOff val="40000"/>
                  </a:schemeClr>
                </a:solidFill>
              </a:ln>
            </p:spPr>
            <p:txBody>
              <a:bodyPr vert="horz" lIns="91440" tIns="45720" rIns="91440" bIns="45720" rtlCol="0" anchor="ctr">
                <a:noAutofit/>
              </a:bodyPr>
              <a:lstStyle/>
              <a:p>
                <a:pPr>
                  <a:spcBef>
                    <a:spcPct val="0"/>
                  </a:spcBef>
                </a:pPr>
                <a:endParaRPr lang="en-US" dirty="0">
                  <a:solidFill>
                    <a:schemeClr val="accent2">
                      <a:lumMod val="60000"/>
                      <a:lumOff val="40000"/>
                    </a:schemeClr>
                  </a:solidFill>
                  <a:latin typeface="Courier New" panose="02070309020205020404" pitchFamily="49" charset="0"/>
                  <a:ea typeface="+mj-ea"/>
                  <a:cs typeface="Courier New" panose="02070309020205020404" pitchFamily="49" charset="0"/>
                </a:endParaRPr>
              </a:p>
            </p:txBody>
          </p:sp>
          <p:pic>
            <p:nvPicPr>
              <p:cNvPr id="96" name="Picture 95"/>
              <p:cNvPicPr>
                <a:picLocks noChangeAspect="1"/>
              </p:cNvPicPr>
              <p:nvPr/>
            </p:nvPicPr>
            <p:blipFill rotWithShape="1">
              <a:blip r:embed="rId13" cstate="print">
                <a:duotone>
                  <a:prstClr val="black"/>
                  <a:schemeClr val="accent2">
                    <a:tint val="45000"/>
                    <a:satMod val="400000"/>
                  </a:schemeClr>
                </a:duotone>
                <a:extLst>
                  <a:ext uri="{28A0092B-C50C-407E-A947-70E740481C1C}">
                    <a14:useLocalDpi xmlns:a14="http://schemas.microsoft.com/office/drawing/2010/main" val="0"/>
                  </a:ext>
                </a:extLst>
              </a:blip>
              <a:srcRect l="18950" t="9423" r="18950" b="49166"/>
              <a:stretch/>
            </p:blipFill>
            <p:spPr>
              <a:xfrm>
                <a:off x="207783" y="3664974"/>
                <a:ext cx="965013" cy="965013"/>
              </a:xfrm>
              <a:prstGeom prst="roundRect">
                <a:avLst>
                  <a:gd name="adj" fmla="val 8336"/>
                </a:avLst>
              </a:prstGeom>
            </p:spPr>
          </p:pic>
        </p:grpSp>
        <p:pic>
          <p:nvPicPr>
            <p:cNvPr id="101" name="Picture 100"/>
            <p:cNvPicPr>
              <a:picLocks noChangeAspect="1"/>
            </p:cNvPicPr>
            <p:nvPr/>
          </p:nvPicPr>
          <p:blipFill rotWithShape="1">
            <a:blip r:embed="rId7" cstate="print">
              <a:duotone>
                <a:prstClr val="black"/>
                <a:srgbClr val="FF0000">
                  <a:tint val="45000"/>
                  <a:satMod val="400000"/>
                </a:srgbClr>
              </a:duotone>
              <a:extLst>
                <a:ext uri="{28A0092B-C50C-407E-A947-70E740481C1C}">
                  <a14:useLocalDpi xmlns:a14="http://schemas.microsoft.com/office/drawing/2010/main" val="0"/>
                </a:ext>
              </a:extLst>
            </a:blip>
            <a:srcRect r="57657"/>
            <a:stretch/>
          </p:blipFill>
          <p:spPr>
            <a:xfrm>
              <a:off x="102299" y="4277070"/>
              <a:ext cx="146759" cy="441332"/>
            </a:xfrm>
            <a:prstGeom prst="rect">
              <a:avLst/>
            </a:prstGeom>
          </p:spPr>
        </p:pic>
      </p:grpSp>
    </p:spTree>
    <p:extLst>
      <p:ext uri="{BB962C8B-B14F-4D97-AF65-F5344CB8AC3E}">
        <p14:creationId xmlns:p14="http://schemas.microsoft.com/office/powerpoint/2010/main" val="4102022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00610"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1000"/>
                                        <p:tgtEl>
                                          <p:spTgt spid="8"/>
                                        </p:tgtEl>
                                      </p:cBhvr>
                                    </p:animEffect>
                                  </p:childTnLst>
                                </p:cTn>
                              </p:par>
                              <p:par>
                                <p:cTn id="12" presetID="10" presetClass="entr" presetSubtype="0" fill="hold" nodeType="withEffect">
                                  <p:stCondLst>
                                    <p:cond delay="1000"/>
                                  </p:stCondLst>
                                  <p:childTnLst>
                                    <p:set>
                                      <p:cBhvr>
                                        <p:cTn id="13" dur="1" fill="hold">
                                          <p:stCondLst>
                                            <p:cond delay="0"/>
                                          </p:stCondLst>
                                        </p:cTn>
                                        <p:tgtEl>
                                          <p:spTgt spid="54"/>
                                        </p:tgtEl>
                                        <p:attrNameLst>
                                          <p:attrName>style.visibility</p:attrName>
                                        </p:attrNameLst>
                                      </p:cBhvr>
                                      <p:to>
                                        <p:strVal val="visible"/>
                                      </p:to>
                                    </p:set>
                                    <p:animEffect transition="in" filter="fade">
                                      <p:cBhvr>
                                        <p:cTn id="14" dur="1000"/>
                                        <p:tgtEl>
                                          <p:spTgt spid="5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up)">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up)">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up)">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up)">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up)">
                                      <p:cBhvr>
                                        <p:cTn id="39" dur="500"/>
                                        <p:tgtEl>
                                          <p:spTgt spid="1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nodeType="click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up)">
                                      <p:cBhvr>
                                        <p:cTn id="44" dur="500"/>
                                        <p:tgtEl>
                                          <p:spTgt spid="23"/>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nodeType="click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ipe(up)">
                                      <p:cBhvr>
                                        <p:cTn id="4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50" fill="hold" display="0">
                  <p:stCondLst>
                    <p:cond delay="indefinite"/>
                  </p:stCondLst>
                </p:cTn>
                <p:tgtEl>
                  <p:spTgt spid="4"/>
                </p:tgtEl>
              </p:cMediaNode>
            </p:video>
            <p:seq concurrent="1" nextAc="seek">
              <p:cTn id="51" restart="whenNotActive" fill="hold" evtFilter="cancelBubble" nodeType="interactiveSeq">
                <p:stCondLst>
                  <p:cond evt="onClick" delay="0">
                    <p:tgtEl>
                      <p:spTgt spid="4"/>
                    </p:tgtEl>
                  </p:cond>
                </p:stCondLst>
                <p:endSync evt="end" delay="0">
                  <p:rtn val="all"/>
                </p:endSync>
                <p:childTnLst>
                  <p:par>
                    <p:cTn id="52" fill="hold">
                      <p:stCondLst>
                        <p:cond delay="0"/>
                      </p:stCondLst>
                      <p:childTnLst>
                        <p:par>
                          <p:cTn id="53" fill="hold">
                            <p:stCondLst>
                              <p:cond delay="0"/>
                            </p:stCondLst>
                            <p:childTnLst>
                              <p:par>
                                <p:cTn id="54" presetID="2" presetClass="mediacall" presetSubtype="0" fill="hold" nodeType="clickEffect">
                                  <p:stCondLst>
                                    <p:cond delay="0"/>
                                  </p:stCondLst>
                                  <p:childTnLst>
                                    <p:cmd type="call" cmd="togglePause">
                                      <p:cBhvr>
                                        <p:cTn id="55" dur="1" fill="hold"/>
                                        <p:tgtEl>
                                          <p:spTgt spid="4"/>
                                        </p:tgtEl>
                                      </p:cBhvr>
                                    </p:cmd>
                                  </p:childTnLst>
                                </p:cTn>
                              </p:par>
                            </p:childTnLst>
                          </p:cTn>
                        </p:par>
                      </p:childTnLst>
                    </p:cTn>
                  </p:par>
                </p:childTnLst>
              </p:cTn>
              <p:nextCondLst>
                <p:cond evt="onClick" delay="0">
                  <p:tgtEl>
                    <p:spTgt spid="4"/>
                  </p:tgtEl>
                </p:cond>
              </p:nextCondLst>
            </p:seq>
          </p:childTnLst>
        </p:cTn>
      </p:par>
    </p:tnLst>
    <p:bldLst>
      <p:bldP spid="8"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lank">
  <a:themeElements>
    <a:clrScheme name="IT Updated Brand Colors 2012">
      <a:dk1>
        <a:srgbClr val="002663"/>
      </a:dk1>
      <a:lt1>
        <a:srgbClr val="FFFFFF"/>
      </a:lt1>
      <a:dk2>
        <a:srgbClr val="616265"/>
      </a:dk2>
      <a:lt2>
        <a:srgbClr val="FFFFFF"/>
      </a:lt2>
      <a:accent1>
        <a:srgbClr val="6C953C"/>
      </a:accent1>
      <a:accent2>
        <a:srgbClr val="569099"/>
      </a:accent2>
      <a:accent3>
        <a:srgbClr val="5381AC"/>
      </a:accent3>
      <a:accent4>
        <a:srgbClr val="D97A23"/>
      </a:accent4>
      <a:accent5>
        <a:srgbClr val="C9282D"/>
      </a:accent5>
      <a:accent6>
        <a:srgbClr val="ECAC00"/>
      </a:accent6>
      <a:hlink>
        <a:srgbClr val="5381AC"/>
      </a:hlink>
      <a:folHlink>
        <a:srgbClr val="5381AC"/>
      </a:folHlink>
    </a:clrScheme>
    <a:fontScheme name="LMI Default Template">
      <a:majorFont>
        <a:latin typeface="Arial"/>
        <a:ea typeface=""/>
        <a:cs typeface=""/>
      </a:majorFont>
      <a:minorFont>
        <a:latin typeface="Arial"/>
        <a:ea typeface=""/>
        <a:cs typeface=""/>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95000"/>
          </a:schemeClr>
        </a:solidFill>
        <a:ln>
          <a:noFill/>
        </a:ln>
      </a:spPr>
      <a:bodyPr tIns="91440" bIns="91440" rtlCol="0" anchor="t"/>
      <a:lstStyle>
        <a:defPPr algn="l">
          <a:defRPr sz="1400" dirty="0" smtClean="0">
            <a:solidFill>
              <a:schemeClr val="tx2"/>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200" dirty="0" smtClean="0">
            <a:solidFill>
              <a:schemeClr val="tx2"/>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8458A66EBC64741BF411955AAF907C8" ma:contentTypeVersion="0" ma:contentTypeDescription="Create a new document." ma:contentTypeScope="" ma:versionID="f41b8df25724d52d346399c9b34ee358">
  <xsd:schema xmlns:xsd="http://www.w3.org/2001/XMLSchema" xmlns:xs="http://www.w3.org/2001/XMLSchema" xmlns:p="http://schemas.microsoft.com/office/2006/metadata/properties" xmlns:ns1="http://schemas.microsoft.com/sharepoint/v3" targetNamespace="http://schemas.microsoft.com/office/2006/metadata/properties" ma:root="true" ma:fieldsID="83550e976cdfca35c2e9fa858fb18f3d" ns1:_="">
    <xsd:import namespace="http://schemas.microsoft.com/sharepoint/v3"/>
    <xsd:element name="properties">
      <xsd:complexType>
        <xsd:sequence>
          <xsd:element name="documentManagement">
            <xsd:complexType>
              <xsd:all>
                <xsd:element ref="ns1:_dlc_Exempt" minOccurs="0"/>
                <xsd:element ref="ns1:_dlc_ExpireDateSaved" minOccurs="0"/>
                <xsd:element ref="ns1:_dlc_Expire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dlc_Exempt" ma:index="8" nillable="true" ma:displayName="Exempt from Policy" ma:description="" ma:hidden="true" ma:internalName="_dlc_Exempt" ma:readOnly="true">
      <xsd:simpleType>
        <xsd:restriction base="dms:Unknown"/>
      </xsd:simpleType>
    </xsd:element>
    <xsd:element name="_dlc_ExpireDateSaved" ma:index="9" nillable="true" ma:displayName="Original Expiration Date" ma:description="" ma:hidden="true" ma:internalName="_dlc_ExpireDateSaved" ma:readOnly="true">
      <xsd:simpleType>
        <xsd:restriction base="dms:DateTime"/>
      </xsd:simpleType>
    </xsd:element>
    <xsd:element name="_dlc_ExpireDate" ma:index="10" nillable="true" ma:displayName="Expiration Date" ma:description="" ma:hidden="true" ma:indexed="true" ma:internalName="_dlc_ExpireDate" ma:readOnly="tru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p:Policy xmlns:p="office.server.policy" local="true" id="0a66e33e-fc93-445b-9402-49bb4caff478">
  <p:Name>Default</p:Name>
  <p:Description/>
  <p:Statement/>
  <p:PolicyItems>
    <p:PolicyItem featureId="Microsoft.Office.RecordsManagement.PolicyFeatures.Expiration" UniqueId="9dbf775f-5940-45f7-be22-5ddbe6dae74e">
      <p:Name>Retention</p:Name>
      <p:Description>Automatic scheduling of content for processing, and performing a retention action on content that has reached its due date.</p:Description>
      <p:CustomData>
        <Schedules nextStageId="3">
          <Schedule type="Default">
            <stages>
              <data stageId="1" stageDeleted="true"/>
              <data stageId="2">
                <formula id="Microsoft.Office.RecordsManagement.PolicyFeatures.Expiration.Formula.BuiltIn">
                  <number>5</number>
                  <property>Modified</property>
                  <propertyId>28cf69c5-fa48-462a-b5cd-27b6f9d2bd5f</propertyId>
                  <period>years</period>
                </formula>
                <action type="action" id="Microsoft.Office.RecordsManagement.PolicyFeatures.Expiration.Action.MoveToRecycleBin"/>
              </data>
            </stages>
          </Schedule>
        </Schedules>
      </p:CustomData>
    </p:PolicyItem>
  </p:PolicyItems>
</p:Policy>
</file>

<file path=customXml/item3.xml><?xml version="1.0" encoding="utf-8"?>
<?mso-contentType ?>
<SharedContentType xmlns="Microsoft.SharePoint.Taxonomy.ContentTypeSync" SourceId="6f590bba-eae9-42fc-98a8-c39a8dc0d3b1" ContentTypeId="0x0101" PreviousValue="false"/>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mso-contentType ?>
<spe:Receivers xmlns:spe="http://schemas.microsoft.com/sharepoint/events">
  <Receiver>
    <Name>Microsoft.Office.RecordsManagement.PolicyFeatures.ExpirationEventReceiver</Name>
    <Synchronization>Synchronous</Synchronization>
    <Type>10001</Type>
    <SequenceNumber>101</SequenceNumber>
    <Assembly>Microsoft.Office.Policy, Version=14.0.0.0, Culture=neutral, PublicKeyToken=71e9bce111e9429c</Assembly>
    <Class>Microsoft.Office.RecordsManagement.Internal.UpdateExpireDate</Class>
    <Data/>
    <Filter/>
  </Receiver>
  <Receiver>
    <Name>Microsoft.Office.RecordsManagement.PolicyFeatures.ExpirationEventReceiver</Name>
    <Synchronization>Synchronous</Synchronization>
    <Type>10002</Type>
    <SequenceNumber>102</SequenceNumber>
    <Assembly>Microsoft.Office.Policy, Version=14.0.0.0, Culture=neutral, PublicKeyToken=71e9bce111e9429c</Assembly>
    <Class>Microsoft.Office.RecordsManagement.Internal.UpdateExpireDate</Class>
    <Data/>
    <Filter/>
  </Receiver>
  <Receiver>
    <Name>Microsoft.Office.RecordsManagement.PolicyFeatures.ExpirationEventReceiver</Name>
    <Synchronization>Synchronous</Synchronization>
    <Type>10004</Type>
    <SequenceNumber>103</SequenceNumber>
    <Assembly>Microsoft.Office.Policy, Version=14.0.0.0, Culture=neutral, PublicKeyToken=71e9bce111e9429c</Assembly>
    <Class>Microsoft.Office.RecordsManagement.Internal.UpdateExpireDate</Class>
    <Data/>
    <Filter/>
  </Receiver>
  <Receiver>
    <Name>Microsoft.Office.RecordsManagement.PolicyFeatures.ExpirationEventReceiver</Name>
    <Synchronization>Synchronous</Synchronization>
    <Type>10006</Type>
    <SequenceNumber>104</SequenceNumber>
    <Assembly>Microsoft.Office.Policy, Version=14.0.0.0, Culture=neutral, PublicKeyToken=71e9bce111e9429c</Assembly>
    <Class>Microsoft.Office.RecordsManagement.Internal.UpdateExpireDate</Class>
    <Data/>
    <Filter/>
  </Receiver>
  <Receiver>
    <Name>Microsoft.Office.RecordsManagement.PolicyFeatures.ExpirationEventReceiver</Name>
    <Synchronization>Synchronous</Synchronization>
    <Type>10009</Type>
    <SequenceNumber>105</SequenceNumber>
    <Assembly>Microsoft.Office.Policy, Version=14.0.0.0, Culture=neutral, PublicKeyToken=71e9bce111e9429c</Assembly>
    <Class>Microsoft.Office.RecordsManagement.Internal.UpdateExpireDate</Class>
    <Data/>
    <Filter/>
  </Receiver>
</spe:Receivers>
</file>

<file path=customXml/item6.xml><?xml version="1.0" encoding="utf-8"?>
<p:properties xmlns:p="http://schemas.microsoft.com/office/2006/metadata/properties" xmlns:xsi="http://www.w3.org/2001/XMLSchema-instance" xmlns:pc="http://schemas.microsoft.com/office/infopath/2007/PartnerControls">
  <documentManagement>
    <_dlc_ExpireDateSaved xmlns="http://schemas.microsoft.com/sharepoint/v3" xsi:nil="true"/>
    <_dlc_ExpireDate xmlns="http://schemas.microsoft.com/sharepoint/v3">2019-10-22T16:28:18+00:00</_dlc_ExpireDate>
  </documentManagement>
</p:properties>
</file>

<file path=customXml/itemProps1.xml><?xml version="1.0" encoding="utf-8"?>
<ds:datastoreItem xmlns:ds="http://schemas.openxmlformats.org/officeDocument/2006/customXml" ds:itemID="{AEF6B196-4AE5-4198-93E4-772344310DD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7530B2C-EFAC-4EAA-B8A9-1DB9216DC5D1}">
  <ds:schemaRefs>
    <ds:schemaRef ds:uri="office.server.policy"/>
  </ds:schemaRefs>
</ds:datastoreItem>
</file>

<file path=customXml/itemProps3.xml><?xml version="1.0" encoding="utf-8"?>
<ds:datastoreItem xmlns:ds="http://schemas.openxmlformats.org/officeDocument/2006/customXml" ds:itemID="{607646F9-3EB8-4EC1-BC84-3DA849E9D994}">
  <ds:schemaRefs>
    <ds:schemaRef ds:uri="Microsoft.SharePoint.Taxonomy.ContentTypeSync"/>
  </ds:schemaRefs>
</ds:datastoreItem>
</file>

<file path=customXml/itemProps4.xml><?xml version="1.0" encoding="utf-8"?>
<ds:datastoreItem xmlns:ds="http://schemas.openxmlformats.org/officeDocument/2006/customXml" ds:itemID="{581DDF9B-6FC3-4201-8E8C-A7A33105B1A4}">
  <ds:schemaRefs>
    <ds:schemaRef ds:uri="http://schemas.microsoft.com/sharepoint/v3/contenttype/forms"/>
  </ds:schemaRefs>
</ds:datastoreItem>
</file>

<file path=customXml/itemProps5.xml><?xml version="1.0" encoding="utf-8"?>
<ds:datastoreItem xmlns:ds="http://schemas.openxmlformats.org/officeDocument/2006/customXml" ds:itemID="{392C7D26-7EB4-4BEC-91FD-B32A79EED510}">
  <ds:schemaRefs>
    <ds:schemaRef ds:uri="http://schemas.microsoft.com/sharepoint/events"/>
  </ds:schemaRefs>
</ds:datastoreItem>
</file>

<file path=customXml/itemProps6.xml><?xml version="1.0" encoding="utf-8"?>
<ds:datastoreItem xmlns:ds="http://schemas.openxmlformats.org/officeDocument/2006/customXml" ds:itemID="{0E3ACC76-0D66-4C12-BEC7-0DE4DEA0AF3F}">
  <ds:schemaRefs>
    <ds:schemaRef ds:uri="http://purl.org/dc/elements/1.1/"/>
    <ds:schemaRef ds:uri="http://schemas.microsoft.com/office/2006/documentManagement/types"/>
    <ds:schemaRef ds:uri="http://schemas.microsoft.com/office/2006/metadata/properties"/>
    <ds:schemaRef ds:uri="http://schemas.openxmlformats.org/package/2006/metadata/core-properties"/>
    <ds:schemaRef ds:uri="http://purl.org/dc/dcmitype/"/>
    <ds:schemaRef ds:uri="http://schemas.microsoft.com/sharepoint/v3"/>
    <ds:schemaRef ds:uri="http://schemas.microsoft.com/office/infopath/2007/PartnerControls"/>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blank</Template>
  <TotalTime>0</TotalTime>
  <Words>807</Words>
  <Application>Microsoft Office PowerPoint</Application>
  <PresentationFormat>On-screen Show (16:9)</PresentationFormat>
  <Paragraphs>184</Paragraphs>
  <Slides>23</Slides>
  <Notes>15</Notes>
  <HiddenSlides>0</HiddenSlides>
  <MMClips>4</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Blank</vt:lpstr>
      <vt:lpstr>Information Security in 2014</vt:lpstr>
      <vt:lpstr>PowerPoint Presentation</vt:lpstr>
      <vt:lpstr>PowerPoint Presentation</vt:lpstr>
      <vt:lpstr>PowerPoint Presentation</vt:lpstr>
      <vt:lpstr>PowerPoint Presentation</vt:lpstr>
      <vt:lpstr>Trends &amp; Financial Impact of the Current Security Climate</vt:lpstr>
      <vt:lpstr>PowerPoint Presentation</vt:lpstr>
      <vt:lpstr>PowerPoint Presentation</vt:lpstr>
      <vt:lpstr>PowerPoint Presentation</vt:lpstr>
      <vt:lpstr>PowerPoint Presentation</vt:lpstr>
      <vt:lpstr>PowerPoint Presentation</vt:lpstr>
      <vt:lpstr>76 million households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Constant Monitoring at Security Operations Center (SOC) Locations Across Liberty</vt:lpstr>
      <vt:lpstr>PowerPoint Presentation</vt:lpstr>
      <vt:lpstr>Call to Action: Help Us Keep Liberty Mutual’s Data Secure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2014-10-14T11:49:09Z</dcterms:created>
  <dcterms:modified xsi:type="dcterms:W3CDTF">2014-11-16T18:05:29Z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0x01010078458A66EBC64741BF411955AAF907C8</vt:lpwstr>
  </property>
  <property fmtid="{D5CDD505-2E9C-101B-9397-08002B2CF9AE}" pid="3" name="ItemRetentionFormula">
    <vt:lpwstr>&lt;formula id="Microsoft.Office.RecordsManagement.PolicyFeatures.Expiration.Formula.BuiltIn"&gt;&lt;number&gt;5&lt;/number&gt;&lt;property&gt;Modified&lt;/property&gt;&lt;propertyId&gt;28cf69c5-fa48-462a-b5cd-27b6f9d2bd5f&lt;/propertyId&gt;&lt;period&gt;years&lt;/period&gt;&lt;/formula&gt;</vt:lpwstr>
  </property>
  <property fmtid="{D5CDD505-2E9C-101B-9397-08002B2CF9AE}" pid="4" name="_dlc_policyId">
    <vt:lpwstr/>
  </property>
</Properties>
</file>