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E8A8F980" ContentType="image/jpeg"/>
  <Default Extension="E439DD40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notesMasterIdLst>
    <p:notesMasterId r:id="rId18"/>
  </p:notesMasterIdLst>
  <p:handoutMasterIdLst>
    <p:handoutMasterId r:id="rId19"/>
  </p:handoutMasterIdLst>
  <p:sldIdLst>
    <p:sldId id="256" r:id="rId2"/>
    <p:sldId id="289" r:id="rId3"/>
    <p:sldId id="290" r:id="rId4"/>
    <p:sldId id="291" r:id="rId5"/>
    <p:sldId id="292" r:id="rId6"/>
    <p:sldId id="293" r:id="rId7"/>
    <p:sldId id="294" r:id="rId8"/>
    <p:sldId id="295" r:id="rId9"/>
    <p:sldId id="296" r:id="rId10"/>
    <p:sldId id="297" r:id="rId11"/>
    <p:sldId id="298" r:id="rId12"/>
    <p:sldId id="299" r:id="rId13"/>
    <p:sldId id="301" r:id="rId14"/>
    <p:sldId id="303" r:id="rId15"/>
    <p:sldId id="302" r:id="rId16"/>
    <p:sldId id="258" r:id="rId17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A6A6A6"/>
    <a:srgbClr val="6C953C"/>
    <a:srgbClr val="7F7F7F"/>
    <a:srgbClr val="ECAC00"/>
    <a:srgbClr val="D97A23"/>
    <a:srgbClr val="0026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721" autoAdjust="0"/>
    <p:restoredTop sz="93783" autoAdjust="0"/>
  </p:normalViewPr>
  <p:slideViewPr>
    <p:cSldViewPr snapToGrid="0">
      <p:cViewPr>
        <p:scale>
          <a:sx n="100" d="100"/>
          <a:sy n="100" d="100"/>
        </p:scale>
        <p:origin x="-726" y="-6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2" d="100"/>
          <a:sy n="82" d="100"/>
        </p:scale>
        <p:origin x="-3180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n0208044\Documents\2014\Q3_4_ITComms_Review\Copy%20of%20Daily%20Activity%20on%20myconnections%202014.xlsx" TargetMode="Externa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n0208044\Documents\2014\Q3_4_ITComms_Review\Copy%20of%20Daily%20Activity%20on%20myconnections%202014.xlsx" TargetMode="Externa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n0208044\Documents\2014\Q3_4_ITComms_Review\Copy%20of%20Daily%20Activity%20on%20myconnections%202014.xlsx" TargetMode="External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n0208044\Documents\2014\Q3_4_ITComms_Review\Copy%20of%20Daily%20Activity%20on%20myconnections%202014.xlsx" TargetMode="External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n0208044\Documents\2014\Q3_4_ITComms_Review\Copy%20of%20Daily%20Activity%20on%20myconnections%202014.xlsx" TargetMode="External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n0208044\Documents\2014\Q3_4_ITComms_Review\Copy%20of%20Daily%20Activity%20on%20myconnections%202014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n0208044\Documents\2014\Q3_4_ITComms_Review\Copy%20of%20Daily%20Activity%20on%20myconnections%202014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n0208044\Documents\2014\Q3_4_ITComms_Review\Copy%20of%20Daily%20Activity%20on%20myconnections%202014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n0208044\Documents\2014\Q3_4_ITComms_Review\Copy%20of%20Daily%20Activity%20on%20myconnections%202014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n0208044\Documents\2014\Q3_4_ITComms_Review\Copy%20of%20Daily%20Activity%20on%20myconnections%202014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n0208044\Documents\2014\Q3_4_ITComms_Review\Copy%20of%20Daily%20Activity%20on%20myconnections%202014.xlsx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n0208044\Documents\2014\Q3_4_ITComms_Review\Copy%20of%20Daily%20Activity%20on%20myconnections%202014.xlsx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n0208044\Documents\2014\Q3_4_ITComms_Review\Copy%20of%20Daily%20Activity%20on%20myconnections%202014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5.6279575876325171E-2"/>
          <c:y val="0.11212268688770147"/>
          <c:w val="0.87125238871773636"/>
          <c:h val="0.7685039235568828"/>
        </c:manualLayout>
      </c:layout>
      <c:areaChart>
        <c:grouping val="standard"/>
        <c:varyColors val="0"/>
        <c:ser>
          <c:idx val="0"/>
          <c:order val="0"/>
          <c:spPr>
            <a:solidFill>
              <a:schemeClr val="accent3"/>
            </a:solidFill>
          </c:spPr>
          <c:cat>
            <c:numRef>
              <c:f>Sheet2!$A$1:$A$22</c:f>
              <c:numCache>
                <c:formatCode>m/d/yyyy</c:formatCode>
                <c:ptCount val="22"/>
                <c:pt idx="0">
                  <c:v>41641</c:v>
                </c:pt>
                <c:pt idx="1">
                  <c:v>41642</c:v>
                </c:pt>
                <c:pt idx="2">
                  <c:v>41645</c:v>
                </c:pt>
                <c:pt idx="3">
                  <c:v>41646</c:v>
                </c:pt>
                <c:pt idx="4">
                  <c:v>41647</c:v>
                </c:pt>
                <c:pt idx="5">
                  <c:v>41648</c:v>
                </c:pt>
                <c:pt idx="6">
                  <c:v>41649</c:v>
                </c:pt>
                <c:pt idx="7">
                  <c:v>41652</c:v>
                </c:pt>
                <c:pt idx="8">
                  <c:v>41653</c:v>
                </c:pt>
                <c:pt idx="9">
                  <c:v>41654</c:v>
                </c:pt>
                <c:pt idx="10">
                  <c:v>41655</c:v>
                </c:pt>
                <c:pt idx="11">
                  <c:v>41656</c:v>
                </c:pt>
                <c:pt idx="12">
                  <c:v>41659</c:v>
                </c:pt>
                <c:pt idx="13">
                  <c:v>41660</c:v>
                </c:pt>
                <c:pt idx="14">
                  <c:v>41661</c:v>
                </c:pt>
                <c:pt idx="15">
                  <c:v>41662</c:v>
                </c:pt>
                <c:pt idx="16">
                  <c:v>41663</c:v>
                </c:pt>
                <c:pt idx="17">
                  <c:v>41666</c:v>
                </c:pt>
                <c:pt idx="18">
                  <c:v>41667</c:v>
                </c:pt>
                <c:pt idx="19">
                  <c:v>41668</c:v>
                </c:pt>
                <c:pt idx="20">
                  <c:v>41669</c:v>
                </c:pt>
                <c:pt idx="21">
                  <c:v>41670</c:v>
                </c:pt>
              </c:numCache>
            </c:numRef>
          </c:cat>
          <c:val>
            <c:numRef>
              <c:f>Sheet2!$B$1:$B$22</c:f>
              <c:numCache>
                <c:formatCode>General</c:formatCode>
                <c:ptCount val="22"/>
                <c:pt idx="0">
                  <c:v>486</c:v>
                </c:pt>
                <c:pt idx="1">
                  <c:v>293</c:v>
                </c:pt>
                <c:pt idx="2">
                  <c:v>750</c:v>
                </c:pt>
                <c:pt idx="3">
                  <c:v>825</c:v>
                </c:pt>
                <c:pt idx="4">
                  <c:v>577</c:v>
                </c:pt>
                <c:pt idx="5">
                  <c:v>723</c:v>
                </c:pt>
                <c:pt idx="6">
                  <c:v>699</c:v>
                </c:pt>
                <c:pt idx="7">
                  <c:v>799</c:v>
                </c:pt>
                <c:pt idx="8">
                  <c:v>1033</c:v>
                </c:pt>
                <c:pt idx="9">
                  <c:v>949</c:v>
                </c:pt>
                <c:pt idx="10">
                  <c:v>1576</c:v>
                </c:pt>
                <c:pt idx="11">
                  <c:v>3656</c:v>
                </c:pt>
                <c:pt idx="12">
                  <c:v>2824</c:v>
                </c:pt>
                <c:pt idx="13">
                  <c:v>1588</c:v>
                </c:pt>
                <c:pt idx="14">
                  <c:v>874</c:v>
                </c:pt>
                <c:pt idx="15">
                  <c:v>632</c:v>
                </c:pt>
                <c:pt idx="16">
                  <c:v>824</c:v>
                </c:pt>
                <c:pt idx="17">
                  <c:v>628</c:v>
                </c:pt>
                <c:pt idx="18">
                  <c:v>656</c:v>
                </c:pt>
                <c:pt idx="19">
                  <c:v>1154</c:v>
                </c:pt>
                <c:pt idx="20">
                  <c:v>556</c:v>
                </c:pt>
                <c:pt idx="21">
                  <c:v>957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2842368"/>
        <c:axId val="22903808"/>
      </c:areaChart>
      <c:dateAx>
        <c:axId val="22842368"/>
        <c:scaling>
          <c:orientation val="minMax"/>
        </c:scaling>
        <c:delete val="1"/>
        <c:axPos val="b"/>
        <c:numFmt formatCode="m/d/yyyy" sourceLinked="1"/>
        <c:majorTickMark val="out"/>
        <c:minorTickMark val="none"/>
        <c:tickLblPos val="nextTo"/>
        <c:crossAx val="22903808"/>
        <c:crosses val="autoZero"/>
        <c:auto val="1"/>
        <c:lblOffset val="100"/>
        <c:baseTimeUnit val="days"/>
      </c:dateAx>
      <c:valAx>
        <c:axId val="22903808"/>
        <c:scaling>
          <c:orientation val="minMax"/>
          <c:max val="700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2842368"/>
        <c:crosses val="autoZero"/>
        <c:crossBetween val="midCat"/>
      </c:valAx>
    </c:plotArea>
    <c:plotVisOnly val="1"/>
    <c:dispBlanksAs val="zero"/>
    <c:showDLblsOverMax val="0"/>
  </c:chart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6.5750883346935685E-2"/>
          <c:y val="0.20414673046251994"/>
          <c:w val="0.88405270394076185"/>
          <c:h val="0.68975925856157927"/>
        </c:manualLayout>
      </c:layout>
      <c:areaChart>
        <c:grouping val="standard"/>
        <c:varyColors val="0"/>
        <c:ser>
          <c:idx val="0"/>
          <c:order val="0"/>
          <c:spPr>
            <a:solidFill>
              <a:schemeClr val="accent3"/>
            </a:solidFill>
          </c:spPr>
          <c:cat>
            <c:numRef>
              <c:f>Sheet2!$A$173:$A$194</c:f>
              <c:numCache>
                <c:formatCode>m/d/yyyy</c:formatCode>
                <c:ptCount val="22"/>
                <c:pt idx="0">
                  <c:v>41883</c:v>
                </c:pt>
                <c:pt idx="1">
                  <c:v>41884</c:v>
                </c:pt>
                <c:pt idx="2">
                  <c:v>41885</c:v>
                </c:pt>
                <c:pt idx="3">
                  <c:v>41886</c:v>
                </c:pt>
                <c:pt idx="4">
                  <c:v>41887</c:v>
                </c:pt>
                <c:pt idx="5">
                  <c:v>41890</c:v>
                </c:pt>
                <c:pt idx="6">
                  <c:v>41891</c:v>
                </c:pt>
                <c:pt idx="7">
                  <c:v>41892</c:v>
                </c:pt>
                <c:pt idx="8">
                  <c:v>41893</c:v>
                </c:pt>
                <c:pt idx="9">
                  <c:v>41894</c:v>
                </c:pt>
                <c:pt idx="10">
                  <c:v>41897</c:v>
                </c:pt>
                <c:pt idx="11">
                  <c:v>41898</c:v>
                </c:pt>
                <c:pt idx="12">
                  <c:v>41899</c:v>
                </c:pt>
                <c:pt idx="13">
                  <c:v>41900</c:v>
                </c:pt>
                <c:pt idx="14">
                  <c:v>41901</c:v>
                </c:pt>
                <c:pt idx="15">
                  <c:v>41904</c:v>
                </c:pt>
                <c:pt idx="16">
                  <c:v>41905</c:v>
                </c:pt>
                <c:pt idx="17">
                  <c:v>41906</c:v>
                </c:pt>
                <c:pt idx="18">
                  <c:v>41907</c:v>
                </c:pt>
                <c:pt idx="19">
                  <c:v>41908</c:v>
                </c:pt>
                <c:pt idx="20">
                  <c:v>41911</c:v>
                </c:pt>
                <c:pt idx="21">
                  <c:v>41912</c:v>
                </c:pt>
              </c:numCache>
            </c:numRef>
          </c:cat>
          <c:val>
            <c:numRef>
              <c:f>Sheet2!$B$173:$B$194</c:f>
              <c:numCache>
                <c:formatCode>General</c:formatCode>
                <c:ptCount val="22"/>
                <c:pt idx="0">
                  <c:v>33</c:v>
                </c:pt>
                <c:pt idx="1">
                  <c:v>1467</c:v>
                </c:pt>
                <c:pt idx="2">
                  <c:v>917</c:v>
                </c:pt>
                <c:pt idx="3">
                  <c:v>616</c:v>
                </c:pt>
                <c:pt idx="4">
                  <c:v>655</c:v>
                </c:pt>
                <c:pt idx="5">
                  <c:v>549</c:v>
                </c:pt>
                <c:pt idx="6">
                  <c:v>552</c:v>
                </c:pt>
                <c:pt idx="7">
                  <c:v>469</c:v>
                </c:pt>
                <c:pt idx="8">
                  <c:v>908</c:v>
                </c:pt>
                <c:pt idx="9">
                  <c:v>1360</c:v>
                </c:pt>
                <c:pt idx="10">
                  <c:v>668</c:v>
                </c:pt>
                <c:pt idx="11">
                  <c:v>1047</c:v>
                </c:pt>
                <c:pt idx="12">
                  <c:v>862</c:v>
                </c:pt>
                <c:pt idx="13">
                  <c:v>1386</c:v>
                </c:pt>
                <c:pt idx="14">
                  <c:v>828</c:v>
                </c:pt>
                <c:pt idx="15">
                  <c:v>1319</c:v>
                </c:pt>
                <c:pt idx="16">
                  <c:v>1261</c:v>
                </c:pt>
                <c:pt idx="17">
                  <c:v>1454</c:v>
                </c:pt>
                <c:pt idx="18">
                  <c:v>2966</c:v>
                </c:pt>
                <c:pt idx="19">
                  <c:v>2792</c:v>
                </c:pt>
                <c:pt idx="20">
                  <c:v>3845</c:v>
                </c:pt>
                <c:pt idx="21">
                  <c:v>1356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7024768"/>
        <c:axId val="27668480"/>
      </c:areaChart>
      <c:dateAx>
        <c:axId val="27024768"/>
        <c:scaling>
          <c:orientation val="minMax"/>
        </c:scaling>
        <c:delete val="1"/>
        <c:axPos val="b"/>
        <c:numFmt formatCode="m/d/yyyy" sourceLinked="1"/>
        <c:majorTickMark val="out"/>
        <c:minorTickMark val="none"/>
        <c:tickLblPos val="nextTo"/>
        <c:crossAx val="27668480"/>
        <c:crosses val="autoZero"/>
        <c:auto val="1"/>
        <c:lblOffset val="100"/>
        <c:baseTimeUnit val="days"/>
      </c:dateAx>
      <c:valAx>
        <c:axId val="27668480"/>
        <c:scaling>
          <c:orientation val="minMax"/>
          <c:max val="700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7024768"/>
        <c:crosses val="autoZero"/>
        <c:crossBetween val="midCat"/>
      </c:valAx>
    </c:plotArea>
    <c:plotVisOnly val="1"/>
    <c:dispBlanksAs val="zero"/>
    <c:showDLblsOverMax val="0"/>
  </c:chart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6.7970478845423829E-2"/>
          <c:y val="0.21118012422360249"/>
          <c:w val="0.85766173638233112"/>
          <c:h val="0.66910516620205085"/>
        </c:manualLayout>
      </c:layout>
      <c:areaChart>
        <c:grouping val="standard"/>
        <c:varyColors val="0"/>
        <c:ser>
          <c:idx val="0"/>
          <c:order val="0"/>
          <c:spPr>
            <a:solidFill>
              <a:schemeClr val="accent3"/>
            </a:solidFill>
          </c:spPr>
          <c:cat>
            <c:numRef>
              <c:f>Sheet2!$A$195:$A$217</c:f>
              <c:numCache>
                <c:formatCode>m/d/yyyy</c:formatCode>
                <c:ptCount val="23"/>
                <c:pt idx="0">
                  <c:v>41913</c:v>
                </c:pt>
                <c:pt idx="1">
                  <c:v>41914</c:v>
                </c:pt>
                <c:pt idx="2">
                  <c:v>41915</c:v>
                </c:pt>
                <c:pt idx="3">
                  <c:v>41918</c:v>
                </c:pt>
                <c:pt idx="4">
                  <c:v>41919</c:v>
                </c:pt>
                <c:pt idx="5">
                  <c:v>41920</c:v>
                </c:pt>
                <c:pt idx="6">
                  <c:v>41921</c:v>
                </c:pt>
                <c:pt idx="7">
                  <c:v>41922</c:v>
                </c:pt>
                <c:pt idx="8">
                  <c:v>41925</c:v>
                </c:pt>
                <c:pt idx="9">
                  <c:v>41926</c:v>
                </c:pt>
                <c:pt idx="10">
                  <c:v>41927</c:v>
                </c:pt>
                <c:pt idx="11">
                  <c:v>41928</c:v>
                </c:pt>
                <c:pt idx="12">
                  <c:v>41929</c:v>
                </c:pt>
                <c:pt idx="13">
                  <c:v>41932</c:v>
                </c:pt>
                <c:pt idx="14">
                  <c:v>41933</c:v>
                </c:pt>
                <c:pt idx="15">
                  <c:v>41934</c:v>
                </c:pt>
                <c:pt idx="16">
                  <c:v>41935</c:v>
                </c:pt>
                <c:pt idx="17">
                  <c:v>41936</c:v>
                </c:pt>
                <c:pt idx="18">
                  <c:v>41939</c:v>
                </c:pt>
                <c:pt idx="19">
                  <c:v>41940</c:v>
                </c:pt>
                <c:pt idx="20">
                  <c:v>41941</c:v>
                </c:pt>
                <c:pt idx="21">
                  <c:v>41942</c:v>
                </c:pt>
                <c:pt idx="22">
                  <c:v>41943</c:v>
                </c:pt>
              </c:numCache>
            </c:numRef>
          </c:cat>
          <c:val>
            <c:numRef>
              <c:f>Sheet2!$B$195:$B$217</c:f>
              <c:numCache>
                <c:formatCode>General</c:formatCode>
                <c:ptCount val="23"/>
                <c:pt idx="0">
                  <c:v>882</c:v>
                </c:pt>
                <c:pt idx="1">
                  <c:v>1219</c:v>
                </c:pt>
                <c:pt idx="2">
                  <c:v>907</c:v>
                </c:pt>
                <c:pt idx="3">
                  <c:v>1159</c:v>
                </c:pt>
                <c:pt idx="4">
                  <c:v>1250</c:v>
                </c:pt>
                <c:pt idx="5">
                  <c:v>1764</c:v>
                </c:pt>
                <c:pt idx="6">
                  <c:v>4516</c:v>
                </c:pt>
                <c:pt idx="7">
                  <c:v>6588</c:v>
                </c:pt>
                <c:pt idx="8">
                  <c:v>2898</c:v>
                </c:pt>
                <c:pt idx="9">
                  <c:v>2160</c:v>
                </c:pt>
                <c:pt idx="10">
                  <c:v>1390</c:v>
                </c:pt>
                <c:pt idx="11">
                  <c:v>1789</c:v>
                </c:pt>
                <c:pt idx="12">
                  <c:v>1178</c:v>
                </c:pt>
                <c:pt idx="13">
                  <c:v>531</c:v>
                </c:pt>
                <c:pt idx="14">
                  <c:v>757</c:v>
                </c:pt>
                <c:pt idx="15">
                  <c:v>527</c:v>
                </c:pt>
                <c:pt idx="16">
                  <c:v>606</c:v>
                </c:pt>
                <c:pt idx="17">
                  <c:v>431</c:v>
                </c:pt>
                <c:pt idx="18">
                  <c:v>618</c:v>
                </c:pt>
                <c:pt idx="19">
                  <c:v>582</c:v>
                </c:pt>
                <c:pt idx="20">
                  <c:v>289</c:v>
                </c:pt>
                <c:pt idx="21">
                  <c:v>562</c:v>
                </c:pt>
                <c:pt idx="22">
                  <c:v>531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7858432"/>
        <c:axId val="27859968"/>
      </c:areaChart>
      <c:dateAx>
        <c:axId val="27858432"/>
        <c:scaling>
          <c:orientation val="minMax"/>
        </c:scaling>
        <c:delete val="1"/>
        <c:axPos val="b"/>
        <c:numFmt formatCode="m/d/yyyy" sourceLinked="1"/>
        <c:majorTickMark val="out"/>
        <c:minorTickMark val="none"/>
        <c:tickLblPos val="nextTo"/>
        <c:crossAx val="27859968"/>
        <c:crosses val="autoZero"/>
        <c:auto val="1"/>
        <c:lblOffset val="100"/>
        <c:baseTimeUnit val="days"/>
      </c:dateAx>
      <c:valAx>
        <c:axId val="2785996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7858432"/>
        <c:crosses val="autoZero"/>
        <c:crossBetween val="midCat"/>
      </c:valAx>
    </c:plotArea>
    <c:plotVisOnly val="1"/>
    <c:dispBlanksAs val="zero"/>
    <c:showDLblsOverMax val="0"/>
  </c:chart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0"/>
    <c:plotArea>
      <c:layout>
        <c:manualLayout>
          <c:layoutTarget val="inner"/>
          <c:xMode val="edge"/>
          <c:yMode val="edge"/>
          <c:x val="3.7467960681322868E-2"/>
          <c:y val="7.8506747622155718E-2"/>
          <c:w val="0.94151249247233537"/>
          <c:h val="0.72670597199451337"/>
        </c:manualLayout>
      </c:layout>
      <c:areaChart>
        <c:grouping val="standar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axId val="196178304"/>
        <c:axId val="196179840"/>
      </c:areaChart>
      <c:catAx>
        <c:axId val="196178304"/>
        <c:scaling>
          <c:orientation val="minMax"/>
        </c:scaling>
        <c:delete val="1"/>
        <c:axPos val="b"/>
        <c:numFmt formatCode="m/d/yyyy" sourceLinked="1"/>
        <c:majorTickMark val="out"/>
        <c:minorTickMark val="none"/>
        <c:tickLblPos val="nextTo"/>
        <c:crossAx val="196179840"/>
        <c:crosses val="autoZero"/>
        <c:auto val="1"/>
        <c:lblAlgn val="ctr"/>
        <c:lblOffset val="100"/>
        <c:noMultiLvlLbl val="1"/>
      </c:catAx>
      <c:valAx>
        <c:axId val="196179840"/>
        <c:scaling>
          <c:orientation val="minMax"/>
          <c:max val="7000"/>
        </c:scaling>
        <c:delete val="1"/>
        <c:axPos val="l"/>
        <c:majorGridlines/>
        <c:numFmt formatCode="General" sourceLinked="1"/>
        <c:majorTickMark val="out"/>
        <c:minorTickMark val="none"/>
        <c:tickLblPos val="nextTo"/>
        <c:crossAx val="196178304"/>
        <c:crosses val="autoZero"/>
        <c:crossBetween val="midCat"/>
      </c:valAx>
    </c:plotArea>
    <c:plotVisOnly val="1"/>
    <c:dispBlanksAs val="zero"/>
    <c:showDLblsOverMax val="0"/>
  </c:chart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5.7436462734077452E-2"/>
          <c:y val="0.20871327254305977"/>
          <c:w val="0.8797924040918742"/>
          <c:h val="0.65588205729602944"/>
        </c:manualLayout>
      </c:layout>
      <c:areaChart>
        <c:grouping val="standard"/>
        <c:varyColors val="0"/>
        <c:ser>
          <c:idx val="0"/>
          <c:order val="0"/>
          <c:spPr>
            <a:solidFill>
              <a:schemeClr val="accent3"/>
            </a:solidFill>
          </c:spPr>
          <c:cat>
            <c:numRef>
              <c:f>Sheet2!$A$218:$A$232</c:f>
              <c:numCache>
                <c:formatCode>m/d/yyyy</c:formatCode>
                <c:ptCount val="15"/>
                <c:pt idx="0">
                  <c:v>41946</c:v>
                </c:pt>
                <c:pt idx="1">
                  <c:v>41947</c:v>
                </c:pt>
                <c:pt idx="2">
                  <c:v>41948</c:v>
                </c:pt>
                <c:pt idx="3">
                  <c:v>41949</c:v>
                </c:pt>
                <c:pt idx="4">
                  <c:v>41950</c:v>
                </c:pt>
                <c:pt idx="5">
                  <c:v>41953</c:v>
                </c:pt>
                <c:pt idx="6">
                  <c:v>41954</c:v>
                </c:pt>
                <c:pt idx="7">
                  <c:v>41955</c:v>
                </c:pt>
                <c:pt idx="8">
                  <c:v>41956</c:v>
                </c:pt>
                <c:pt idx="9">
                  <c:v>41957</c:v>
                </c:pt>
                <c:pt idx="10">
                  <c:v>41960</c:v>
                </c:pt>
                <c:pt idx="11">
                  <c:v>41961</c:v>
                </c:pt>
                <c:pt idx="12">
                  <c:v>41962</c:v>
                </c:pt>
                <c:pt idx="13">
                  <c:v>41963</c:v>
                </c:pt>
                <c:pt idx="14">
                  <c:v>41964</c:v>
                </c:pt>
              </c:numCache>
            </c:numRef>
          </c:cat>
          <c:val>
            <c:numRef>
              <c:f>Sheet2!$B$218:$B$232</c:f>
              <c:numCache>
                <c:formatCode>General</c:formatCode>
                <c:ptCount val="15"/>
                <c:pt idx="0">
                  <c:v>1211</c:v>
                </c:pt>
                <c:pt idx="1">
                  <c:v>903</c:v>
                </c:pt>
                <c:pt idx="2">
                  <c:v>667</c:v>
                </c:pt>
                <c:pt idx="3">
                  <c:v>1402</c:v>
                </c:pt>
                <c:pt idx="4">
                  <c:v>724</c:v>
                </c:pt>
                <c:pt idx="5">
                  <c:v>335</c:v>
                </c:pt>
                <c:pt idx="6">
                  <c:v>495</c:v>
                </c:pt>
                <c:pt idx="7">
                  <c:v>321</c:v>
                </c:pt>
                <c:pt idx="8">
                  <c:v>323</c:v>
                </c:pt>
                <c:pt idx="9">
                  <c:v>676</c:v>
                </c:pt>
                <c:pt idx="10">
                  <c:v>410</c:v>
                </c:pt>
                <c:pt idx="11">
                  <c:v>592</c:v>
                </c:pt>
                <c:pt idx="12">
                  <c:v>429</c:v>
                </c:pt>
                <c:pt idx="13">
                  <c:v>355</c:v>
                </c:pt>
                <c:pt idx="14">
                  <c:v>631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7017216"/>
        <c:axId val="27022080"/>
      </c:areaChart>
      <c:dateAx>
        <c:axId val="27017216"/>
        <c:scaling>
          <c:orientation val="minMax"/>
        </c:scaling>
        <c:delete val="1"/>
        <c:axPos val="b"/>
        <c:numFmt formatCode="m/d/yyyy" sourceLinked="1"/>
        <c:majorTickMark val="out"/>
        <c:minorTickMark val="none"/>
        <c:tickLblPos val="nextTo"/>
        <c:crossAx val="27022080"/>
        <c:crosses val="autoZero"/>
        <c:auto val="1"/>
        <c:lblOffset val="100"/>
        <c:baseTimeUnit val="days"/>
      </c:dateAx>
      <c:valAx>
        <c:axId val="27022080"/>
        <c:scaling>
          <c:orientation val="minMax"/>
          <c:max val="700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7017216"/>
        <c:crosses val="autoZero"/>
        <c:crossBetween val="midCat"/>
      </c:valAx>
    </c:plotArea>
    <c:legend>
      <c:legendPos val="r"/>
      <c:layout/>
      <c:overlay val="0"/>
    </c:legend>
    <c:plotVisOnly val="1"/>
    <c:dispBlanksAs val="zero"/>
    <c:showDLblsOverMax val="0"/>
  </c:chart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4.13286306847718E-2"/>
          <c:y val="5.5720016688085169E-2"/>
          <c:w val="0.92258880018576117"/>
          <c:h val="0.82416924526300084"/>
        </c:manualLayout>
      </c:layout>
      <c:areaChart>
        <c:grouping val="standard"/>
        <c:varyColors val="0"/>
        <c:ser>
          <c:idx val="0"/>
          <c:order val="0"/>
          <c:spPr>
            <a:solidFill>
              <a:schemeClr val="accent3"/>
            </a:solidFill>
          </c:spPr>
          <c:cat>
            <c:numRef>
              <c:f>Sheet2!$A$1:$A$232</c:f>
              <c:numCache>
                <c:formatCode>m/d/yyyy</c:formatCode>
                <c:ptCount val="232"/>
                <c:pt idx="0">
                  <c:v>41641</c:v>
                </c:pt>
                <c:pt idx="1">
                  <c:v>41642</c:v>
                </c:pt>
                <c:pt idx="2">
                  <c:v>41645</c:v>
                </c:pt>
                <c:pt idx="3">
                  <c:v>41646</c:v>
                </c:pt>
                <c:pt idx="4">
                  <c:v>41647</c:v>
                </c:pt>
                <c:pt idx="5">
                  <c:v>41648</c:v>
                </c:pt>
                <c:pt idx="6">
                  <c:v>41649</c:v>
                </c:pt>
                <c:pt idx="7">
                  <c:v>41652</c:v>
                </c:pt>
                <c:pt idx="8">
                  <c:v>41653</c:v>
                </c:pt>
                <c:pt idx="9">
                  <c:v>41654</c:v>
                </c:pt>
                <c:pt idx="10">
                  <c:v>41655</c:v>
                </c:pt>
                <c:pt idx="11">
                  <c:v>41656</c:v>
                </c:pt>
                <c:pt idx="12">
                  <c:v>41659</c:v>
                </c:pt>
                <c:pt idx="13">
                  <c:v>41660</c:v>
                </c:pt>
                <c:pt idx="14">
                  <c:v>41661</c:v>
                </c:pt>
                <c:pt idx="15">
                  <c:v>41662</c:v>
                </c:pt>
                <c:pt idx="16">
                  <c:v>41663</c:v>
                </c:pt>
                <c:pt idx="17">
                  <c:v>41666</c:v>
                </c:pt>
                <c:pt idx="18">
                  <c:v>41667</c:v>
                </c:pt>
                <c:pt idx="19">
                  <c:v>41668</c:v>
                </c:pt>
                <c:pt idx="20">
                  <c:v>41669</c:v>
                </c:pt>
                <c:pt idx="21">
                  <c:v>41670</c:v>
                </c:pt>
                <c:pt idx="22">
                  <c:v>41673</c:v>
                </c:pt>
                <c:pt idx="23">
                  <c:v>41674</c:v>
                </c:pt>
                <c:pt idx="24">
                  <c:v>41675</c:v>
                </c:pt>
                <c:pt idx="25">
                  <c:v>41676</c:v>
                </c:pt>
                <c:pt idx="26">
                  <c:v>41677</c:v>
                </c:pt>
                <c:pt idx="27">
                  <c:v>41680</c:v>
                </c:pt>
                <c:pt idx="28">
                  <c:v>41681</c:v>
                </c:pt>
                <c:pt idx="29">
                  <c:v>41682</c:v>
                </c:pt>
                <c:pt idx="30">
                  <c:v>41683</c:v>
                </c:pt>
                <c:pt idx="31">
                  <c:v>41684</c:v>
                </c:pt>
                <c:pt idx="32">
                  <c:v>41687</c:v>
                </c:pt>
                <c:pt idx="33">
                  <c:v>41688</c:v>
                </c:pt>
                <c:pt idx="34">
                  <c:v>41689</c:v>
                </c:pt>
                <c:pt idx="35">
                  <c:v>41690</c:v>
                </c:pt>
                <c:pt idx="36">
                  <c:v>41691</c:v>
                </c:pt>
                <c:pt idx="37">
                  <c:v>41694</c:v>
                </c:pt>
                <c:pt idx="38">
                  <c:v>41695</c:v>
                </c:pt>
                <c:pt idx="39">
                  <c:v>41696</c:v>
                </c:pt>
                <c:pt idx="40">
                  <c:v>41697</c:v>
                </c:pt>
                <c:pt idx="41">
                  <c:v>41698</c:v>
                </c:pt>
                <c:pt idx="42">
                  <c:v>41701</c:v>
                </c:pt>
                <c:pt idx="43">
                  <c:v>41702</c:v>
                </c:pt>
                <c:pt idx="44">
                  <c:v>41703</c:v>
                </c:pt>
                <c:pt idx="45">
                  <c:v>41704</c:v>
                </c:pt>
                <c:pt idx="46">
                  <c:v>41705</c:v>
                </c:pt>
                <c:pt idx="47">
                  <c:v>41708</c:v>
                </c:pt>
                <c:pt idx="48">
                  <c:v>41709</c:v>
                </c:pt>
                <c:pt idx="49">
                  <c:v>41710</c:v>
                </c:pt>
                <c:pt idx="50">
                  <c:v>41711</c:v>
                </c:pt>
                <c:pt idx="51">
                  <c:v>41712</c:v>
                </c:pt>
                <c:pt idx="52">
                  <c:v>41715</c:v>
                </c:pt>
                <c:pt idx="53">
                  <c:v>41716</c:v>
                </c:pt>
                <c:pt idx="54">
                  <c:v>41717</c:v>
                </c:pt>
                <c:pt idx="55">
                  <c:v>41718</c:v>
                </c:pt>
                <c:pt idx="56">
                  <c:v>41719</c:v>
                </c:pt>
                <c:pt idx="57">
                  <c:v>41722</c:v>
                </c:pt>
                <c:pt idx="58">
                  <c:v>41723</c:v>
                </c:pt>
                <c:pt idx="59">
                  <c:v>41724</c:v>
                </c:pt>
                <c:pt idx="60">
                  <c:v>41725</c:v>
                </c:pt>
                <c:pt idx="61">
                  <c:v>41726</c:v>
                </c:pt>
                <c:pt idx="62">
                  <c:v>41729</c:v>
                </c:pt>
                <c:pt idx="63">
                  <c:v>41730</c:v>
                </c:pt>
                <c:pt idx="64">
                  <c:v>41731</c:v>
                </c:pt>
                <c:pt idx="65">
                  <c:v>41732</c:v>
                </c:pt>
                <c:pt idx="66">
                  <c:v>41733</c:v>
                </c:pt>
                <c:pt idx="67">
                  <c:v>41736</c:v>
                </c:pt>
                <c:pt idx="68">
                  <c:v>41737</c:v>
                </c:pt>
                <c:pt idx="69">
                  <c:v>41738</c:v>
                </c:pt>
                <c:pt idx="70">
                  <c:v>41739</c:v>
                </c:pt>
                <c:pt idx="71">
                  <c:v>41740</c:v>
                </c:pt>
                <c:pt idx="72">
                  <c:v>41743</c:v>
                </c:pt>
                <c:pt idx="73">
                  <c:v>41744</c:v>
                </c:pt>
                <c:pt idx="74">
                  <c:v>41745</c:v>
                </c:pt>
                <c:pt idx="75">
                  <c:v>41746</c:v>
                </c:pt>
                <c:pt idx="76">
                  <c:v>41747</c:v>
                </c:pt>
                <c:pt idx="77">
                  <c:v>41750</c:v>
                </c:pt>
                <c:pt idx="78">
                  <c:v>41751</c:v>
                </c:pt>
                <c:pt idx="79">
                  <c:v>41752</c:v>
                </c:pt>
                <c:pt idx="80">
                  <c:v>41753</c:v>
                </c:pt>
                <c:pt idx="81">
                  <c:v>41754</c:v>
                </c:pt>
                <c:pt idx="82">
                  <c:v>41757</c:v>
                </c:pt>
                <c:pt idx="83">
                  <c:v>41758</c:v>
                </c:pt>
                <c:pt idx="84">
                  <c:v>41759</c:v>
                </c:pt>
                <c:pt idx="85">
                  <c:v>41760</c:v>
                </c:pt>
                <c:pt idx="86">
                  <c:v>41761</c:v>
                </c:pt>
                <c:pt idx="87">
                  <c:v>41764</c:v>
                </c:pt>
                <c:pt idx="88">
                  <c:v>41765</c:v>
                </c:pt>
                <c:pt idx="89">
                  <c:v>41766</c:v>
                </c:pt>
                <c:pt idx="90">
                  <c:v>41767</c:v>
                </c:pt>
                <c:pt idx="91">
                  <c:v>41768</c:v>
                </c:pt>
                <c:pt idx="92">
                  <c:v>41771</c:v>
                </c:pt>
                <c:pt idx="93">
                  <c:v>41772</c:v>
                </c:pt>
                <c:pt idx="94">
                  <c:v>41773</c:v>
                </c:pt>
                <c:pt idx="95">
                  <c:v>41774</c:v>
                </c:pt>
                <c:pt idx="96">
                  <c:v>41775</c:v>
                </c:pt>
                <c:pt idx="97">
                  <c:v>41778</c:v>
                </c:pt>
                <c:pt idx="98">
                  <c:v>41779</c:v>
                </c:pt>
                <c:pt idx="99">
                  <c:v>41780</c:v>
                </c:pt>
                <c:pt idx="100">
                  <c:v>41781</c:v>
                </c:pt>
                <c:pt idx="101">
                  <c:v>41782</c:v>
                </c:pt>
                <c:pt idx="102">
                  <c:v>41785</c:v>
                </c:pt>
                <c:pt idx="103">
                  <c:v>41786</c:v>
                </c:pt>
                <c:pt idx="104">
                  <c:v>41787</c:v>
                </c:pt>
                <c:pt idx="105">
                  <c:v>41788</c:v>
                </c:pt>
                <c:pt idx="106">
                  <c:v>41789</c:v>
                </c:pt>
                <c:pt idx="107">
                  <c:v>41792</c:v>
                </c:pt>
                <c:pt idx="108">
                  <c:v>41793</c:v>
                </c:pt>
                <c:pt idx="109">
                  <c:v>41794</c:v>
                </c:pt>
                <c:pt idx="110">
                  <c:v>41795</c:v>
                </c:pt>
                <c:pt idx="111">
                  <c:v>41796</c:v>
                </c:pt>
                <c:pt idx="112">
                  <c:v>41799</c:v>
                </c:pt>
                <c:pt idx="113">
                  <c:v>41800</c:v>
                </c:pt>
                <c:pt idx="114">
                  <c:v>41801</c:v>
                </c:pt>
                <c:pt idx="115">
                  <c:v>41802</c:v>
                </c:pt>
                <c:pt idx="116">
                  <c:v>41803</c:v>
                </c:pt>
                <c:pt idx="117">
                  <c:v>41806</c:v>
                </c:pt>
                <c:pt idx="118">
                  <c:v>41807</c:v>
                </c:pt>
                <c:pt idx="119">
                  <c:v>41808</c:v>
                </c:pt>
                <c:pt idx="120">
                  <c:v>41809</c:v>
                </c:pt>
                <c:pt idx="121">
                  <c:v>41810</c:v>
                </c:pt>
                <c:pt idx="122">
                  <c:v>41813</c:v>
                </c:pt>
                <c:pt idx="123">
                  <c:v>41814</c:v>
                </c:pt>
                <c:pt idx="124">
                  <c:v>41815</c:v>
                </c:pt>
                <c:pt idx="125">
                  <c:v>41816</c:v>
                </c:pt>
                <c:pt idx="126">
                  <c:v>41817</c:v>
                </c:pt>
                <c:pt idx="127">
                  <c:v>41820</c:v>
                </c:pt>
                <c:pt idx="128">
                  <c:v>41821</c:v>
                </c:pt>
                <c:pt idx="129">
                  <c:v>41822</c:v>
                </c:pt>
                <c:pt idx="130">
                  <c:v>41823</c:v>
                </c:pt>
                <c:pt idx="131">
                  <c:v>41824</c:v>
                </c:pt>
                <c:pt idx="132">
                  <c:v>41827</c:v>
                </c:pt>
                <c:pt idx="133">
                  <c:v>41828</c:v>
                </c:pt>
                <c:pt idx="134">
                  <c:v>41829</c:v>
                </c:pt>
                <c:pt idx="135">
                  <c:v>41830</c:v>
                </c:pt>
                <c:pt idx="136">
                  <c:v>41831</c:v>
                </c:pt>
                <c:pt idx="137">
                  <c:v>41834</c:v>
                </c:pt>
                <c:pt idx="138">
                  <c:v>41835</c:v>
                </c:pt>
                <c:pt idx="139">
                  <c:v>41836</c:v>
                </c:pt>
                <c:pt idx="140">
                  <c:v>41837</c:v>
                </c:pt>
                <c:pt idx="141">
                  <c:v>41838</c:v>
                </c:pt>
                <c:pt idx="142">
                  <c:v>41841</c:v>
                </c:pt>
                <c:pt idx="143">
                  <c:v>41842</c:v>
                </c:pt>
                <c:pt idx="144">
                  <c:v>41843</c:v>
                </c:pt>
                <c:pt idx="145">
                  <c:v>41844</c:v>
                </c:pt>
                <c:pt idx="146">
                  <c:v>41845</c:v>
                </c:pt>
                <c:pt idx="147">
                  <c:v>41848</c:v>
                </c:pt>
                <c:pt idx="148">
                  <c:v>41849</c:v>
                </c:pt>
                <c:pt idx="149">
                  <c:v>41850</c:v>
                </c:pt>
                <c:pt idx="150">
                  <c:v>41851</c:v>
                </c:pt>
                <c:pt idx="151">
                  <c:v>41852</c:v>
                </c:pt>
                <c:pt idx="152">
                  <c:v>41855</c:v>
                </c:pt>
                <c:pt idx="153">
                  <c:v>41856</c:v>
                </c:pt>
                <c:pt idx="154">
                  <c:v>41857</c:v>
                </c:pt>
                <c:pt idx="155">
                  <c:v>41858</c:v>
                </c:pt>
                <c:pt idx="156">
                  <c:v>41859</c:v>
                </c:pt>
                <c:pt idx="157">
                  <c:v>41862</c:v>
                </c:pt>
                <c:pt idx="158">
                  <c:v>41863</c:v>
                </c:pt>
                <c:pt idx="159">
                  <c:v>41864</c:v>
                </c:pt>
                <c:pt idx="160">
                  <c:v>41865</c:v>
                </c:pt>
                <c:pt idx="161">
                  <c:v>41866</c:v>
                </c:pt>
                <c:pt idx="162">
                  <c:v>41869</c:v>
                </c:pt>
                <c:pt idx="163">
                  <c:v>41870</c:v>
                </c:pt>
                <c:pt idx="164">
                  <c:v>41871</c:v>
                </c:pt>
                <c:pt idx="165">
                  <c:v>41872</c:v>
                </c:pt>
                <c:pt idx="166">
                  <c:v>41873</c:v>
                </c:pt>
                <c:pt idx="167">
                  <c:v>41876</c:v>
                </c:pt>
                <c:pt idx="168">
                  <c:v>41877</c:v>
                </c:pt>
                <c:pt idx="169">
                  <c:v>41878</c:v>
                </c:pt>
                <c:pt idx="170">
                  <c:v>41879</c:v>
                </c:pt>
                <c:pt idx="171">
                  <c:v>41880</c:v>
                </c:pt>
                <c:pt idx="172">
                  <c:v>41883</c:v>
                </c:pt>
                <c:pt idx="173">
                  <c:v>41884</c:v>
                </c:pt>
                <c:pt idx="174">
                  <c:v>41885</c:v>
                </c:pt>
                <c:pt idx="175">
                  <c:v>41886</c:v>
                </c:pt>
                <c:pt idx="176">
                  <c:v>41887</c:v>
                </c:pt>
                <c:pt idx="177">
                  <c:v>41890</c:v>
                </c:pt>
                <c:pt idx="178">
                  <c:v>41891</c:v>
                </c:pt>
                <c:pt idx="179">
                  <c:v>41892</c:v>
                </c:pt>
                <c:pt idx="180">
                  <c:v>41893</c:v>
                </c:pt>
                <c:pt idx="181">
                  <c:v>41894</c:v>
                </c:pt>
                <c:pt idx="182">
                  <c:v>41897</c:v>
                </c:pt>
                <c:pt idx="183">
                  <c:v>41898</c:v>
                </c:pt>
                <c:pt idx="184">
                  <c:v>41899</c:v>
                </c:pt>
                <c:pt idx="185">
                  <c:v>41900</c:v>
                </c:pt>
                <c:pt idx="186">
                  <c:v>41901</c:v>
                </c:pt>
                <c:pt idx="187">
                  <c:v>41904</c:v>
                </c:pt>
                <c:pt idx="188">
                  <c:v>41905</c:v>
                </c:pt>
                <c:pt idx="189">
                  <c:v>41906</c:v>
                </c:pt>
                <c:pt idx="190">
                  <c:v>41907</c:v>
                </c:pt>
                <c:pt idx="191">
                  <c:v>41908</c:v>
                </c:pt>
                <c:pt idx="192">
                  <c:v>41911</c:v>
                </c:pt>
                <c:pt idx="193">
                  <c:v>41912</c:v>
                </c:pt>
                <c:pt idx="194">
                  <c:v>41913</c:v>
                </c:pt>
                <c:pt idx="195">
                  <c:v>41914</c:v>
                </c:pt>
                <c:pt idx="196">
                  <c:v>41915</c:v>
                </c:pt>
                <c:pt idx="197">
                  <c:v>41918</c:v>
                </c:pt>
                <c:pt idx="198">
                  <c:v>41919</c:v>
                </c:pt>
                <c:pt idx="199">
                  <c:v>41920</c:v>
                </c:pt>
                <c:pt idx="200">
                  <c:v>41921</c:v>
                </c:pt>
                <c:pt idx="201">
                  <c:v>41922</c:v>
                </c:pt>
                <c:pt idx="202">
                  <c:v>41925</c:v>
                </c:pt>
                <c:pt idx="203">
                  <c:v>41926</c:v>
                </c:pt>
                <c:pt idx="204">
                  <c:v>41927</c:v>
                </c:pt>
                <c:pt idx="205">
                  <c:v>41928</c:v>
                </c:pt>
                <c:pt idx="206">
                  <c:v>41929</c:v>
                </c:pt>
                <c:pt idx="207">
                  <c:v>41932</c:v>
                </c:pt>
                <c:pt idx="208">
                  <c:v>41933</c:v>
                </c:pt>
                <c:pt idx="209">
                  <c:v>41934</c:v>
                </c:pt>
                <c:pt idx="210">
                  <c:v>41935</c:v>
                </c:pt>
                <c:pt idx="211">
                  <c:v>41936</c:v>
                </c:pt>
                <c:pt idx="212">
                  <c:v>41939</c:v>
                </c:pt>
                <c:pt idx="213">
                  <c:v>41940</c:v>
                </c:pt>
                <c:pt idx="214">
                  <c:v>41941</c:v>
                </c:pt>
                <c:pt idx="215">
                  <c:v>41942</c:v>
                </c:pt>
                <c:pt idx="216">
                  <c:v>41943</c:v>
                </c:pt>
                <c:pt idx="217">
                  <c:v>41946</c:v>
                </c:pt>
                <c:pt idx="218">
                  <c:v>41947</c:v>
                </c:pt>
                <c:pt idx="219">
                  <c:v>41948</c:v>
                </c:pt>
                <c:pt idx="220">
                  <c:v>41949</c:v>
                </c:pt>
                <c:pt idx="221">
                  <c:v>41950</c:v>
                </c:pt>
                <c:pt idx="222">
                  <c:v>41953</c:v>
                </c:pt>
                <c:pt idx="223">
                  <c:v>41954</c:v>
                </c:pt>
                <c:pt idx="224">
                  <c:v>41955</c:v>
                </c:pt>
                <c:pt idx="225">
                  <c:v>41956</c:v>
                </c:pt>
                <c:pt idx="226">
                  <c:v>41957</c:v>
                </c:pt>
                <c:pt idx="227">
                  <c:v>41960</c:v>
                </c:pt>
                <c:pt idx="228">
                  <c:v>41961</c:v>
                </c:pt>
                <c:pt idx="229">
                  <c:v>41962</c:v>
                </c:pt>
                <c:pt idx="230">
                  <c:v>41963</c:v>
                </c:pt>
                <c:pt idx="231">
                  <c:v>41964</c:v>
                </c:pt>
              </c:numCache>
            </c:numRef>
          </c:cat>
          <c:val>
            <c:numRef>
              <c:f>Sheet2!$B$1:$B$232</c:f>
              <c:numCache>
                <c:formatCode>General</c:formatCode>
                <c:ptCount val="232"/>
                <c:pt idx="0">
                  <c:v>486</c:v>
                </c:pt>
                <c:pt idx="1">
                  <c:v>293</c:v>
                </c:pt>
                <c:pt idx="2">
                  <c:v>750</c:v>
                </c:pt>
                <c:pt idx="3">
                  <c:v>825</c:v>
                </c:pt>
                <c:pt idx="4">
                  <c:v>577</c:v>
                </c:pt>
                <c:pt idx="5">
                  <c:v>723</c:v>
                </c:pt>
                <c:pt idx="6">
                  <c:v>699</c:v>
                </c:pt>
                <c:pt idx="7">
                  <c:v>799</c:v>
                </c:pt>
                <c:pt idx="8">
                  <c:v>1033</c:v>
                </c:pt>
                <c:pt idx="9">
                  <c:v>949</c:v>
                </c:pt>
                <c:pt idx="10">
                  <c:v>1576</c:v>
                </c:pt>
                <c:pt idx="11">
                  <c:v>3656</c:v>
                </c:pt>
                <c:pt idx="12">
                  <c:v>2824</c:v>
                </c:pt>
                <c:pt idx="13">
                  <c:v>1588</c:v>
                </c:pt>
                <c:pt idx="14">
                  <c:v>874</c:v>
                </c:pt>
                <c:pt idx="15">
                  <c:v>632</c:v>
                </c:pt>
                <c:pt idx="16">
                  <c:v>824</c:v>
                </c:pt>
                <c:pt idx="17">
                  <c:v>628</c:v>
                </c:pt>
                <c:pt idx="18">
                  <c:v>656</c:v>
                </c:pt>
                <c:pt idx="19">
                  <c:v>1154</c:v>
                </c:pt>
                <c:pt idx="20">
                  <c:v>556</c:v>
                </c:pt>
                <c:pt idx="21">
                  <c:v>957</c:v>
                </c:pt>
                <c:pt idx="22">
                  <c:v>500</c:v>
                </c:pt>
                <c:pt idx="23">
                  <c:v>477</c:v>
                </c:pt>
                <c:pt idx="24">
                  <c:v>298</c:v>
                </c:pt>
                <c:pt idx="25">
                  <c:v>924</c:v>
                </c:pt>
                <c:pt idx="26">
                  <c:v>832</c:v>
                </c:pt>
                <c:pt idx="27">
                  <c:v>657</c:v>
                </c:pt>
                <c:pt idx="28">
                  <c:v>1726</c:v>
                </c:pt>
                <c:pt idx="29">
                  <c:v>736</c:v>
                </c:pt>
                <c:pt idx="30">
                  <c:v>486</c:v>
                </c:pt>
                <c:pt idx="31">
                  <c:v>334</c:v>
                </c:pt>
                <c:pt idx="32">
                  <c:v>350</c:v>
                </c:pt>
                <c:pt idx="33">
                  <c:v>323</c:v>
                </c:pt>
                <c:pt idx="34">
                  <c:v>435</c:v>
                </c:pt>
                <c:pt idx="35">
                  <c:v>837</c:v>
                </c:pt>
                <c:pt idx="36">
                  <c:v>376</c:v>
                </c:pt>
                <c:pt idx="37">
                  <c:v>294</c:v>
                </c:pt>
                <c:pt idx="38">
                  <c:v>369</c:v>
                </c:pt>
                <c:pt idx="39">
                  <c:v>569</c:v>
                </c:pt>
                <c:pt idx="40">
                  <c:v>450</c:v>
                </c:pt>
                <c:pt idx="41">
                  <c:v>454</c:v>
                </c:pt>
                <c:pt idx="42">
                  <c:v>484</c:v>
                </c:pt>
                <c:pt idx="43">
                  <c:v>740</c:v>
                </c:pt>
                <c:pt idx="44">
                  <c:v>564</c:v>
                </c:pt>
                <c:pt idx="45">
                  <c:v>386</c:v>
                </c:pt>
                <c:pt idx="46">
                  <c:v>339</c:v>
                </c:pt>
                <c:pt idx="47">
                  <c:v>369</c:v>
                </c:pt>
                <c:pt idx="48">
                  <c:v>587</c:v>
                </c:pt>
                <c:pt idx="49">
                  <c:v>480</c:v>
                </c:pt>
                <c:pt idx="50">
                  <c:v>397</c:v>
                </c:pt>
                <c:pt idx="51">
                  <c:v>888</c:v>
                </c:pt>
                <c:pt idx="52">
                  <c:v>701</c:v>
                </c:pt>
                <c:pt idx="53">
                  <c:v>478</c:v>
                </c:pt>
                <c:pt idx="54">
                  <c:v>487</c:v>
                </c:pt>
                <c:pt idx="55">
                  <c:v>365</c:v>
                </c:pt>
                <c:pt idx="56">
                  <c:v>430</c:v>
                </c:pt>
                <c:pt idx="57">
                  <c:v>264</c:v>
                </c:pt>
                <c:pt idx="58">
                  <c:v>621</c:v>
                </c:pt>
                <c:pt idx="59">
                  <c:v>524</c:v>
                </c:pt>
                <c:pt idx="60">
                  <c:v>601</c:v>
                </c:pt>
                <c:pt idx="61">
                  <c:v>521</c:v>
                </c:pt>
                <c:pt idx="62">
                  <c:v>369</c:v>
                </c:pt>
                <c:pt idx="63">
                  <c:v>511</c:v>
                </c:pt>
                <c:pt idx="64">
                  <c:v>253</c:v>
                </c:pt>
                <c:pt idx="65">
                  <c:v>188</c:v>
                </c:pt>
                <c:pt idx="66">
                  <c:v>245</c:v>
                </c:pt>
                <c:pt idx="67">
                  <c:v>530</c:v>
                </c:pt>
                <c:pt idx="68">
                  <c:v>575</c:v>
                </c:pt>
                <c:pt idx="69">
                  <c:v>288</c:v>
                </c:pt>
                <c:pt idx="70">
                  <c:v>314</c:v>
                </c:pt>
                <c:pt idx="71">
                  <c:v>264</c:v>
                </c:pt>
                <c:pt idx="72">
                  <c:v>298</c:v>
                </c:pt>
                <c:pt idx="73">
                  <c:v>551</c:v>
                </c:pt>
                <c:pt idx="74">
                  <c:v>225</c:v>
                </c:pt>
                <c:pt idx="75">
                  <c:v>361</c:v>
                </c:pt>
                <c:pt idx="76">
                  <c:v>440</c:v>
                </c:pt>
                <c:pt idx="77">
                  <c:v>335</c:v>
                </c:pt>
                <c:pt idx="78">
                  <c:v>368</c:v>
                </c:pt>
                <c:pt idx="79">
                  <c:v>385</c:v>
                </c:pt>
                <c:pt idx="80">
                  <c:v>310</c:v>
                </c:pt>
                <c:pt idx="81">
                  <c:v>539</c:v>
                </c:pt>
                <c:pt idx="82">
                  <c:v>613</c:v>
                </c:pt>
                <c:pt idx="83">
                  <c:v>3430</c:v>
                </c:pt>
                <c:pt idx="84">
                  <c:v>817</c:v>
                </c:pt>
                <c:pt idx="85">
                  <c:v>947</c:v>
                </c:pt>
                <c:pt idx="86">
                  <c:v>465</c:v>
                </c:pt>
                <c:pt idx="87">
                  <c:v>385</c:v>
                </c:pt>
                <c:pt idx="88">
                  <c:v>376</c:v>
                </c:pt>
                <c:pt idx="89">
                  <c:v>399</c:v>
                </c:pt>
                <c:pt idx="90">
                  <c:v>183</c:v>
                </c:pt>
                <c:pt idx="91">
                  <c:v>218</c:v>
                </c:pt>
                <c:pt idx="92">
                  <c:v>361</c:v>
                </c:pt>
                <c:pt idx="93">
                  <c:v>362</c:v>
                </c:pt>
                <c:pt idx="94">
                  <c:v>293</c:v>
                </c:pt>
                <c:pt idx="95">
                  <c:v>424</c:v>
                </c:pt>
                <c:pt idx="96">
                  <c:v>453</c:v>
                </c:pt>
                <c:pt idx="97">
                  <c:v>638</c:v>
                </c:pt>
                <c:pt idx="98">
                  <c:v>788</c:v>
                </c:pt>
                <c:pt idx="99">
                  <c:v>330</c:v>
                </c:pt>
                <c:pt idx="100">
                  <c:v>259</c:v>
                </c:pt>
                <c:pt idx="101">
                  <c:v>220</c:v>
                </c:pt>
                <c:pt idx="102">
                  <c:v>23</c:v>
                </c:pt>
                <c:pt idx="103">
                  <c:v>374</c:v>
                </c:pt>
                <c:pt idx="104">
                  <c:v>282</c:v>
                </c:pt>
                <c:pt idx="105">
                  <c:v>280</c:v>
                </c:pt>
                <c:pt idx="106">
                  <c:v>303</c:v>
                </c:pt>
                <c:pt idx="107">
                  <c:v>355</c:v>
                </c:pt>
                <c:pt idx="108">
                  <c:v>431</c:v>
                </c:pt>
                <c:pt idx="109">
                  <c:v>261</c:v>
                </c:pt>
                <c:pt idx="110">
                  <c:v>401</c:v>
                </c:pt>
                <c:pt idx="111">
                  <c:v>609</c:v>
                </c:pt>
                <c:pt idx="112">
                  <c:v>577</c:v>
                </c:pt>
                <c:pt idx="113">
                  <c:v>585</c:v>
                </c:pt>
                <c:pt idx="114">
                  <c:v>384</c:v>
                </c:pt>
                <c:pt idx="115">
                  <c:v>1063</c:v>
                </c:pt>
                <c:pt idx="116">
                  <c:v>869</c:v>
                </c:pt>
                <c:pt idx="117">
                  <c:v>536</c:v>
                </c:pt>
                <c:pt idx="118">
                  <c:v>496</c:v>
                </c:pt>
                <c:pt idx="119">
                  <c:v>329</c:v>
                </c:pt>
                <c:pt idx="120">
                  <c:v>497</c:v>
                </c:pt>
                <c:pt idx="121">
                  <c:v>496</c:v>
                </c:pt>
                <c:pt idx="122">
                  <c:v>574</c:v>
                </c:pt>
                <c:pt idx="123">
                  <c:v>778</c:v>
                </c:pt>
                <c:pt idx="124">
                  <c:v>709</c:v>
                </c:pt>
                <c:pt idx="125">
                  <c:v>474</c:v>
                </c:pt>
                <c:pt idx="126">
                  <c:v>603</c:v>
                </c:pt>
                <c:pt idx="127">
                  <c:v>307</c:v>
                </c:pt>
                <c:pt idx="128">
                  <c:v>932</c:v>
                </c:pt>
                <c:pt idx="129">
                  <c:v>969</c:v>
                </c:pt>
                <c:pt idx="130">
                  <c:v>378</c:v>
                </c:pt>
                <c:pt idx="131">
                  <c:v>39</c:v>
                </c:pt>
                <c:pt idx="132">
                  <c:v>739</c:v>
                </c:pt>
                <c:pt idx="133">
                  <c:v>687</c:v>
                </c:pt>
                <c:pt idx="134">
                  <c:v>440</c:v>
                </c:pt>
                <c:pt idx="135">
                  <c:v>454</c:v>
                </c:pt>
                <c:pt idx="136">
                  <c:v>1086</c:v>
                </c:pt>
                <c:pt idx="137">
                  <c:v>657</c:v>
                </c:pt>
                <c:pt idx="138">
                  <c:v>439</c:v>
                </c:pt>
                <c:pt idx="139">
                  <c:v>487</c:v>
                </c:pt>
                <c:pt idx="140">
                  <c:v>465</c:v>
                </c:pt>
                <c:pt idx="141">
                  <c:v>269</c:v>
                </c:pt>
                <c:pt idx="142">
                  <c:v>339</c:v>
                </c:pt>
                <c:pt idx="143">
                  <c:v>477</c:v>
                </c:pt>
                <c:pt idx="144">
                  <c:v>325</c:v>
                </c:pt>
                <c:pt idx="145">
                  <c:v>409</c:v>
                </c:pt>
                <c:pt idx="146">
                  <c:v>340</c:v>
                </c:pt>
                <c:pt idx="147">
                  <c:v>249</c:v>
                </c:pt>
                <c:pt idx="148">
                  <c:v>607</c:v>
                </c:pt>
                <c:pt idx="149">
                  <c:v>1192</c:v>
                </c:pt>
                <c:pt idx="150">
                  <c:v>580</c:v>
                </c:pt>
                <c:pt idx="151">
                  <c:v>411</c:v>
                </c:pt>
                <c:pt idx="152">
                  <c:v>432</c:v>
                </c:pt>
                <c:pt idx="153">
                  <c:v>429</c:v>
                </c:pt>
                <c:pt idx="154">
                  <c:v>368</c:v>
                </c:pt>
                <c:pt idx="155">
                  <c:v>313</c:v>
                </c:pt>
                <c:pt idx="156">
                  <c:v>394</c:v>
                </c:pt>
                <c:pt idx="157">
                  <c:v>580</c:v>
                </c:pt>
                <c:pt idx="158">
                  <c:v>460</c:v>
                </c:pt>
                <c:pt idx="159">
                  <c:v>414</c:v>
                </c:pt>
                <c:pt idx="160">
                  <c:v>444</c:v>
                </c:pt>
                <c:pt idx="161">
                  <c:v>420</c:v>
                </c:pt>
                <c:pt idx="162">
                  <c:v>577</c:v>
                </c:pt>
                <c:pt idx="163">
                  <c:v>658</c:v>
                </c:pt>
                <c:pt idx="164">
                  <c:v>1034</c:v>
                </c:pt>
                <c:pt idx="165">
                  <c:v>689</c:v>
                </c:pt>
                <c:pt idx="166">
                  <c:v>451</c:v>
                </c:pt>
                <c:pt idx="167">
                  <c:v>518</c:v>
                </c:pt>
                <c:pt idx="168">
                  <c:v>454</c:v>
                </c:pt>
                <c:pt idx="169">
                  <c:v>458</c:v>
                </c:pt>
                <c:pt idx="170">
                  <c:v>481</c:v>
                </c:pt>
                <c:pt idx="171">
                  <c:v>330</c:v>
                </c:pt>
                <c:pt idx="172">
                  <c:v>33</c:v>
                </c:pt>
                <c:pt idx="173">
                  <c:v>1467</c:v>
                </c:pt>
                <c:pt idx="174">
                  <c:v>917</c:v>
                </c:pt>
                <c:pt idx="175">
                  <c:v>616</c:v>
                </c:pt>
                <c:pt idx="176">
                  <c:v>655</c:v>
                </c:pt>
                <c:pt idx="177">
                  <c:v>549</c:v>
                </c:pt>
                <c:pt idx="178">
                  <c:v>552</c:v>
                </c:pt>
                <c:pt idx="179">
                  <c:v>469</c:v>
                </c:pt>
                <c:pt idx="180">
                  <c:v>908</c:v>
                </c:pt>
                <c:pt idx="181">
                  <c:v>1360</c:v>
                </c:pt>
                <c:pt idx="182">
                  <c:v>668</c:v>
                </c:pt>
                <c:pt idx="183">
                  <c:v>1047</c:v>
                </c:pt>
                <c:pt idx="184">
                  <c:v>862</c:v>
                </c:pt>
                <c:pt idx="185">
                  <c:v>1386</c:v>
                </c:pt>
                <c:pt idx="186">
                  <c:v>828</c:v>
                </c:pt>
                <c:pt idx="187">
                  <c:v>1319</c:v>
                </c:pt>
                <c:pt idx="188">
                  <c:v>1261</c:v>
                </c:pt>
                <c:pt idx="189">
                  <c:v>1454</c:v>
                </c:pt>
                <c:pt idx="190">
                  <c:v>2966</c:v>
                </c:pt>
                <c:pt idx="191">
                  <c:v>2792</c:v>
                </c:pt>
                <c:pt idx="192">
                  <c:v>3845</c:v>
                </c:pt>
                <c:pt idx="193">
                  <c:v>1356</c:v>
                </c:pt>
                <c:pt idx="194">
                  <c:v>882</c:v>
                </c:pt>
                <c:pt idx="195">
                  <c:v>1219</c:v>
                </c:pt>
                <c:pt idx="196">
                  <c:v>907</c:v>
                </c:pt>
                <c:pt idx="197">
                  <c:v>1159</c:v>
                </c:pt>
                <c:pt idx="198">
                  <c:v>1250</c:v>
                </c:pt>
                <c:pt idx="199">
                  <c:v>1764</c:v>
                </c:pt>
                <c:pt idx="200">
                  <c:v>4516</c:v>
                </c:pt>
                <c:pt idx="201">
                  <c:v>6588</c:v>
                </c:pt>
                <c:pt idx="202">
                  <c:v>2898</c:v>
                </c:pt>
                <c:pt idx="203">
                  <c:v>2160</c:v>
                </c:pt>
                <c:pt idx="204">
                  <c:v>1390</c:v>
                </c:pt>
                <c:pt idx="205">
                  <c:v>1789</c:v>
                </c:pt>
                <c:pt idx="206">
                  <c:v>1178</c:v>
                </c:pt>
                <c:pt idx="207">
                  <c:v>531</c:v>
                </c:pt>
                <c:pt idx="208">
                  <c:v>757</c:v>
                </c:pt>
                <c:pt idx="209">
                  <c:v>527</c:v>
                </c:pt>
                <c:pt idx="210">
                  <c:v>606</c:v>
                </c:pt>
                <c:pt idx="211">
                  <c:v>431</c:v>
                </c:pt>
                <c:pt idx="212">
                  <c:v>618</c:v>
                </c:pt>
                <c:pt idx="213">
                  <c:v>582</c:v>
                </c:pt>
                <c:pt idx="214">
                  <c:v>289</c:v>
                </c:pt>
                <c:pt idx="215">
                  <c:v>562</c:v>
                </c:pt>
                <c:pt idx="216">
                  <c:v>531</c:v>
                </c:pt>
                <c:pt idx="217">
                  <c:v>1211</c:v>
                </c:pt>
                <c:pt idx="218">
                  <c:v>903</c:v>
                </c:pt>
                <c:pt idx="219">
                  <c:v>667</c:v>
                </c:pt>
                <c:pt idx="220">
                  <c:v>1402</c:v>
                </c:pt>
                <c:pt idx="221">
                  <c:v>724</c:v>
                </c:pt>
                <c:pt idx="222">
                  <c:v>335</c:v>
                </c:pt>
                <c:pt idx="223">
                  <c:v>495</c:v>
                </c:pt>
                <c:pt idx="224">
                  <c:v>321</c:v>
                </c:pt>
                <c:pt idx="225">
                  <c:v>323</c:v>
                </c:pt>
                <c:pt idx="226">
                  <c:v>676</c:v>
                </c:pt>
                <c:pt idx="227">
                  <c:v>410</c:v>
                </c:pt>
                <c:pt idx="228">
                  <c:v>592</c:v>
                </c:pt>
                <c:pt idx="229">
                  <c:v>429</c:v>
                </c:pt>
                <c:pt idx="230">
                  <c:v>355</c:v>
                </c:pt>
                <c:pt idx="231">
                  <c:v>631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11825792"/>
        <c:axId val="211827328"/>
      </c:areaChart>
      <c:dateAx>
        <c:axId val="211825792"/>
        <c:scaling>
          <c:orientation val="minMax"/>
        </c:scaling>
        <c:delete val="0"/>
        <c:axPos val="b"/>
        <c:numFmt formatCode="m/d/yyyy" sourceLinked="1"/>
        <c:majorTickMark val="out"/>
        <c:minorTickMark val="none"/>
        <c:tickLblPos val="nextTo"/>
        <c:crossAx val="211827328"/>
        <c:crosses val="autoZero"/>
        <c:auto val="1"/>
        <c:lblOffset val="100"/>
        <c:baseTimeUnit val="days"/>
      </c:dateAx>
      <c:valAx>
        <c:axId val="21182732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11825792"/>
        <c:crosses val="autoZero"/>
        <c:crossBetween val="midCat"/>
      </c:valAx>
    </c:plotArea>
    <c:plotVisOnly val="1"/>
    <c:dispBlanksAs val="zero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9.5648219171543342E-2"/>
          <c:y val="8.773161027016263E-2"/>
          <c:w val="0.86597982667583584"/>
          <c:h val="0.75434558649051198"/>
        </c:manualLayout>
      </c:layout>
      <c:areaChart>
        <c:grouping val="standard"/>
        <c:varyColors val="0"/>
        <c:ser>
          <c:idx val="0"/>
          <c:order val="0"/>
          <c:spPr>
            <a:solidFill>
              <a:schemeClr val="accent3"/>
            </a:solidFill>
          </c:spPr>
          <c:cat>
            <c:numRef>
              <c:f>Sheet2!$A$23:$A$42</c:f>
              <c:numCache>
                <c:formatCode>m/d/yyyy</c:formatCode>
                <c:ptCount val="20"/>
                <c:pt idx="0">
                  <c:v>41673</c:v>
                </c:pt>
                <c:pt idx="1">
                  <c:v>41674</c:v>
                </c:pt>
                <c:pt idx="2">
                  <c:v>41675</c:v>
                </c:pt>
                <c:pt idx="3">
                  <c:v>41676</c:v>
                </c:pt>
                <c:pt idx="4">
                  <c:v>41677</c:v>
                </c:pt>
                <c:pt idx="5">
                  <c:v>41680</c:v>
                </c:pt>
                <c:pt idx="6">
                  <c:v>41681</c:v>
                </c:pt>
                <c:pt idx="7">
                  <c:v>41682</c:v>
                </c:pt>
                <c:pt idx="8">
                  <c:v>41683</c:v>
                </c:pt>
                <c:pt idx="9">
                  <c:v>41684</c:v>
                </c:pt>
                <c:pt idx="10">
                  <c:v>41687</c:v>
                </c:pt>
                <c:pt idx="11">
                  <c:v>41688</c:v>
                </c:pt>
                <c:pt idx="12">
                  <c:v>41689</c:v>
                </c:pt>
                <c:pt idx="13">
                  <c:v>41690</c:v>
                </c:pt>
                <c:pt idx="14">
                  <c:v>41691</c:v>
                </c:pt>
                <c:pt idx="15">
                  <c:v>41694</c:v>
                </c:pt>
                <c:pt idx="16">
                  <c:v>41695</c:v>
                </c:pt>
                <c:pt idx="17">
                  <c:v>41696</c:v>
                </c:pt>
                <c:pt idx="18">
                  <c:v>41697</c:v>
                </c:pt>
                <c:pt idx="19">
                  <c:v>41698</c:v>
                </c:pt>
              </c:numCache>
            </c:numRef>
          </c:cat>
          <c:val>
            <c:numRef>
              <c:f>Sheet2!$B$23:$B$42</c:f>
              <c:numCache>
                <c:formatCode>General</c:formatCode>
                <c:ptCount val="20"/>
                <c:pt idx="0">
                  <c:v>500</c:v>
                </c:pt>
                <c:pt idx="1">
                  <c:v>477</c:v>
                </c:pt>
                <c:pt idx="2">
                  <c:v>298</c:v>
                </c:pt>
                <c:pt idx="3">
                  <c:v>924</c:v>
                </c:pt>
                <c:pt idx="4">
                  <c:v>832</c:v>
                </c:pt>
                <c:pt idx="5">
                  <c:v>657</c:v>
                </c:pt>
                <c:pt idx="6">
                  <c:v>1726</c:v>
                </c:pt>
                <c:pt idx="7">
                  <c:v>736</c:v>
                </c:pt>
                <c:pt idx="8">
                  <c:v>486</c:v>
                </c:pt>
                <c:pt idx="9">
                  <c:v>334</c:v>
                </c:pt>
                <c:pt idx="10">
                  <c:v>350</c:v>
                </c:pt>
                <c:pt idx="11">
                  <c:v>323</c:v>
                </c:pt>
                <c:pt idx="12">
                  <c:v>435</c:v>
                </c:pt>
                <c:pt idx="13">
                  <c:v>837</c:v>
                </c:pt>
                <c:pt idx="14">
                  <c:v>376</c:v>
                </c:pt>
                <c:pt idx="15">
                  <c:v>294</c:v>
                </c:pt>
                <c:pt idx="16">
                  <c:v>369</c:v>
                </c:pt>
                <c:pt idx="17">
                  <c:v>569</c:v>
                </c:pt>
                <c:pt idx="18">
                  <c:v>450</c:v>
                </c:pt>
                <c:pt idx="19">
                  <c:v>454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99338240"/>
        <c:axId val="211822080"/>
      </c:areaChart>
      <c:dateAx>
        <c:axId val="199338240"/>
        <c:scaling>
          <c:orientation val="minMax"/>
        </c:scaling>
        <c:delete val="1"/>
        <c:axPos val="b"/>
        <c:numFmt formatCode="m/d/yyyy" sourceLinked="1"/>
        <c:majorTickMark val="out"/>
        <c:minorTickMark val="none"/>
        <c:tickLblPos val="nextTo"/>
        <c:crossAx val="211822080"/>
        <c:crosses val="autoZero"/>
        <c:auto val="1"/>
        <c:lblOffset val="100"/>
        <c:baseTimeUnit val="days"/>
      </c:dateAx>
      <c:valAx>
        <c:axId val="211822080"/>
        <c:scaling>
          <c:orientation val="minMax"/>
          <c:max val="7000"/>
        </c:scaling>
        <c:delete val="1"/>
        <c:axPos val="l"/>
        <c:majorGridlines/>
        <c:numFmt formatCode="General" sourceLinked="1"/>
        <c:majorTickMark val="out"/>
        <c:minorTickMark val="none"/>
        <c:tickLblPos val="nextTo"/>
        <c:crossAx val="199338240"/>
        <c:crosses val="autoZero"/>
        <c:crossBetween val="midCat"/>
      </c:valAx>
    </c:plotArea>
    <c:plotVisOnly val="1"/>
    <c:dispBlanksAs val="zero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4526033141867482"/>
          <c:y val="1.9361667963417161E-2"/>
          <c:w val="0.69770033092959416"/>
          <c:h val="0.66690605573527939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Strongly Agree</c:v>
                </c:pt>
              </c:strCache>
            </c:strRef>
          </c:tx>
          <c:spPr>
            <a:solidFill>
              <a:srgbClr val="002663"/>
            </a:solidFill>
          </c:spPr>
          <c:invertIfNegative val="0"/>
          <c:dLbls>
            <c:txPr>
              <a:bodyPr/>
              <a:lstStyle/>
              <a:p>
                <a:pPr>
                  <a:defRPr sz="700"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Sheet1!$A$2:$A$3</c:f>
              <c:strCache>
                <c:ptCount val="2"/>
                <c:pt idx="0">
                  <c:v>Please rate the Q&amp; A session with James</c:v>
                </c:pt>
                <c:pt idx="1">
                  <c:v>Please rate your agreement with the following statement: I think IT is doing the right things to be successful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485</c:v>
                </c:pt>
                <c:pt idx="1">
                  <c:v>484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Agree</c:v>
                </c:pt>
              </c:strCache>
            </c:strRef>
          </c:tx>
          <c:spPr>
            <a:solidFill>
              <a:srgbClr val="405C8A"/>
            </a:solidFill>
          </c:spPr>
          <c:invertIfNegative val="0"/>
          <c:dLbls>
            <c:txPr>
              <a:bodyPr/>
              <a:lstStyle/>
              <a:p>
                <a:pPr>
                  <a:defRPr sz="700"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Sheet1!$A$2:$A$3</c:f>
              <c:strCache>
                <c:ptCount val="2"/>
                <c:pt idx="0">
                  <c:v>Please rate the Q&amp; A session with James</c:v>
                </c:pt>
                <c:pt idx="1">
                  <c:v>Please rate your agreement with the following statement: I think IT is doing the right things to be successful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434</c:v>
                </c:pt>
                <c:pt idx="1">
                  <c:v>352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Somewhat Disagree</c:v>
                </c:pt>
              </c:strCache>
            </c:strRef>
          </c:tx>
          <c:spPr>
            <a:solidFill>
              <a:srgbClr val="8093B1"/>
            </a:solidFill>
          </c:spPr>
          <c:invertIfNegative val="0"/>
          <c:dLbls>
            <c:txPr>
              <a:bodyPr/>
              <a:lstStyle/>
              <a:p>
                <a:pPr>
                  <a:defRPr sz="700"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Sheet1!$A$2:$A$3</c:f>
              <c:strCache>
                <c:ptCount val="2"/>
                <c:pt idx="0">
                  <c:v>Please rate the Q&amp; A session with James</c:v>
                </c:pt>
                <c:pt idx="1">
                  <c:v>Please rate your agreement with the following statement: I think IT is doing the right things to be successful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19</c:v>
                </c:pt>
                <c:pt idx="1">
                  <c:v>74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Strongly Disagree</c:v>
                </c:pt>
              </c:strCache>
            </c:strRef>
          </c:tx>
          <c:invertIfNegative val="0"/>
          <c:dLbls>
            <c:delete val="1"/>
          </c:dLbls>
          <c:cat>
            <c:strRef>
              <c:f>Sheet1!$A$2:$A$3</c:f>
              <c:strCache>
                <c:ptCount val="2"/>
                <c:pt idx="0">
                  <c:v>Please rate the Q&amp; A session with James</c:v>
                </c:pt>
                <c:pt idx="1">
                  <c:v>Please rate your agreement with the following statement: I think IT is doing the right things to be successful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9</c:v>
                </c:pt>
                <c:pt idx="1">
                  <c:v>9</c:v>
                </c:pt>
              </c:numCache>
            </c:numRef>
          </c:val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100"/>
        <c:axId val="22754432"/>
        <c:axId val="22755968"/>
      </c:barChart>
      <c:catAx>
        <c:axId val="22754432"/>
        <c:scaling>
          <c:orientation val="minMax"/>
        </c:scaling>
        <c:delete val="1"/>
        <c:axPos val="l"/>
        <c:majorTickMark val="out"/>
        <c:minorTickMark val="none"/>
        <c:tickLblPos val="nextTo"/>
        <c:crossAx val="22755968"/>
        <c:crosses val="autoZero"/>
        <c:auto val="1"/>
        <c:lblAlgn val="l"/>
        <c:lblOffset val="100"/>
        <c:noMultiLvlLbl val="0"/>
      </c:catAx>
      <c:valAx>
        <c:axId val="22755968"/>
        <c:scaling>
          <c:orientation val="minMax"/>
        </c:scaling>
        <c:delete val="0"/>
        <c:axPos val="b"/>
        <c:majorGridlines>
          <c:spPr>
            <a:ln>
              <a:solidFill>
                <a:schemeClr val="bg2">
                  <a:lumMod val="75000"/>
                </a:schemeClr>
              </a:solidFill>
            </a:ln>
          </c:spPr>
        </c:majorGridlines>
        <c:numFmt formatCode="0%" sourceLinked="1"/>
        <c:majorTickMark val="out"/>
        <c:minorTickMark val="none"/>
        <c:tickLblPos val="nextTo"/>
        <c:spPr>
          <a:ln>
            <a:solidFill>
              <a:schemeClr val="bg1">
                <a:lumMod val="65000"/>
              </a:schemeClr>
            </a:solidFill>
          </a:ln>
        </c:spPr>
        <c:txPr>
          <a:bodyPr/>
          <a:lstStyle/>
          <a:p>
            <a:pPr>
              <a:defRPr sz="700">
                <a:solidFill>
                  <a:schemeClr val="tx2"/>
                </a:solidFill>
              </a:defRPr>
            </a:pPr>
            <a:endParaRPr lang="en-US"/>
          </a:p>
        </c:txPr>
        <c:crossAx val="22754432"/>
        <c:crosses val="autoZero"/>
        <c:crossBetween val="between"/>
      </c:valAx>
      <c:spPr>
        <a:ln>
          <a:noFill/>
        </a:ln>
      </c:spPr>
    </c:plotArea>
    <c:legend>
      <c:legendPos val="b"/>
      <c:layout>
        <c:manualLayout>
          <c:xMode val="edge"/>
          <c:yMode val="edge"/>
          <c:x val="0"/>
          <c:y val="0.85640849560351928"/>
          <c:w val="0.97811847994386047"/>
          <c:h val="9.3660322957251366E-2"/>
        </c:manualLayout>
      </c:layout>
      <c:overlay val="0"/>
      <c:spPr>
        <a:ln>
          <a:noFill/>
        </a:ln>
      </c:spPr>
      <c:txPr>
        <a:bodyPr/>
        <a:lstStyle/>
        <a:p>
          <a:pPr>
            <a:defRPr sz="700">
              <a:solidFill>
                <a:schemeClr val="tx2"/>
              </a:solidFill>
            </a:defRPr>
          </a:pPr>
          <a:endParaRPr lang="en-US"/>
        </a:p>
      </c:txPr>
    </c:legend>
    <c:plotVisOnly val="1"/>
    <c:dispBlanksAs val="gap"/>
    <c:showDLblsOverMax val="0"/>
  </c:chart>
  <c:spPr>
    <a:ln>
      <a:noFill/>
    </a:ln>
  </c:spPr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7.7319387162009992E-2"/>
          <c:y val="0.13519151559063447"/>
          <c:w val="0.88695681869719301"/>
          <c:h val="0.70586968801561722"/>
        </c:manualLayout>
      </c:layout>
      <c:areaChart>
        <c:grouping val="standard"/>
        <c:varyColors val="0"/>
        <c:ser>
          <c:idx val="0"/>
          <c:order val="0"/>
          <c:spPr>
            <a:solidFill>
              <a:schemeClr val="accent3"/>
            </a:solidFill>
          </c:spPr>
          <c:cat>
            <c:numRef>
              <c:f>Sheet2!$A$43:$A$63</c:f>
              <c:numCache>
                <c:formatCode>m/d/yyyy</c:formatCode>
                <c:ptCount val="21"/>
                <c:pt idx="0">
                  <c:v>41701</c:v>
                </c:pt>
                <c:pt idx="1">
                  <c:v>41702</c:v>
                </c:pt>
                <c:pt idx="2">
                  <c:v>41703</c:v>
                </c:pt>
                <c:pt idx="3">
                  <c:v>41704</c:v>
                </c:pt>
                <c:pt idx="4">
                  <c:v>41705</c:v>
                </c:pt>
                <c:pt idx="5">
                  <c:v>41708</c:v>
                </c:pt>
                <c:pt idx="6">
                  <c:v>41709</c:v>
                </c:pt>
                <c:pt idx="7">
                  <c:v>41710</c:v>
                </c:pt>
                <c:pt idx="8">
                  <c:v>41711</c:v>
                </c:pt>
                <c:pt idx="9">
                  <c:v>41712</c:v>
                </c:pt>
                <c:pt idx="10">
                  <c:v>41715</c:v>
                </c:pt>
                <c:pt idx="11">
                  <c:v>41716</c:v>
                </c:pt>
                <c:pt idx="12">
                  <c:v>41717</c:v>
                </c:pt>
                <c:pt idx="13">
                  <c:v>41718</c:v>
                </c:pt>
                <c:pt idx="14">
                  <c:v>41719</c:v>
                </c:pt>
                <c:pt idx="15">
                  <c:v>41722</c:v>
                </c:pt>
                <c:pt idx="16">
                  <c:v>41723</c:v>
                </c:pt>
                <c:pt idx="17">
                  <c:v>41724</c:v>
                </c:pt>
                <c:pt idx="18">
                  <c:v>41725</c:v>
                </c:pt>
                <c:pt idx="19">
                  <c:v>41726</c:v>
                </c:pt>
                <c:pt idx="20">
                  <c:v>41729</c:v>
                </c:pt>
              </c:numCache>
            </c:numRef>
          </c:cat>
          <c:val>
            <c:numRef>
              <c:f>Sheet2!$B$43:$B$63</c:f>
              <c:numCache>
                <c:formatCode>General</c:formatCode>
                <c:ptCount val="21"/>
                <c:pt idx="0">
                  <c:v>484</c:v>
                </c:pt>
                <c:pt idx="1">
                  <c:v>740</c:v>
                </c:pt>
                <c:pt idx="2">
                  <c:v>564</c:v>
                </c:pt>
                <c:pt idx="3">
                  <c:v>386</c:v>
                </c:pt>
                <c:pt idx="4">
                  <c:v>339</c:v>
                </c:pt>
                <c:pt idx="5">
                  <c:v>369</c:v>
                </c:pt>
                <c:pt idx="6">
                  <c:v>587</c:v>
                </c:pt>
                <c:pt idx="7">
                  <c:v>480</c:v>
                </c:pt>
                <c:pt idx="8">
                  <c:v>397</c:v>
                </c:pt>
                <c:pt idx="9">
                  <c:v>888</c:v>
                </c:pt>
                <c:pt idx="10">
                  <c:v>701</c:v>
                </c:pt>
                <c:pt idx="11">
                  <c:v>478</c:v>
                </c:pt>
                <c:pt idx="12">
                  <c:v>487</c:v>
                </c:pt>
                <c:pt idx="13">
                  <c:v>365</c:v>
                </c:pt>
                <c:pt idx="14">
                  <c:v>430</c:v>
                </c:pt>
                <c:pt idx="15">
                  <c:v>264</c:v>
                </c:pt>
                <c:pt idx="16">
                  <c:v>621</c:v>
                </c:pt>
                <c:pt idx="17">
                  <c:v>524</c:v>
                </c:pt>
                <c:pt idx="18">
                  <c:v>601</c:v>
                </c:pt>
                <c:pt idx="19">
                  <c:v>521</c:v>
                </c:pt>
                <c:pt idx="20">
                  <c:v>369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3177856"/>
        <c:axId val="38969728"/>
      </c:areaChart>
      <c:dateAx>
        <c:axId val="23177856"/>
        <c:scaling>
          <c:orientation val="minMax"/>
        </c:scaling>
        <c:delete val="1"/>
        <c:axPos val="b"/>
        <c:numFmt formatCode="m/d/yyyy" sourceLinked="1"/>
        <c:majorTickMark val="out"/>
        <c:minorTickMark val="none"/>
        <c:tickLblPos val="nextTo"/>
        <c:crossAx val="38969728"/>
        <c:crosses val="autoZero"/>
        <c:auto val="1"/>
        <c:lblOffset val="100"/>
        <c:baseTimeUnit val="days"/>
      </c:dateAx>
      <c:valAx>
        <c:axId val="38969728"/>
        <c:scaling>
          <c:orientation val="minMax"/>
          <c:max val="700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3177856"/>
        <c:crosses val="autoZero"/>
        <c:crossBetween val="midCat"/>
      </c:valAx>
    </c:plotArea>
    <c:plotVisOnly val="1"/>
    <c:dispBlanksAs val="zero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1205898710975702"/>
          <c:y val="0.13525766051818239"/>
          <c:w val="0.82715247025667837"/>
          <c:h val="0.73198534815179828"/>
        </c:manualLayout>
      </c:layout>
      <c:areaChart>
        <c:grouping val="standard"/>
        <c:varyColors val="0"/>
        <c:ser>
          <c:idx val="0"/>
          <c:order val="0"/>
          <c:spPr>
            <a:solidFill>
              <a:schemeClr val="accent3"/>
            </a:solidFill>
          </c:spPr>
          <c:cat>
            <c:numRef>
              <c:f>Sheet2!$A$64:$A$85</c:f>
              <c:numCache>
                <c:formatCode>m/d/yyyy</c:formatCode>
                <c:ptCount val="22"/>
                <c:pt idx="0">
                  <c:v>41730</c:v>
                </c:pt>
                <c:pt idx="1">
                  <c:v>41731</c:v>
                </c:pt>
                <c:pt idx="2">
                  <c:v>41732</c:v>
                </c:pt>
                <c:pt idx="3">
                  <c:v>41733</c:v>
                </c:pt>
                <c:pt idx="4">
                  <c:v>41736</c:v>
                </c:pt>
                <c:pt idx="5">
                  <c:v>41737</c:v>
                </c:pt>
                <c:pt idx="6">
                  <c:v>41738</c:v>
                </c:pt>
                <c:pt idx="7">
                  <c:v>41739</c:v>
                </c:pt>
                <c:pt idx="8">
                  <c:v>41740</c:v>
                </c:pt>
                <c:pt idx="9">
                  <c:v>41743</c:v>
                </c:pt>
                <c:pt idx="10">
                  <c:v>41744</c:v>
                </c:pt>
                <c:pt idx="11">
                  <c:v>41745</c:v>
                </c:pt>
                <c:pt idx="12">
                  <c:v>41746</c:v>
                </c:pt>
                <c:pt idx="13">
                  <c:v>41747</c:v>
                </c:pt>
                <c:pt idx="14">
                  <c:v>41750</c:v>
                </c:pt>
                <c:pt idx="15">
                  <c:v>41751</c:v>
                </c:pt>
                <c:pt idx="16">
                  <c:v>41752</c:v>
                </c:pt>
                <c:pt idx="17">
                  <c:v>41753</c:v>
                </c:pt>
                <c:pt idx="18">
                  <c:v>41754</c:v>
                </c:pt>
                <c:pt idx="19">
                  <c:v>41757</c:v>
                </c:pt>
                <c:pt idx="20">
                  <c:v>41758</c:v>
                </c:pt>
                <c:pt idx="21">
                  <c:v>41759</c:v>
                </c:pt>
              </c:numCache>
            </c:numRef>
          </c:cat>
          <c:val>
            <c:numRef>
              <c:f>Sheet2!$B$64:$B$85</c:f>
              <c:numCache>
                <c:formatCode>General</c:formatCode>
                <c:ptCount val="22"/>
                <c:pt idx="0">
                  <c:v>511</c:v>
                </c:pt>
                <c:pt idx="1">
                  <c:v>253</c:v>
                </c:pt>
                <c:pt idx="2">
                  <c:v>188</c:v>
                </c:pt>
                <c:pt idx="3">
                  <c:v>245</c:v>
                </c:pt>
                <c:pt idx="4">
                  <c:v>530</c:v>
                </c:pt>
                <c:pt idx="5">
                  <c:v>575</c:v>
                </c:pt>
                <c:pt idx="6">
                  <c:v>288</c:v>
                </c:pt>
                <c:pt idx="7">
                  <c:v>314</c:v>
                </c:pt>
                <c:pt idx="8">
                  <c:v>264</c:v>
                </c:pt>
                <c:pt idx="9">
                  <c:v>298</c:v>
                </c:pt>
                <c:pt idx="10">
                  <c:v>551</c:v>
                </c:pt>
                <c:pt idx="11">
                  <c:v>225</c:v>
                </c:pt>
                <c:pt idx="12">
                  <c:v>361</c:v>
                </c:pt>
                <c:pt idx="13">
                  <c:v>440</c:v>
                </c:pt>
                <c:pt idx="14">
                  <c:v>335</c:v>
                </c:pt>
                <c:pt idx="15">
                  <c:v>368</c:v>
                </c:pt>
                <c:pt idx="16">
                  <c:v>385</c:v>
                </c:pt>
                <c:pt idx="17">
                  <c:v>310</c:v>
                </c:pt>
                <c:pt idx="18">
                  <c:v>539</c:v>
                </c:pt>
                <c:pt idx="19">
                  <c:v>613</c:v>
                </c:pt>
                <c:pt idx="20">
                  <c:v>3430</c:v>
                </c:pt>
                <c:pt idx="21">
                  <c:v>817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9606528"/>
        <c:axId val="39620608"/>
      </c:areaChart>
      <c:dateAx>
        <c:axId val="39606528"/>
        <c:scaling>
          <c:orientation val="minMax"/>
        </c:scaling>
        <c:delete val="1"/>
        <c:axPos val="b"/>
        <c:numFmt formatCode="m/d/yyyy" sourceLinked="1"/>
        <c:majorTickMark val="out"/>
        <c:minorTickMark val="none"/>
        <c:tickLblPos val="nextTo"/>
        <c:crossAx val="39620608"/>
        <c:crosses val="autoZero"/>
        <c:auto val="1"/>
        <c:lblOffset val="100"/>
        <c:baseTimeUnit val="days"/>
      </c:dateAx>
      <c:valAx>
        <c:axId val="39620608"/>
        <c:scaling>
          <c:orientation val="minMax"/>
          <c:max val="700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9606528"/>
        <c:crosses val="autoZero"/>
        <c:crossBetween val="midCat"/>
      </c:valAx>
    </c:plotArea>
    <c:plotVisOnly val="1"/>
    <c:dispBlanksAs val="zero"/>
    <c:showDLblsOverMax val="0"/>
  </c:chart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4.2150947782691683E-2"/>
          <c:y val="0.10929749465614857"/>
          <c:w val="0.90646979042302145"/>
          <c:h val="0.74066730997278685"/>
        </c:manualLayout>
      </c:layout>
      <c:areaChart>
        <c:grouping val="standard"/>
        <c:varyColors val="0"/>
        <c:ser>
          <c:idx val="0"/>
          <c:order val="0"/>
          <c:spPr>
            <a:solidFill>
              <a:schemeClr val="accent3"/>
            </a:solidFill>
          </c:spPr>
          <c:cat>
            <c:numRef>
              <c:f>Sheet2!$A$86:$A$107</c:f>
              <c:numCache>
                <c:formatCode>m/d/yyyy</c:formatCode>
                <c:ptCount val="22"/>
                <c:pt idx="0">
                  <c:v>41760</c:v>
                </c:pt>
                <c:pt idx="1">
                  <c:v>41761</c:v>
                </c:pt>
                <c:pt idx="2">
                  <c:v>41764</c:v>
                </c:pt>
                <c:pt idx="3">
                  <c:v>41765</c:v>
                </c:pt>
                <c:pt idx="4">
                  <c:v>41766</c:v>
                </c:pt>
                <c:pt idx="5">
                  <c:v>41767</c:v>
                </c:pt>
                <c:pt idx="6">
                  <c:v>41768</c:v>
                </c:pt>
                <c:pt idx="7">
                  <c:v>41771</c:v>
                </c:pt>
                <c:pt idx="8">
                  <c:v>41772</c:v>
                </c:pt>
                <c:pt idx="9">
                  <c:v>41773</c:v>
                </c:pt>
                <c:pt idx="10">
                  <c:v>41774</c:v>
                </c:pt>
                <c:pt idx="11">
                  <c:v>41775</c:v>
                </c:pt>
                <c:pt idx="12">
                  <c:v>41778</c:v>
                </c:pt>
                <c:pt idx="13">
                  <c:v>41779</c:v>
                </c:pt>
                <c:pt idx="14">
                  <c:v>41780</c:v>
                </c:pt>
                <c:pt idx="15">
                  <c:v>41781</c:v>
                </c:pt>
                <c:pt idx="16">
                  <c:v>41782</c:v>
                </c:pt>
                <c:pt idx="17">
                  <c:v>41785</c:v>
                </c:pt>
                <c:pt idx="18">
                  <c:v>41786</c:v>
                </c:pt>
                <c:pt idx="19">
                  <c:v>41787</c:v>
                </c:pt>
                <c:pt idx="20">
                  <c:v>41788</c:v>
                </c:pt>
                <c:pt idx="21">
                  <c:v>41789</c:v>
                </c:pt>
              </c:numCache>
            </c:numRef>
          </c:cat>
          <c:val>
            <c:numRef>
              <c:f>Sheet2!$B$86:$B$107</c:f>
              <c:numCache>
                <c:formatCode>General</c:formatCode>
                <c:ptCount val="22"/>
                <c:pt idx="0">
                  <c:v>947</c:v>
                </c:pt>
                <c:pt idx="1">
                  <c:v>465</c:v>
                </c:pt>
                <c:pt idx="2">
                  <c:v>385</c:v>
                </c:pt>
                <c:pt idx="3">
                  <c:v>376</c:v>
                </c:pt>
                <c:pt idx="4">
                  <c:v>399</c:v>
                </c:pt>
                <c:pt idx="5">
                  <c:v>183</c:v>
                </c:pt>
                <c:pt idx="6">
                  <c:v>218</c:v>
                </c:pt>
                <c:pt idx="7">
                  <c:v>361</c:v>
                </c:pt>
                <c:pt idx="8">
                  <c:v>362</c:v>
                </c:pt>
                <c:pt idx="9">
                  <c:v>293</c:v>
                </c:pt>
                <c:pt idx="10">
                  <c:v>424</c:v>
                </c:pt>
                <c:pt idx="11">
                  <c:v>453</c:v>
                </c:pt>
                <c:pt idx="12">
                  <c:v>638</c:v>
                </c:pt>
                <c:pt idx="13">
                  <c:v>788</c:v>
                </c:pt>
                <c:pt idx="14">
                  <c:v>330</c:v>
                </c:pt>
                <c:pt idx="15">
                  <c:v>259</c:v>
                </c:pt>
                <c:pt idx="16">
                  <c:v>220</c:v>
                </c:pt>
                <c:pt idx="17">
                  <c:v>23</c:v>
                </c:pt>
                <c:pt idx="18">
                  <c:v>374</c:v>
                </c:pt>
                <c:pt idx="19">
                  <c:v>282</c:v>
                </c:pt>
                <c:pt idx="20">
                  <c:v>280</c:v>
                </c:pt>
                <c:pt idx="21">
                  <c:v>303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0042496"/>
        <c:axId val="40044032"/>
      </c:areaChart>
      <c:dateAx>
        <c:axId val="40042496"/>
        <c:scaling>
          <c:orientation val="minMax"/>
        </c:scaling>
        <c:delete val="1"/>
        <c:axPos val="b"/>
        <c:numFmt formatCode="m/d/yyyy" sourceLinked="1"/>
        <c:majorTickMark val="out"/>
        <c:minorTickMark val="none"/>
        <c:tickLblPos val="nextTo"/>
        <c:crossAx val="40044032"/>
        <c:crosses val="autoZero"/>
        <c:auto val="1"/>
        <c:lblOffset val="100"/>
        <c:baseTimeUnit val="days"/>
      </c:dateAx>
      <c:valAx>
        <c:axId val="40044032"/>
        <c:scaling>
          <c:orientation val="minMax"/>
          <c:max val="700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40042496"/>
        <c:crosses val="autoZero"/>
        <c:crossBetween val="midCat"/>
      </c:valAx>
    </c:plotArea>
    <c:plotVisOnly val="1"/>
    <c:dispBlanksAs val="zero"/>
    <c:showDLblsOverMax val="0"/>
  </c:chart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5.3474949992484422E-2"/>
          <c:y val="7.7039630861878969E-2"/>
          <c:w val="0.84566235387977384"/>
          <c:h val="0.78118166737343198"/>
        </c:manualLayout>
      </c:layout>
      <c:areaChart>
        <c:grouping val="standard"/>
        <c:varyColors val="0"/>
        <c:ser>
          <c:idx val="0"/>
          <c:order val="0"/>
          <c:spPr>
            <a:solidFill>
              <a:schemeClr val="accent3"/>
            </a:solidFill>
          </c:spPr>
          <c:cat>
            <c:numRef>
              <c:f>Sheet2!$A$108:$A$128</c:f>
              <c:numCache>
                <c:formatCode>m/d/yyyy</c:formatCode>
                <c:ptCount val="21"/>
                <c:pt idx="0">
                  <c:v>41792</c:v>
                </c:pt>
                <c:pt idx="1">
                  <c:v>41793</c:v>
                </c:pt>
                <c:pt idx="2">
                  <c:v>41794</c:v>
                </c:pt>
                <c:pt idx="3">
                  <c:v>41795</c:v>
                </c:pt>
                <c:pt idx="4">
                  <c:v>41796</c:v>
                </c:pt>
                <c:pt idx="5">
                  <c:v>41799</c:v>
                </c:pt>
                <c:pt idx="6">
                  <c:v>41800</c:v>
                </c:pt>
                <c:pt idx="7">
                  <c:v>41801</c:v>
                </c:pt>
                <c:pt idx="8">
                  <c:v>41802</c:v>
                </c:pt>
                <c:pt idx="9">
                  <c:v>41803</c:v>
                </c:pt>
                <c:pt idx="10">
                  <c:v>41806</c:v>
                </c:pt>
                <c:pt idx="11">
                  <c:v>41807</c:v>
                </c:pt>
                <c:pt idx="12">
                  <c:v>41808</c:v>
                </c:pt>
                <c:pt idx="13">
                  <c:v>41809</c:v>
                </c:pt>
                <c:pt idx="14">
                  <c:v>41810</c:v>
                </c:pt>
                <c:pt idx="15">
                  <c:v>41813</c:v>
                </c:pt>
                <c:pt idx="16">
                  <c:v>41814</c:v>
                </c:pt>
                <c:pt idx="17">
                  <c:v>41815</c:v>
                </c:pt>
                <c:pt idx="18">
                  <c:v>41816</c:v>
                </c:pt>
                <c:pt idx="19">
                  <c:v>41817</c:v>
                </c:pt>
                <c:pt idx="20">
                  <c:v>41820</c:v>
                </c:pt>
              </c:numCache>
            </c:numRef>
          </c:cat>
          <c:val>
            <c:numRef>
              <c:f>Sheet2!$B$108:$B$128</c:f>
              <c:numCache>
                <c:formatCode>General</c:formatCode>
                <c:ptCount val="21"/>
                <c:pt idx="0">
                  <c:v>355</c:v>
                </c:pt>
                <c:pt idx="1">
                  <c:v>431</c:v>
                </c:pt>
                <c:pt idx="2">
                  <c:v>261</c:v>
                </c:pt>
                <c:pt idx="3">
                  <c:v>401</c:v>
                </c:pt>
                <c:pt idx="4">
                  <c:v>609</c:v>
                </c:pt>
                <c:pt idx="5">
                  <c:v>577</c:v>
                </c:pt>
                <c:pt idx="6">
                  <c:v>585</c:v>
                </c:pt>
                <c:pt idx="7">
                  <c:v>384</c:v>
                </c:pt>
                <c:pt idx="8">
                  <c:v>1063</c:v>
                </c:pt>
                <c:pt idx="9">
                  <c:v>869</c:v>
                </c:pt>
                <c:pt idx="10">
                  <c:v>536</c:v>
                </c:pt>
                <c:pt idx="11">
                  <c:v>496</c:v>
                </c:pt>
                <c:pt idx="12">
                  <c:v>329</c:v>
                </c:pt>
                <c:pt idx="13">
                  <c:v>497</c:v>
                </c:pt>
                <c:pt idx="14">
                  <c:v>496</c:v>
                </c:pt>
                <c:pt idx="15">
                  <c:v>574</c:v>
                </c:pt>
                <c:pt idx="16">
                  <c:v>778</c:v>
                </c:pt>
                <c:pt idx="17">
                  <c:v>709</c:v>
                </c:pt>
                <c:pt idx="18">
                  <c:v>474</c:v>
                </c:pt>
                <c:pt idx="19">
                  <c:v>603</c:v>
                </c:pt>
                <c:pt idx="20">
                  <c:v>307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2888832"/>
        <c:axId val="23185664"/>
      </c:areaChart>
      <c:dateAx>
        <c:axId val="22888832"/>
        <c:scaling>
          <c:orientation val="minMax"/>
        </c:scaling>
        <c:delete val="1"/>
        <c:axPos val="b"/>
        <c:numFmt formatCode="m/d/yyyy" sourceLinked="1"/>
        <c:majorTickMark val="out"/>
        <c:minorTickMark val="none"/>
        <c:tickLblPos val="nextTo"/>
        <c:crossAx val="23185664"/>
        <c:crosses val="autoZero"/>
        <c:auto val="1"/>
        <c:lblOffset val="100"/>
        <c:baseTimeUnit val="days"/>
      </c:dateAx>
      <c:valAx>
        <c:axId val="23185664"/>
        <c:scaling>
          <c:orientation val="minMax"/>
          <c:max val="700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2888832"/>
        <c:crosses val="autoZero"/>
        <c:crossBetween val="midCat"/>
      </c:valAx>
    </c:plotArea>
    <c:legend>
      <c:legendPos val="r"/>
      <c:layout/>
      <c:overlay val="0"/>
    </c:legend>
    <c:plotVisOnly val="1"/>
    <c:dispBlanksAs val="zero"/>
    <c:showDLblsOverMax val="0"/>
  </c:chart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4.115942634311185E-2"/>
          <c:y val="0.20117710005350456"/>
          <c:w val="0.88411218549552995"/>
          <c:h val="0.69632807135063168"/>
        </c:manualLayout>
      </c:layout>
      <c:areaChart>
        <c:grouping val="standard"/>
        <c:varyColors val="0"/>
        <c:ser>
          <c:idx val="0"/>
          <c:order val="0"/>
          <c:spPr>
            <a:solidFill>
              <a:schemeClr val="accent3"/>
            </a:solidFill>
          </c:spPr>
          <c:cat>
            <c:numRef>
              <c:f>Sheet2!$A$129:$A$151</c:f>
              <c:numCache>
                <c:formatCode>m/d/yyyy</c:formatCode>
                <c:ptCount val="23"/>
                <c:pt idx="0">
                  <c:v>41821</c:v>
                </c:pt>
                <c:pt idx="1">
                  <c:v>41822</c:v>
                </c:pt>
                <c:pt idx="2">
                  <c:v>41823</c:v>
                </c:pt>
                <c:pt idx="3">
                  <c:v>41824</c:v>
                </c:pt>
                <c:pt idx="4">
                  <c:v>41827</c:v>
                </c:pt>
                <c:pt idx="5">
                  <c:v>41828</c:v>
                </c:pt>
                <c:pt idx="6">
                  <c:v>41829</c:v>
                </c:pt>
                <c:pt idx="7">
                  <c:v>41830</c:v>
                </c:pt>
                <c:pt idx="8">
                  <c:v>41831</c:v>
                </c:pt>
                <c:pt idx="9">
                  <c:v>41834</c:v>
                </c:pt>
                <c:pt idx="10">
                  <c:v>41835</c:v>
                </c:pt>
                <c:pt idx="11">
                  <c:v>41836</c:v>
                </c:pt>
                <c:pt idx="12">
                  <c:v>41837</c:v>
                </c:pt>
                <c:pt idx="13">
                  <c:v>41838</c:v>
                </c:pt>
                <c:pt idx="14">
                  <c:v>41841</c:v>
                </c:pt>
                <c:pt idx="15">
                  <c:v>41842</c:v>
                </c:pt>
                <c:pt idx="16">
                  <c:v>41843</c:v>
                </c:pt>
                <c:pt idx="17">
                  <c:v>41844</c:v>
                </c:pt>
                <c:pt idx="18">
                  <c:v>41845</c:v>
                </c:pt>
                <c:pt idx="19">
                  <c:v>41848</c:v>
                </c:pt>
                <c:pt idx="20">
                  <c:v>41849</c:v>
                </c:pt>
                <c:pt idx="21">
                  <c:v>41850</c:v>
                </c:pt>
                <c:pt idx="22">
                  <c:v>41851</c:v>
                </c:pt>
              </c:numCache>
            </c:numRef>
          </c:cat>
          <c:val>
            <c:numRef>
              <c:f>Sheet2!$B$129:$B$151</c:f>
              <c:numCache>
                <c:formatCode>General</c:formatCode>
                <c:ptCount val="23"/>
                <c:pt idx="0">
                  <c:v>932</c:v>
                </c:pt>
                <c:pt idx="1">
                  <c:v>969</c:v>
                </c:pt>
                <c:pt idx="2">
                  <c:v>378</c:v>
                </c:pt>
                <c:pt idx="3">
                  <c:v>39</c:v>
                </c:pt>
                <c:pt idx="4">
                  <c:v>739</c:v>
                </c:pt>
                <c:pt idx="5">
                  <c:v>687</c:v>
                </c:pt>
                <c:pt idx="6">
                  <c:v>440</c:v>
                </c:pt>
                <c:pt idx="7">
                  <c:v>454</c:v>
                </c:pt>
                <c:pt idx="8">
                  <c:v>1086</c:v>
                </c:pt>
                <c:pt idx="9">
                  <c:v>657</c:v>
                </c:pt>
                <c:pt idx="10">
                  <c:v>439</c:v>
                </c:pt>
                <c:pt idx="11">
                  <c:v>487</c:v>
                </c:pt>
                <c:pt idx="12">
                  <c:v>465</c:v>
                </c:pt>
                <c:pt idx="13">
                  <c:v>269</c:v>
                </c:pt>
                <c:pt idx="14">
                  <c:v>339</c:v>
                </c:pt>
                <c:pt idx="15">
                  <c:v>477</c:v>
                </c:pt>
                <c:pt idx="16">
                  <c:v>325</c:v>
                </c:pt>
                <c:pt idx="17">
                  <c:v>409</c:v>
                </c:pt>
                <c:pt idx="18">
                  <c:v>340</c:v>
                </c:pt>
                <c:pt idx="19">
                  <c:v>249</c:v>
                </c:pt>
                <c:pt idx="20">
                  <c:v>607</c:v>
                </c:pt>
                <c:pt idx="21">
                  <c:v>1192</c:v>
                </c:pt>
                <c:pt idx="22">
                  <c:v>580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6557824"/>
        <c:axId val="26565248"/>
      </c:areaChart>
      <c:dateAx>
        <c:axId val="26557824"/>
        <c:scaling>
          <c:orientation val="minMax"/>
        </c:scaling>
        <c:delete val="1"/>
        <c:axPos val="b"/>
        <c:numFmt formatCode="m/d/yyyy" sourceLinked="1"/>
        <c:majorTickMark val="out"/>
        <c:minorTickMark val="none"/>
        <c:tickLblPos val="nextTo"/>
        <c:crossAx val="26565248"/>
        <c:crosses val="autoZero"/>
        <c:auto val="1"/>
        <c:lblOffset val="100"/>
        <c:baseTimeUnit val="days"/>
      </c:dateAx>
      <c:valAx>
        <c:axId val="26565248"/>
        <c:scaling>
          <c:orientation val="minMax"/>
          <c:max val="700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6557824"/>
        <c:crosses val="autoZero"/>
        <c:crossBetween val="midCat"/>
      </c:valAx>
    </c:plotArea>
    <c:legend>
      <c:legendPos val="r"/>
      <c:layout/>
      <c:overlay val="0"/>
    </c:legend>
    <c:plotVisOnly val="1"/>
    <c:dispBlanksAs val="zero"/>
    <c:showDLblsOverMax val="0"/>
  </c:chart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7.0607174103237094E-2"/>
          <c:y val="0.17429193899782136"/>
          <c:w val="0.87549496039022523"/>
          <c:h val="0.70612046043264198"/>
        </c:manualLayout>
      </c:layout>
      <c:areaChart>
        <c:grouping val="standard"/>
        <c:varyColors val="0"/>
        <c:ser>
          <c:idx val="0"/>
          <c:order val="0"/>
          <c:spPr>
            <a:solidFill>
              <a:schemeClr val="accent3"/>
            </a:solidFill>
          </c:spPr>
          <c:cat>
            <c:numRef>
              <c:f>Sheet2!$A$152:$A$172</c:f>
              <c:numCache>
                <c:formatCode>m/d/yyyy</c:formatCode>
                <c:ptCount val="21"/>
                <c:pt idx="0">
                  <c:v>41852</c:v>
                </c:pt>
                <c:pt idx="1">
                  <c:v>41855</c:v>
                </c:pt>
                <c:pt idx="2">
                  <c:v>41856</c:v>
                </c:pt>
                <c:pt idx="3">
                  <c:v>41857</c:v>
                </c:pt>
                <c:pt idx="4">
                  <c:v>41858</c:v>
                </c:pt>
                <c:pt idx="5">
                  <c:v>41859</c:v>
                </c:pt>
                <c:pt idx="6">
                  <c:v>41862</c:v>
                </c:pt>
                <c:pt idx="7">
                  <c:v>41863</c:v>
                </c:pt>
                <c:pt idx="8">
                  <c:v>41864</c:v>
                </c:pt>
                <c:pt idx="9">
                  <c:v>41865</c:v>
                </c:pt>
                <c:pt idx="10">
                  <c:v>41866</c:v>
                </c:pt>
                <c:pt idx="11">
                  <c:v>41869</c:v>
                </c:pt>
                <c:pt idx="12">
                  <c:v>41870</c:v>
                </c:pt>
                <c:pt idx="13">
                  <c:v>41871</c:v>
                </c:pt>
                <c:pt idx="14">
                  <c:v>41872</c:v>
                </c:pt>
                <c:pt idx="15">
                  <c:v>41873</c:v>
                </c:pt>
                <c:pt idx="16">
                  <c:v>41876</c:v>
                </c:pt>
                <c:pt idx="17">
                  <c:v>41877</c:v>
                </c:pt>
                <c:pt idx="18">
                  <c:v>41878</c:v>
                </c:pt>
                <c:pt idx="19">
                  <c:v>41879</c:v>
                </c:pt>
                <c:pt idx="20">
                  <c:v>41880</c:v>
                </c:pt>
              </c:numCache>
            </c:numRef>
          </c:cat>
          <c:val>
            <c:numRef>
              <c:f>Sheet2!$B$152:$B$172</c:f>
              <c:numCache>
                <c:formatCode>General</c:formatCode>
                <c:ptCount val="21"/>
                <c:pt idx="0">
                  <c:v>411</c:v>
                </c:pt>
                <c:pt idx="1">
                  <c:v>432</c:v>
                </c:pt>
                <c:pt idx="2">
                  <c:v>429</c:v>
                </c:pt>
                <c:pt idx="3">
                  <c:v>368</c:v>
                </c:pt>
                <c:pt idx="4">
                  <c:v>313</c:v>
                </c:pt>
                <c:pt idx="5">
                  <c:v>394</c:v>
                </c:pt>
                <c:pt idx="6">
                  <c:v>580</c:v>
                </c:pt>
                <c:pt idx="7">
                  <c:v>460</c:v>
                </c:pt>
                <c:pt idx="8">
                  <c:v>414</c:v>
                </c:pt>
                <c:pt idx="9">
                  <c:v>444</c:v>
                </c:pt>
                <c:pt idx="10">
                  <c:v>420</c:v>
                </c:pt>
                <c:pt idx="11">
                  <c:v>577</c:v>
                </c:pt>
                <c:pt idx="12">
                  <c:v>658</c:v>
                </c:pt>
                <c:pt idx="13">
                  <c:v>1034</c:v>
                </c:pt>
                <c:pt idx="14">
                  <c:v>689</c:v>
                </c:pt>
                <c:pt idx="15">
                  <c:v>451</c:v>
                </c:pt>
                <c:pt idx="16">
                  <c:v>518</c:v>
                </c:pt>
                <c:pt idx="17">
                  <c:v>454</c:v>
                </c:pt>
                <c:pt idx="18">
                  <c:v>458</c:v>
                </c:pt>
                <c:pt idx="19">
                  <c:v>481</c:v>
                </c:pt>
                <c:pt idx="20">
                  <c:v>330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6564096"/>
        <c:axId val="27236992"/>
      </c:areaChart>
      <c:dateAx>
        <c:axId val="26564096"/>
        <c:scaling>
          <c:orientation val="minMax"/>
        </c:scaling>
        <c:delete val="1"/>
        <c:axPos val="b"/>
        <c:numFmt formatCode="m/d/yyyy" sourceLinked="1"/>
        <c:majorTickMark val="out"/>
        <c:minorTickMark val="none"/>
        <c:tickLblPos val="nextTo"/>
        <c:crossAx val="27236992"/>
        <c:crosses val="autoZero"/>
        <c:auto val="1"/>
        <c:lblOffset val="100"/>
        <c:baseTimeUnit val="days"/>
      </c:dateAx>
      <c:valAx>
        <c:axId val="27236992"/>
        <c:scaling>
          <c:orientation val="minMax"/>
          <c:max val="700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6564096"/>
        <c:crosses val="autoZero"/>
        <c:crossBetween val="midCat"/>
      </c:valAx>
    </c:plotArea>
    <c:plotVisOnly val="1"/>
    <c:dispBlanksAs val="zero"/>
    <c:showDLblsOverMax val="0"/>
  </c:chart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556D21-48EA-45A5-B96B-46F0859B4715}" type="datetimeFigureOut">
              <a:rPr lang="en-US" smtClean="0"/>
              <a:t>12/16/2014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136459-2E2C-4B09-90E1-6B68F58142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416486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F0BE65-C96E-4BD4-BA21-3DC8B835763A}" type="datetimeFigureOut">
              <a:rPr lang="en-US" smtClean="0"/>
              <a:t>12/16/2014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D5590A-DFEE-479F-AF99-32793EC655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18457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1135464" y="1361949"/>
            <a:ext cx="8008536" cy="16459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t"/>
          <a:lstStyle/>
          <a:p>
            <a:pPr algn="l"/>
            <a:endParaRPr lang="en-US" sz="1400" dirty="0" smtClean="0">
              <a:solidFill>
                <a:schemeClr val="tx2"/>
              </a:solidFill>
            </a:endParaRPr>
          </a:p>
        </p:txBody>
      </p:sp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276600" y="1671876"/>
            <a:ext cx="5562600" cy="737973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chemeClr val="tx1"/>
                </a:solidFill>
                <a:latin typeface="Rockwell" pitchFamily="18" charset="0"/>
              </a:defRPr>
            </a:lvl1pPr>
          </a:lstStyle>
          <a:p>
            <a:pPr lvl="0"/>
            <a:r>
              <a:rPr lang="en-US" noProof="0" smtClean="0"/>
              <a:t>Click to edit Master title style</a:t>
            </a:r>
            <a:endParaRPr lang="en-US" noProof="0" dirty="0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277213" y="2400300"/>
            <a:ext cx="5584990" cy="448794"/>
          </a:xfrm>
        </p:spPr>
        <p:txBody>
          <a:bodyPr>
            <a:normAutofit/>
          </a:bodyPr>
          <a:lstStyle>
            <a:lvl1pPr marL="0" indent="0" algn="l">
              <a:buFont typeface="Wingdings" pitchFamily="2" charset="2"/>
              <a:buNone/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en-US" noProof="0" smtClean="0"/>
              <a:t>Click to edit Master subtitle style</a:t>
            </a:r>
            <a:endParaRPr lang="en-US" noProof="0" dirty="0" smtClean="0"/>
          </a:p>
        </p:txBody>
      </p:sp>
      <p:cxnSp>
        <p:nvCxnSpPr>
          <p:cNvPr id="12" name="Straight Connector 25"/>
          <p:cNvCxnSpPr>
            <a:cxnSpLocks noChangeShapeType="1"/>
          </p:cNvCxnSpPr>
          <p:nvPr/>
        </p:nvCxnSpPr>
        <p:spPr bwMode="auto">
          <a:xfrm>
            <a:off x="2978150" y="1649016"/>
            <a:ext cx="0" cy="1257300"/>
          </a:xfrm>
          <a:prstGeom prst="line">
            <a:avLst/>
          </a:prstGeom>
          <a:noFill/>
          <a:ln w="9525" algn="ctr">
            <a:solidFill>
              <a:srgbClr val="616265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</p:cxnSp>
      <p:sp>
        <p:nvSpPr>
          <p:cNvPr id="13" name="Rectangle 12"/>
          <p:cNvSpPr/>
          <p:nvPr/>
        </p:nvSpPr>
        <p:spPr>
          <a:xfrm>
            <a:off x="0" y="4661297"/>
            <a:ext cx="9144000" cy="488156"/>
          </a:xfrm>
          <a:prstGeom prst="rect">
            <a:avLst/>
          </a:prstGeom>
          <a:solidFill>
            <a:srgbClr val="0026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TextBox 21"/>
          <p:cNvSpPr txBox="1">
            <a:spLocks noChangeArrowheads="1"/>
          </p:cNvSpPr>
          <p:nvPr/>
        </p:nvSpPr>
        <p:spPr bwMode="auto">
          <a:xfrm>
            <a:off x="6566707" y="4708117"/>
            <a:ext cx="246253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400">
                <a:solidFill>
                  <a:schemeClr val="bg2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sz="1400">
                <a:solidFill>
                  <a:schemeClr val="bg2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sz="1400">
                <a:solidFill>
                  <a:schemeClr val="bg2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sz="1400">
                <a:solidFill>
                  <a:schemeClr val="bg2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sz="1400">
                <a:solidFill>
                  <a:schemeClr val="bg2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2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2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2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2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r" eaLnBrk="1" hangingPunct="1">
              <a:defRPr/>
            </a:pPr>
            <a:r>
              <a:rPr lang="en-US" sz="2000" dirty="0" smtClean="0">
                <a:solidFill>
                  <a:srgbClr val="FFFFFF"/>
                </a:solidFill>
                <a:latin typeface="Rockwell" pitchFamily="18" charset="0"/>
                <a:cs typeface="+mn-cs"/>
              </a:rPr>
              <a:t>IT Communications</a:t>
            </a:r>
          </a:p>
        </p:txBody>
      </p:sp>
      <p:sp>
        <p:nvSpPr>
          <p:cNvPr id="17" name="Text Box 4"/>
          <p:cNvSpPr txBox="1">
            <a:spLocks noChangeArrowheads="1"/>
          </p:cNvSpPr>
          <p:nvPr/>
        </p:nvSpPr>
        <p:spPr bwMode="auto">
          <a:xfrm>
            <a:off x="77789" y="4855369"/>
            <a:ext cx="1730375" cy="1908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80000"/>
              </a:lnSpc>
              <a:spcBef>
                <a:spcPct val="20000"/>
              </a:spcBef>
              <a:defRPr sz="1400">
                <a:solidFill>
                  <a:schemeClr val="bg2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lnSpc>
                <a:spcPct val="80000"/>
              </a:lnSpc>
              <a:spcBef>
                <a:spcPct val="20000"/>
              </a:spcBef>
              <a:defRPr sz="1400">
                <a:solidFill>
                  <a:schemeClr val="bg2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lnSpc>
                <a:spcPct val="80000"/>
              </a:lnSpc>
              <a:spcBef>
                <a:spcPct val="20000"/>
              </a:spcBef>
              <a:defRPr sz="1400">
                <a:solidFill>
                  <a:schemeClr val="bg2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lnSpc>
                <a:spcPct val="80000"/>
              </a:lnSpc>
              <a:spcBef>
                <a:spcPct val="20000"/>
              </a:spcBef>
              <a:defRPr sz="1400">
                <a:solidFill>
                  <a:schemeClr val="bg2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lnSpc>
                <a:spcPct val="80000"/>
              </a:lnSpc>
              <a:spcBef>
                <a:spcPct val="20000"/>
              </a:spcBef>
              <a:defRPr sz="1400">
                <a:solidFill>
                  <a:schemeClr val="bg2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bg2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bg2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bg2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bg2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l" eaLnBrk="1" hangingPunct="1">
              <a:defRPr/>
            </a:pPr>
            <a:r>
              <a:rPr lang="en-US" sz="800" smtClean="0">
                <a:solidFill>
                  <a:srgbClr val="8093B1"/>
                </a:solidFill>
              </a:rPr>
              <a:t>INTERNAL USE ONLY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259" y="1361949"/>
            <a:ext cx="2584136" cy="1645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89023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70836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wP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800101"/>
            <a:ext cx="5638800" cy="379452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55377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 wPic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800101"/>
            <a:ext cx="8686800" cy="173831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10957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8404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12791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1" y="1141939"/>
            <a:ext cx="7543800" cy="22408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t"/>
          <a:lstStyle/>
          <a:p>
            <a:pPr algn="l"/>
            <a:endParaRPr lang="en-US" sz="1400" dirty="0" smtClean="0">
              <a:solidFill>
                <a:schemeClr val="tx2"/>
              </a:solidFill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0" y="4661297"/>
            <a:ext cx="9144000" cy="488156"/>
          </a:xfrm>
          <a:prstGeom prst="rect">
            <a:avLst/>
          </a:prstGeom>
          <a:solidFill>
            <a:srgbClr val="0026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1901" y="1241573"/>
            <a:ext cx="3580581" cy="1262992"/>
          </a:xfrm>
          <a:prstGeom prst="rect">
            <a:avLst/>
          </a:prstGeom>
        </p:spPr>
      </p:pic>
      <p:sp>
        <p:nvSpPr>
          <p:cNvPr id="7" name="TextBox 21"/>
          <p:cNvSpPr txBox="1">
            <a:spLocks noChangeArrowheads="1"/>
          </p:cNvSpPr>
          <p:nvPr userDrawn="1"/>
        </p:nvSpPr>
        <p:spPr bwMode="auto">
          <a:xfrm>
            <a:off x="1851726" y="2504565"/>
            <a:ext cx="543891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400">
                <a:solidFill>
                  <a:schemeClr val="bg2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sz="1400">
                <a:solidFill>
                  <a:schemeClr val="bg2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sz="1400">
                <a:solidFill>
                  <a:schemeClr val="bg2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sz="1400">
                <a:solidFill>
                  <a:schemeClr val="bg2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sz="1400">
                <a:solidFill>
                  <a:schemeClr val="bg2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2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2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2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2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r" eaLnBrk="1" hangingPunct="1">
              <a:defRPr/>
            </a:pPr>
            <a:r>
              <a:rPr lang="en-US" sz="4000" dirty="0" smtClean="0">
                <a:solidFill>
                  <a:schemeClr val="tx1"/>
                </a:solidFill>
                <a:latin typeface="Rockwell" pitchFamily="18" charset="0"/>
                <a:cs typeface="+mn-cs"/>
              </a:rPr>
              <a:t>IT Communications</a:t>
            </a:r>
          </a:p>
        </p:txBody>
      </p:sp>
    </p:spTree>
    <p:extLst>
      <p:ext uri="{BB962C8B-B14F-4D97-AF65-F5344CB8AC3E}">
        <p14:creationId xmlns:p14="http://schemas.microsoft.com/office/powerpoint/2010/main" val="4293736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0" y="4896060"/>
            <a:ext cx="9144000" cy="253603"/>
          </a:xfrm>
          <a:prstGeom prst="rect">
            <a:avLst/>
          </a:prstGeom>
          <a:solidFill>
            <a:srgbClr val="0026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8600" y="205978"/>
            <a:ext cx="8686800" cy="53697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800101"/>
            <a:ext cx="8686800" cy="37945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cxnSp>
        <p:nvCxnSpPr>
          <p:cNvPr id="12" name="Straight Connector 11"/>
          <p:cNvCxnSpPr/>
          <p:nvPr/>
        </p:nvCxnSpPr>
        <p:spPr>
          <a:xfrm>
            <a:off x="0" y="0"/>
            <a:ext cx="9144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9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30" t="24011" r="18338" b="24502"/>
          <a:stretch/>
        </p:blipFill>
        <p:spPr>
          <a:xfrm>
            <a:off x="0" y="0"/>
            <a:ext cx="9144000" cy="4896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53773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5" r:id="rId4"/>
    <p:sldLayoutId id="2147483666" r:id="rId5"/>
    <p:sldLayoutId id="2147483669" r:id="rId6"/>
    <p:sldLayoutId id="2147483670" r:id="rId7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2000" b="0" kern="1200">
          <a:solidFill>
            <a:schemeClr val="tx1"/>
          </a:solidFill>
          <a:latin typeface="Rockwell" pitchFamily="18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ts val="600"/>
        </a:spcBef>
        <a:buClr>
          <a:schemeClr val="tx1"/>
        </a:buClr>
        <a:buFont typeface="Arial" pitchFamily="34" charset="0"/>
        <a:buChar char="•"/>
        <a:defRPr sz="1600" kern="1200">
          <a:solidFill>
            <a:schemeClr val="tx2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defTabSz="914400" rtl="0" eaLnBrk="1" latinLnBrk="0" hangingPunct="1">
        <a:spcBef>
          <a:spcPts val="600"/>
        </a:spcBef>
        <a:buClr>
          <a:schemeClr val="tx1"/>
        </a:buClr>
        <a:buFont typeface="Arial" pitchFamily="34" charset="0"/>
        <a:buChar char="–"/>
        <a:defRPr sz="1400" kern="1200">
          <a:solidFill>
            <a:schemeClr val="tx2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defTabSz="914400" rtl="0" eaLnBrk="1" latinLnBrk="0" hangingPunct="1">
        <a:spcBef>
          <a:spcPts val="600"/>
        </a:spcBef>
        <a:buClr>
          <a:schemeClr val="tx1"/>
        </a:buClr>
        <a:buFont typeface="Arial" pitchFamily="34" charset="0"/>
        <a:buChar char="•"/>
        <a:defRPr sz="1200" kern="1200">
          <a:solidFill>
            <a:schemeClr val="tx2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defTabSz="914400" rtl="0" eaLnBrk="1" latinLnBrk="0" hangingPunct="1">
        <a:spcBef>
          <a:spcPts val="600"/>
        </a:spcBef>
        <a:buClr>
          <a:schemeClr val="tx1"/>
        </a:buClr>
        <a:buFont typeface="Arial" pitchFamily="34" charset="0"/>
        <a:buChar char="–"/>
        <a:defRPr sz="1100" kern="1200">
          <a:solidFill>
            <a:schemeClr val="tx2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defTabSz="914400" rtl="0" eaLnBrk="1" latinLnBrk="0" hangingPunct="1">
        <a:spcBef>
          <a:spcPts val="600"/>
        </a:spcBef>
        <a:buClr>
          <a:schemeClr val="tx1"/>
        </a:buClr>
        <a:buFont typeface="Arial" pitchFamily="34" charset="0"/>
        <a:buChar char="»"/>
        <a:defRPr sz="1100" kern="1200">
          <a:solidFill>
            <a:schemeClr val="tx2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1.png"/><Relationship Id="rId13" Type="http://schemas.openxmlformats.org/officeDocument/2006/relationships/image" Target="../media/image126.png"/><Relationship Id="rId18" Type="http://schemas.openxmlformats.org/officeDocument/2006/relationships/image" Target="../media/image130.png"/><Relationship Id="rId3" Type="http://schemas.openxmlformats.org/officeDocument/2006/relationships/image" Target="../media/image117.E439DD40"/><Relationship Id="rId7" Type="http://schemas.openxmlformats.org/officeDocument/2006/relationships/image" Target="../media/image120.png"/><Relationship Id="rId12" Type="http://schemas.openxmlformats.org/officeDocument/2006/relationships/image" Target="../media/image125.png"/><Relationship Id="rId17" Type="http://schemas.openxmlformats.org/officeDocument/2006/relationships/image" Target="../media/image129.jpeg"/><Relationship Id="rId2" Type="http://schemas.openxmlformats.org/officeDocument/2006/relationships/chart" Target="../charts/chart10.xml"/><Relationship Id="rId16" Type="http://schemas.openxmlformats.org/officeDocument/2006/relationships/image" Target="../media/image128.E8A8F980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9.png"/><Relationship Id="rId11" Type="http://schemas.openxmlformats.org/officeDocument/2006/relationships/image" Target="../media/image124.png"/><Relationship Id="rId5" Type="http://schemas.openxmlformats.org/officeDocument/2006/relationships/image" Target="../media/image118.png"/><Relationship Id="rId15" Type="http://schemas.openxmlformats.org/officeDocument/2006/relationships/hyperlink" Target="https://mylibertyvideo.lmig.com/vportal/VideoPlayer.jsp?ccsid=C-6ae6c32e-f6c7-4aa0-8671-712944c4a466:13" TargetMode="External"/><Relationship Id="rId10" Type="http://schemas.openxmlformats.org/officeDocument/2006/relationships/image" Target="../media/image123.png"/><Relationship Id="rId4" Type="http://schemas.openxmlformats.org/officeDocument/2006/relationships/image" Target="../media/image115.png"/><Relationship Id="rId9" Type="http://schemas.openxmlformats.org/officeDocument/2006/relationships/image" Target="../media/image122.png"/><Relationship Id="rId14" Type="http://schemas.openxmlformats.org/officeDocument/2006/relationships/image" Target="../media/image12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5.png"/><Relationship Id="rId13" Type="http://schemas.openxmlformats.org/officeDocument/2006/relationships/image" Target="../media/image140.png"/><Relationship Id="rId18" Type="http://schemas.openxmlformats.org/officeDocument/2006/relationships/image" Target="../media/image145.jpeg"/><Relationship Id="rId3" Type="http://schemas.openxmlformats.org/officeDocument/2006/relationships/chart" Target="../charts/chart12.xml"/><Relationship Id="rId21" Type="http://schemas.openxmlformats.org/officeDocument/2006/relationships/image" Target="../media/image148.png"/><Relationship Id="rId7" Type="http://schemas.openxmlformats.org/officeDocument/2006/relationships/image" Target="../media/image134.png"/><Relationship Id="rId12" Type="http://schemas.openxmlformats.org/officeDocument/2006/relationships/image" Target="../media/image139.png"/><Relationship Id="rId17" Type="http://schemas.openxmlformats.org/officeDocument/2006/relationships/image" Target="../media/image144.png"/><Relationship Id="rId2" Type="http://schemas.openxmlformats.org/officeDocument/2006/relationships/chart" Target="../charts/chart11.xml"/><Relationship Id="rId16" Type="http://schemas.openxmlformats.org/officeDocument/2006/relationships/image" Target="../media/image143.png"/><Relationship Id="rId20" Type="http://schemas.openxmlformats.org/officeDocument/2006/relationships/image" Target="../media/image14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3.jpeg"/><Relationship Id="rId11" Type="http://schemas.openxmlformats.org/officeDocument/2006/relationships/image" Target="../media/image138.png"/><Relationship Id="rId5" Type="http://schemas.openxmlformats.org/officeDocument/2006/relationships/image" Target="../media/image132.jpeg"/><Relationship Id="rId15" Type="http://schemas.openxmlformats.org/officeDocument/2006/relationships/image" Target="../media/image142.png"/><Relationship Id="rId23" Type="http://schemas.openxmlformats.org/officeDocument/2006/relationships/image" Target="../media/image150.png"/><Relationship Id="rId10" Type="http://schemas.openxmlformats.org/officeDocument/2006/relationships/image" Target="../media/image137.png"/><Relationship Id="rId19" Type="http://schemas.openxmlformats.org/officeDocument/2006/relationships/image" Target="../media/image146.png"/><Relationship Id="rId4" Type="http://schemas.openxmlformats.org/officeDocument/2006/relationships/image" Target="../media/image131.png"/><Relationship Id="rId9" Type="http://schemas.openxmlformats.org/officeDocument/2006/relationships/image" Target="../media/image136.png"/><Relationship Id="rId14" Type="http://schemas.openxmlformats.org/officeDocument/2006/relationships/image" Target="../media/image141.png"/><Relationship Id="rId22" Type="http://schemas.openxmlformats.org/officeDocument/2006/relationships/image" Target="../media/image14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5.png"/><Relationship Id="rId13" Type="http://schemas.openxmlformats.org/officeDocument/2006/relationships/image" Target="../media/image160.png"/><Relationship Id="rId18" Type="http://schemas.openxmlformats.org/officeDocument/2006/relationships/image" Target="../media/image165.jpeg"/><Relationship Id="rId3" Type="http://schemas.openxmlformats.org/officeDocument/2006/relationships/image" Target="../media/image71.png"/><Relationship Id="rId7" Type="http://schemas.openxmlformats.org/officeDocument/2006/relationships/image" Target="../media/image154.png"/><Relationship Id="rId12" Type="http://schemas.openxmlformats.org/officeDocument/2006/relationships/image" Target="../media/image159.png"/><Relationship Id="rId17" Type="http://schemas.openxmlformats.org/officeDocument/2006/relationships/image" Target="../media/image164.png"/><Relationship Id="rId2" Type="http://schemas.openxmlformats.org/officeDocument/2006/relationships/chart" Target="../charts/chart13.xml"/><Relationship Id="rId16" Type="http://schemas.openxmlformats.org/officeDocument/2006/relationships/image" Target="../media/image163.png"/><Relationship Id="rId20" Type="http://schemas.openxmlformats.org/officeDocument/2006/relationships/image" Target="../media/image16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3.png"/><Relationship Id="rId11" Type="http://schemas.openxmlformats.org/officeDocument/2006/relationships/image" Target="../media/image158.png"/><Relationship Id="rId5" Type="http://schemas.openxmlformats.org/officeDocument/2006/relationships/image" Target="../media/image152.png"/><Relationship Id="rId15" Type="http://schemas.openxmlformats.org/officeDocument/2006/relationships/image" Target="../media/image162.png"/><Relationship Id="rId10" Type="http://schemas.openxmlformats.org/officeDocument/2006/relationships/image" Target="../media/image157.png"/><Relationship Id="rId19" Type="http://schemas.openxmlformats.org/officeDocument/2006/relationships/image" Target="../media/image166.png"/><Relationship Id="rId4" Type="http://schemas.openxmlformats.org/officeDocument/2006/relationships/image" Target="../media/image151.png"/><Relationship Id="rId9" Type="http://schemas.openxmlformats.org/officeDocument/2006/relationships/image" Target="../media/image156.png"/><Relationship Id="rId14" Type="http://schemas.openxmlformats.org/officeDocument/2006/relationships/image" Target="../media/image16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9.png"/><Relationship Id="rId7" Type="http://schemas.openxmlformats.org/officeDocument/2006/relationships/image" Target="../media/image173.png"/><Relationship Id="rId2" Type="http://schemas.openxmlformats.org/officeDocument/2006/relationships/image" Target="../media/image16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2.png"/><Relationship Id="rId5" Type="http://schemas.openxmlformats.org/officeDocument/2006/relationships/image" Target="../media/image171.png"/><Relationship Id="rId4" Type="http://schemas.openxmlformats.org/officeDocument/2006/relationships/image" Target="../media/image170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openxmlformats.org/officeDocument/2006/relationships/chart" Target="../charts/chart1.xml"/><Relationship Id="rId16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5" Type="http://schemas.openxmlformats.org/officeDocument/2006/relationships/image" Target="../media/image17.jpeg"/><Relationship Id="rId10" Type="http://schemas.openxmlformats.org/officeDocument/2006/relationships/image" Target="../media/image12.png"/><Relationship Id="rId4" Type="http://schemas.openxmlformats.org/officeDocument/2006/relationships/image" Target="../media/image6.jpeg"/><Relationship Id="rId9" Type="http://schemas.openxmlformats.org/officeDocument/2006/relationships/image" Target="../media/image11.png"/><Relationship Id="rId14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7.png"/><Relationship Id="rId3" Type="http://schemas.openxmlformats.org/officeDocument/2006/relationships/image" Target="../media/image7.png"/><Relationship Id="rId7" Type="http://schemas.openxmlformats.org/officeDocument/2006/relationships/image" Target="../media/image22.png"/><Relationship Id="rId12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20.png"/><Relationship Id="rId10" Type="http://schemas.openxmlformats.org/officeDocument/2006/relationships/image" Target="../media/image25.png"/><Relationship Id="rId4" Type="http://schemas.openxmlformats.org/officeDocument/2006/relationships/image" Target="../media/image19.jpeg"/><Relationship Id="rId9" Type="http://schemas.openxmlformats.org/officeDocument/2006/relationships/image" Target="../media/image2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37.png"/><Relationship Id="rId18" Type="http://schemas.openxmlformats.org/officeDocument/2006/relationships/image" Target="../media/image42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12" Type="http://schemas.openxmlformats.org/officeDocument/2006/relationships/image" Target="../media/image36.png"/><Relationship Id="rId17" Type="http://schemas.openxmlformats.org/officeDocument/2006/relationships/image" Target="../media/image41.png"/><Relationship Id="rId2" Type="http://schemas.openxmlformats.org/officeDocument/2006/relationships/chart" Target="../charts/chart4.xml"/><Relationship Id="rId16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11" Type="http://schemas.openxmlformats.org/officeDocument/2006/relationships/image" Target="../media/image35.png"/><Relationship Id="rId5" Type="http://schemas.openxmlformats.org/officeDocument/2006/relationships/image" Target="../media/image30.png"/><Relationship Id="rId15" Type="http://schemas.openxmlformats.org/officeDocument/2006/relationships/image" Target="../media/image39.png"/><Relationship Id="rId10" Type="http://schemas.openxmlformats.org/officeDocument/2006/relationships/image" Target="../media/image34.png"/><Relationship Id="rId19" Type="http://schemas.openxmlformats.org/officeDocument/2006/relationships/image" Target="../media/image43.png"/><Relationship Id="rId4" Type="http://schemas.openxmlformats.org/officeDocument/2006/relationships/image" Target="../media/image29.jpeg"/><Relationship Id="rId9" Type="http://schemas.openxmlformats.org/officeDocument/2006/relationships/image" Target="../media/image7.png"/><Relationship Id="rId14" Type="http://schemas.openxmlformats.org/officeDocument/2006/relationships/image" Target="../media/image3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13" Type="http://schemas.openxmlformats.org/officeDocument/2006/relationships/image" Target="../media/image54.png"/><Relationship Id="rId18" Type="http://schemas.openxmlformats.org/officeDocument/2006/relationships/image" Target="../media/image59.png"/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12" Type="http://schemas.openxmlformats.org/officeDocument/2006/relationships/image" Target="../media/image53.png"/><Relationship Id="rId17" Type="http://schemas.openxmlformats.org/officeDocument/2006/relationships/image" Target="../media/image58.jpeg"/><Relationship Id="rId2" Type="http://schemas.openxmlformats.org/officeDocument/2006/relationships/chart" Target="../charts/chart5.xml"/><Relationship Id="rId16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11" Type="http://schemas.openxmlformats.org/officeDocument/2006/relationships/image" Target="../media/image52.png"/><Relationship Id="rId5" Type="http://schemas.openxmlformats.org/officeDocument/2006/relationships/image" Target="../media/image46.jpeg"/><Relationship Id="rId15" Type="http://schemas.openxmlformats.org/officeDocument/2006/relationships/image" Target="../media/image56.png"/><Relationship Id="rId10" Type="http://schemas.openxmlformats.org/officeDocument/2006/relationships/image" Target="../media/image51.png"/><Relationship Id="rId4" Type="http://schemas.openxmlformats.org/officeDocument/2006/relationships/image" Target="../media/image45.png"/><Relationship Id="rId9" Type="http://schemas.openxmlformats.org/officeDocument/2006/relationships/image" Target="../media/image50.png"/><Relationship Id="rId14" Type="http://schemas.openxmlformats.org/officeDocument/2006/relationships/image" Target="../media/image5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13" Type="http://schemas.openxmlformats.org/officeDocument/2006/relationships/image" Target="../media/image69.png"/><Relationship Id="rId18" Type="http://schemas.openxmlformats.org/officeDocument/2006/relationships/image" Target="../media/image46.jpeg"/><Relationship Id="rId3" Type="http://schemas.openxmlformats.org/officeDocument/2006/relationships/image" Target="../media/image60.png"/><Relationship Id="rId7" Type="http://schemas.openxmlformats.org/officeDocument/2006/relationships/image" Target="../media/image63.png"/><Relationship Id="rId12" Type="http://schemas.openxmlformats.org/officeDocument/2006/relationships/image" Target="../media/image68.png"/><Relationship Id="rId17" Type="http://schemas.openxmlformats.org/officeDocument/2006/relationships/image" Target="../media/image73.jpeg"/><Relationship Id="rId2" Type="http://schemas.openxmlformats.org/officeDocument/2006/relationships/chart" Target="../charts/chart6.xml"/><Relationship Id="rId16" Type="http://schemas.openxmlformats.org/officeDocument/2006/relationships/image" Target="../media/image72.jpeg"/><Relationship Id="rId20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png"/><Relationship Id="rId11" Type="http://schemas.openxmlformats.org/officeDocument/2006/relationships/image" Target="../media/image67.jpeg"/><Relationship Id="rId5" Type="http://schemas.openxmlformats.org/officeDocument/2006/relationships/image" Target="../media/image61.jpeg"/><Relationship Id="rId15" Type="http://schemas.openxmlformats.org/officeDocument/2006/relationships/image" Target="../media/image71.png"/><Relationship Id="rId10" Type="http://schemas.openxmlformats.org/officeDocument/2006/relationships/image" Target="../media/image66.png"/><Relationship Id="rId19" Type="http://schemas.openxmlformats.org/officeDocument/2006/relationships/image" Target="../media/image74.jpeg"/><Relationship Id="rId4" Type="http://schemas.openxmlformats.org/officeDocument/2006/relationships/image" Target="../media/image44.png"/><Relationship Id="rId9" Type="http://schemas.openxmlformats.org/officeDocument/2006/relationships/image" Target="../media/image65.png"/><Relationship Id="rId14" Type="http://schemas.openxmlformats.org/officeDocument/2006/relationships/image" Target="../media/image7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jpeg"/><Relationship Id="rId13" Type="http://schemas.openxmlformats.org/officeDocument/2006/relationships/image" Target="../media/image84.png"/><Relationship Id="rId18" Type="http://schemas.openxmlformats.org/officeDocument/2006/relationships/image" Target="../media/image89.png"/><Relationship Id="rId3" Type="http://schemas.openxmlformats.org/officeDocument/2006/relationships/image" Target="../media/image44.png"/><Relationship Id="rId21" Type="http://schemas.openxmlformats.org/officeDocument/2006/relationships/image" Target="../media/image92.png"/><Relationship Id="rId7" Type="http://schemas.openxmlformats.org/officeDocument/2006/relationships/image" Target="../media/image78.png"/><Relationship Id="rId12" Type="http://schemas.openxmlformats.org/officeDocument/2006/relationships/image" Target="../media/image83.png"/><Relationship Id="rId17" Type="http://schemas.openxmlformats.org/officeDocument/2006/relationships/image" Target="../media/image88.png"/><Relationship Id="rId2" Type="http://schemas.openxmlformats.org/officeDocument/2006/relationships/chart" Target="../charts/chart7.xml"/><Relationship Id="rId16" Type="http://schemas.openxmlformats.org/officeDocument/2006/relationships/image" Target="../media/image87.png"/><Relationship Id="rId20" Type="http://schemas.openxmlformats.org/officeDocument/2006/relationships/image" Target="../media/image9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7.png"/><Relationship Id="rId11" Type="http://schemas.openxmlformats.org/officeDocument/2006/relationships/image" Target="../media/image82.png"/><Relationship Id="rId5" Type="http://schemas.openxmlformats.org/officeDocument/2006/relationships/image" Target="../media/image76.png"/><Relationship Id="rId15" Type="http://schemas.openxmlformats.org/officeDocument/2006/relationships/image" Target="../media/image86.png"/><Relationship Id="rId10" Type="http://schemas.openxmlformats.org/officeDocument/2006/relationships/image" Target="../media/image81.png"/><Relationship Id="rId19" Type="http://schemas.openxmlformats.org/officeDocument/2006/relationships/image" Target="../media/image90.png"/><Relationship Id="rId4" Type="http://schemas.openxmlformats.org/officeDocument/2006/relationships/image" Target="../media/image75.png"/><Relationship Id="rId9" Type="http://schemas.openxmlformats.org/officeDocument/2006/relationships/image" Target="../media/image80.png"/><Relationship Id="rId14" Type="http://schemas.openxmlformats.org/officeDocument/2006/relationships/image" Target="../media/image8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.png"/><Relationship Id="rId13" Type="http://schemas.openxmlformats.org/officeDocument/2006/relationships/image" Target="../media/image103.png"/><Relationship Id="rId3" Type="http://schemas.openxmlformats.org/officeDocument/2006/relationships/image" Target="../media/image93.png"/><Relationship Id="rId7" Type="http://schemas.openxmlformats.org/officeDocument/2006/relationships/image" Target="../media/image97.png"/><Relationship Id="rId12" Type="http://schemas.openxmlformats.org/officeDocument/2006/relationships/image" Target="../media/image102.png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6.png"/><Relationship Id="rId11" Type="http://schemas.openxmlformats.org/officeDocument/2006/relationships/image" Target="../media/image101.png"/><Relationship Id="rId5" Type="http://schemas.openxmlformats.org/officeDocument/2006/relationships/image" Target="../media/image95.png"/><Relationship Id="rId15" Type="http://schemas.openxmlformats.org/officeDocument/2006/relationships/image" Target="../media/image105.png"/><Relationship Id="rId10" Type="http://schemas.openxmlformats.org/officeDocument/2006/relationships/image" Target="../media/image100.png"/><Relationship Id="rId4" Type="http://schemas.openxmlformats.org/officeDocument/2006/relationships/image" Target="../media/image94.png"/><Relationship Id="rId9" Type="http://schemas.openxmlformats.org/officeDocument/2006/relationships/image" Target="../media/image99.png"/><Relationship Id="rId14" Type="http://schemas.openxmlformats.org/officeDocument/2006/relationships/image" Target="../media/image10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0.png"/><Relationship Id="rId13" Type="http://schemas.openxmlformats.org/officeDocument/2006/relationships/image" Target="../media/image68.png"/><Relationship Id="rId3" Type="http://schemas.openxmlformats.org/officeDocument/2006/relationships/image" Target="../media/image74.jpeg"/><Relationship Id="rId7" Type="http://schemas.openxmlformats.org/officeDocument/2006/relationships/image" Target="../media/image109.png"/><Relationship Id="rId12" Type="http://schemas.openxmlformats.org/officeDocument/2006/relationships/image" Target="../media/image114.png"/><Relationship Id="rId2" Type="http://schemas.openxmlformats.org/officeDocument/2006/relationships/chart" Target="../charts/chart9.xml"/><Relationship Id="rId16" Type="http://schemas.openxmlformats.org/officeDocument/2006/relationships/image" Target="../media/image1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8.png"/><Relationship Id="rId11" Type="http://schemas.openxmlformats.org/officeDocument/2006/relationships/image" Target="../media/image113.png"/><Relationship Id="rId5" Type="http://schemas.openxmlformats.org/officeDocument/2006/relationships/image" Target="../media/image107.png"/><Relationship Id="rId15" Type="http://schemas.openxmlformats.org/officeDocument/2006/relationships/image" Target="../media/image115.png"/><Relationship Id="rId10" Type="http://schemas.openxmlformats.org/officeDocument/2006/relationships/image" Target="../media/image112.png"/><Relationship Id="rId4" Type="http://schemas.openxmlformats.org/officeDocument/2006/relationships/image" Target="../media/image106.png"/><Relationship Id="rId9" Type="http://schemas.openxmlformats.org/officeDocument/2006/relationships/image" Target="../media/image111.png"/><Relationship Id="rId1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76600" y="1565546"/>
            <a:ext cx="5562600" cy="737973"/>
          </a:xfrm>
        </p:spPr>
        <p:txBody>
          <a:bodyPr/>
          <a:lstStyle/>
          <a:p>
            <a:r>
              <a:rPr lang="en-US" dirty="0" smtClean="0"/>
              <a:t>IT Communications in 2014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77213" y="2293970"/>
            <a:ext cx="5584990" cy="448794"/>
          </a:xfrm>
        </p:spPr>
        <p:txBody>
          <a:bodyPr>
            <a:normAutofit/>
          </a:bodyPr>
          <a:lstStyle/>
          <a:p>
            <a:r>
              <a:rPr lang="en-US" sz="1800" dirty="0" smtClean="0"/>
              <a:t>December 17, 2014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0227336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 43"/>
          <p:cNvSpPr/>
          <p:nvPr/>
        </p:nvSpPr>
        <p:spPr>
          <a:xfrm>
            <a:off x="4326180" y="774674"/>
            <a:ext cx="4817820" cy="4112765"/>
          </a:xfrm>
          <a:prstGeom prst="rect">
            <a:avLst/>
          </a:prstGeom>
          <a:solidFill>
            <a:srgbClr val="6C953C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t"/>
          <a:lstStyle/>
          <a:p>
            <a:pPr algn="l"/>
            <a:endParaRPr lang="en-US" sz="1400" dirty="0" smtClean="0">
              <a:solidFill>
                <a:schemeClr val="tx2"/>
              </a:solidFill>
            </a:endParaRPr>
          </a:p>
        </p:txBody>
      </p:sp>
      <p:graphicFrame>
        <p:nvGraphicFramePr>
          <p:cNvPr id="71" name="Chart 7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85442397"/>
              </p:ext>
            </p:extLst>
          </p:nvPr>
        </p:nvGraphicFramePr>
        <p:xfrm>
          <a:off x="-676275" y="-447675"/>
          <a:ext cx="10337671" cy="5972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37" name="Straight Connector 36"/>
          <p:cNvCxnSpPr/>
          <p:nvPr/>
        </p:nvCxnSpPr>
        <p:spPr>
          <a:xfrm>
            <a:off x="0" y="774674"/>
            <a:ext cx="91440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angle 30"/>
          <p:cNvSpPr/>
          <p:nvPr/>
        </p:nvSpPr>
        <p:spPr>
          <a:xfrm>
            <a:off x="4417620" y="671148"/>
            <a:ext cx="4726380" cy="182880"/>
          </a:xfrm>
          <a:prstGeom prst="rect">
            <a:avLst/>
          </a:prstGeom>
          <a:solidFill>
            <a:srgbClr val="6C95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t"/>
          <a:lstStyle/>
          <a:p>
            <a:pPr algn="l"/>
            <a:endParaRPr lang="en-US" sz="1400" dirty="0" smtClean="0">
              <a:solidFill>
                <a:schemeClr val="tx2"/>
              </a:solidFill>
            </a:endParaRPr>
          </a:p>
        </p:txBody>
      </p:sp>
      <p:cxnSp>
        <p:nvCxnSpPr>
          <p:cNvPr id="30" name="Straight Connector 29"/>
          <p:cNvCxnSpPr>
            <a:stCxn id="24" idx="4"/>
          </p:cNvCxnSpPr>
          <p:nvPr/>
        </p:nvCxnSpPr>
        <p:spPr>
          <a:xfrm>
            <a:off x="4683348" y="1034183"/>
            <a:ext cx="0" cy="4036193"/>
          </a:xfrm>
          <a:prstGeom prst="line">
            <a:avLst/>
          </a:prstGeom>
          <a:ln w="19050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itle 1"/>
          <p:cNvSpPr txBox="1">
            <a:spLocks/>
          </p:cNvSpPr>
          <p:nvPr/>
        </p:nvSpPr>
        <p:spPr>
          <a:xfrm>
            <a:off x="228600" y="4887439"/>
            <a:ext cx="8686800" cy="23231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000" b="0" kern="1200">
                <a:solidFill>
                  <a:schemeClr val="tx1"/>
                </a:solidFill>
                <a:latin typeface="Rockwell" pitchFamily="18" charset="0"/>
                <a:ea typeface="+mj-ea"/>
                <a:cs typeface="Arial" pitchFamily="34" charset="0"/>
              </a:defRPr>
            </a:lvl1pPr>
          </a:lstStyle>
          <a:p>
            <a:pPr algn="ctr"/>
            <a:r>
              <a:rPr lang="en-US" sz="1400" dirty="0" smtClean="0">
                <a:solidFill>
                  <a:schemeClr val="bg1"/>
                </a:solidFill>
              </a:rPr>
              <a:t>September 2014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22" name="Oval 21"/>
          <p:cNvSpPr/>
          <p:nvPr/>
        </p:nvSpPr>
        <p:spPr>
          <a:xfrm>
            <a:off x="4326180" y="671148"/>
            <a:ext cx="182880" cy="182880"/>
          </a:xfrm>
          <a:prstGeom prst="ellipse">
            <a:avLst/>
          </a:prstGeom>
          <a:solidFill>
            <a:srgbClr val="6C95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t"/>
          <a:lstStyle/>
          <a:p>
            <a:pPr algn="l"/>
            <a:endParaRPr lang="en-US" sz="1400" dirty="0" smtClean="0">
              <a:solidFill>
                <a:schemeClr val="tx2"/>
              </a:solidFill>
            </a:endParaRPr>
          </a:p>
        </p:txBody>
      </p:sp>
      <p:sp>
        <p:nvSpPr>
          <p:cNvPr id="24" name="Oval 23"/>
          <p:cNvSpPr/>
          <p:nvPr/>
        </p:nvSpPr>
        <p:spPr>
          <a:xfrm>
            <a:off x="4591908" y="851303"/>
            <a:ext cx="182880" cy="18288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t"/>
          <a:lstStyle/>
          <a:p>
            <a:pPr algn="l"/>
            <a:endParaRPr lang="en-US" sz="1400" dirty="0" smtClean="0">
              <a:solidFill>
                <a:schemeClr val="tx2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625863" y="1178785"/>
            <a:ext cx="1039198" cy="461665"/>
          </a:xfrm>
          <a:prstGeom prst="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en-US" sz="1200" dirty="0" err="1" smtClean="0">
                <a:solidFill>
                  <a:schemeClr val="tx2"/>
                </a:solidFill>
              </a:rPr>
              <a:t>TechForum</a:t>
            </a:r>
            <a:r>
              <a:rPr lang="en-US" sz="1200" dirty="0" smtClean="0">
                <a:solidFill>
                  <a:schemeClr val="tx2"/>
                </a:solidFill>
              </a:rPr>
              <a:t> Talk: LION</a:t>
            </a:r>
          </a:p>
        </p:txBody>
      </p:sp>
      <p:cxnSp>
        <p:nvCxnSpPr>
          <p:cNvPr id="27" name="Straight Connector 26"/>
          <p:cNvCxnSpPr>
            <a:stCxn id="28" idx="4"/>
          </p:cNvCxnSpPr>
          <p:nvPr/>
        </p:nvCxnSpPr>
        <p:spPr>
          <a:xfrm flipH="1">
            <a:off x="3418986" y="863121"/>
            <a:ext cx="2350" cy="4036193"/>
          </a:xfrm>
          <a:prstGeom prst="line">
            <a:avLst/>
          </a:prstGeom>
          <a:ln w="19050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Oval 27"/>
          <p:cNvSpPr/>
          <p:nvPr/>
        </p:nvSpPr>
        <p:spPr>
          <a:xfrm>
            <a:off x="3329896" y="680241"/>
            <a:ext cx="182880" cy="18288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t"/>
          <a:lstStyle/>
          <a:p>
            <a:pPr algn="l"/>
            <a:endParaRPr lang="en-US" sz="1400" dirty="0" smtClean="0">
              <a:solidFill>
                <a:schemeClr val="tx2"/>
              </a:solidFill>
            </a:endParaRPr>
          </a:p>
        </p:txBody>
      </p:sp>
      <p:pic>
        <p:nvPicPr>
          <p:cNvPr id="33" name="Picture 32" descr="Give with Liberty | The power of one. The awesomeness of many.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604" t="35187" r="9690" b="33280"/>
          <a:stretch/>
        </p:blipFill>
        <p:spPr bwMode="auto">
          <a:xfrm>
            <a:off x="4360495" y="96153"/>
            <a:ext cx="779056" cy="46166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7" name="Straight Connector 46"/>
          <p:cNvCxnSpPr>
            <a:stCxn id="48" idx="4"/>
          </p:cNvCxnSpPr>
          <p:nvPr/>
        </p:nvCxnSpPr>
        <p:spPr>
          <a:xfrm>
            <a:off x="8835376" y="1036908"/>
            <a:ext cx="0" cy="3850531"/>
          </a:xfrm>
          <a:prstGeom prst="line">
            <a:avLst/>
          </a:prstGeom>
          <a:ln w="1905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Oval 47"/>
          <p:cNvSpPr/>
          <p:nvPr/>
        </p:nvSpPr>
        <p:spPr>
          <a:xfrm>
            <a:off x="8743936" y="854028"/>
            <a:ext cx="182880" cy="18288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t"/>
          <a:lstStyle/>
          <a:p>
            <a:pPr algn="l"/>
            <a:endParaRPr lang="en-US" sz="1400" dirty="0" smtClean="0">
              <a:solidFill>
                <a:schemeClr val="tx2"/>
              </a:solidFill>
            </a:endParaRPr>
          </a:p>
        </p:txBody>
      </p:sp>
      <p:pic>
        <p:nvPicPr>
          <p:cNvPr id="49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4410" y="1168096"/>
            <a:ext cx="1337315" cy="91813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" name="TextBox 49"/>
          <p:cNvSpPr txBox="1"/>
          <p:nvPr/>
        </p:nvSpPr>
        <p:spPr>
          <a:xfrm>
            <a:off x="7692704" y="1936613"/>
            <a:ext cx="906531" cy="246221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 smtClean="0">
                <a:solidFill>
                  <a:schemeClr val="tx2"/>
                </a:solidFill>
              </a:rPr>
              <a:t>Shellshock</a:t>
            </a:r>
          </a:p>
        </p:txBody>
      </p:sp>
      <p:cxnSp>
        <p:nvCxnSpPr>
          <p:cNvPr id="52" name="Straight Connector 51"/>
          <p:cNvCxnSpPr>
            <a:stCxn id="53" idx="4"/>
          </p:cNvCxnSpPr>
          <p:nvPr/>
        </p:nvCxnSpPr>
        <p:spPr>
          <a:xfrm flipH="1">
            <a:off x="2523203" y="863121"/>
            <a:ext cx="2350" cy="4036193"/>
          </a:xfrm>
          <a:prstGeom prst="line">
            <a:avLst/>
          </a:prstGeom>
          <a:ln w="19050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Oval 52"/>
          <p:cNvSpPr/>
          <p:nvPr/>
        </p:nvSpPr>
        <p:spPr>
          <a:xfrm>
            <a:off x="2434113" y="680241"/>
            <a:ext cx="182880" cy="18288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t"/>
          <a:lstStyle/>
          <a:p>
            <a:pPr algn="l"/>
            <a:endParaRPr lang="en-US" sz="1400" dirty="0" smtClean="0">
              <a:solidFill>
                <a:schemeClr val="tx2"/>
              </a:solidFill>
            </a:endParaRPr>
          </a:p>
        </p:txBody>
      </p:sp>
      <p:pic>
        <p:nvPicPr>
          <p:cNvPr id="51" name="Picture 5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85644" y="2511505"/>
            <a:ext cx="1562939" cy="173024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55" name="Group 54"/>
          <p:cNvGrpSpPr/>
          <p:nvPr/>
        </p:nvGrpSpPr>
        <p:grpSpPr>
          <a:xfrm>
            <a:off x="3209242" y="1534165"/>
            <a:ext cx="1353225" cy="2199378"/>
            <a:chOff x="2305878" y="1245460"/>
            <a:chExt cx="3019076" cy="4906862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pic>
          <p:nvPicPr>
            <p:cNvPr id="11266" name="Picture 2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444" t="35922" r="18148"/>
            <a:stretch/>
          </p:blipFill>
          <p:spPr bwMode="auto">
            <a:xfrm>
              <a:off x="2305878" y="1245460"/>
              <a:ext cx="3019076" cy="22216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11267" name="Picture 3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316" t="36211" r="18276"/>
            <a:stretch/>
          </p:blipFill>
          <p:spPr bwMode="auto">
            <a:xfrm>
              <a:off x="2305878" y="2847119"/>
              <a:ext cx="3019076" cy="22116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11268" name="Picture 4"/>
            <p:cNvPicPr>
              <a:picLocks noChangeAspect="1" noChangeArrowheads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405" t="45454" r="18187" b="10916"/>
            <a:stretch/>
          </p:blipFill>
          <p:spPr bwMode="auto">
            <a:xfrm>
              <a:off x="2305878" y="4639639"/>
              <a:ext cx="3019076" cy="15126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</p:grpSp>
      <p:sp>
        <p:nvSpPr>
          <p:cNvPr id="59" name="TextBox 58"/>
          <p:cNvSpPr txBox="1"/>
          <p:nvPr/>
        </p:nvSpPr>
        <p:spPr>
          <a:xfrm>
            <a:off x="3293945" y="3571494"/>
            <a:ext cx="1525619" cy="40011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 smtClean="0"/>
              <a:t>#</a:t>
            </a:r>
            <a:r>
              <a:rPr lang="en-US" sz="1000" b="1" dirty="0" err="1" smtClean="0"/>
              <a:t>ITNews</a:t>
            </a:r>
            <a:r>
              <a:rPr lang="en-US" sz="1000" b="1" dirty="0" smtClean="0"/>
              <a:t> </a:t>
            </a:r>
            <a:r>
              <a:rPr lang="en-US" sz="1000" dirty="0" smtClean="0">
                <a:solidFill>
                  <a:schemeClr val="tx2"/>
                </a:solidFill>
              </a:rPr>
              <a:t>September 12</a:t>
            </a:r>
          </a:p>
          <a:p>
            <a:pPr algn="ctr"/>
            <a:r>
              <a:rPr lang="en-US" sz="1000" dirty="0" smtClean="0">
                <a:solidFill>
                  <a:schemeClr val="tx2"/>
                </a:solidFill>
              </a:rPr>
              <a:t>Click-</a:t>
            </a:r>
            <a:r>
              <a:rPr lang="en-US" sz="1000" dirty="0" err="1" smtClean="0">
                <a:solidFill>
                  <a:schemeClr val="tx2"/>
                </a:solidFill>
              </a:rPr>
              <a:t>throughs</a:t>
            </a:r>
            <a:r>
              <a:rPr lang="en-US" sz="1000" dirty="0" smtClean="0">
                <a:solidFill>
                  <a:schemeClr val="tx2"/>
                </a:solidFill>
              </a:rPr>
              <a:t>: 1,069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4832575" y="1560487"/>
            <a:ext cx="1210588" cy="26161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sz="1100" dirty="0" smtClean="0">
                <a:solidFill>
                  <a:schemeClr val="tx2"/>
                </a:solidFill>
              </a:rPr>
              <a:t>Attendance</a:t>
            </a:r>
            <a:r>
              <a:rPr lang="en-US" sz="1100" dirty="0" smtClean="0">
                <a:solidFill>
                  <a:schemeClr val="tx2"/>
                </a:solidFill>
              </a:rPr>
              <a:t>: </a:t>
            </a:r>
            <a:r>
              <a:rPr lang="en-US" sz="1100" b="1" dirty="0" smtClean="0">
                <a:solidFill>
                  <a:schemeClr val="tx2"/>
                </a:solidFill>
              </a:rPr>
              <a:t>463</a:t>
            </a:r>
          </a:p>
        </p:txBody>
      </p:sp>
      <p:sp>
        <p:nvSpPr>
          <p:cNvPr id="56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8" name="Rectangle 8"/>
          <p:cNvSpPr>
            <a:spLocks noChangeArrowheads="1"/>
          </p:cNvSpPr>
          <p:nvPr/>
        </p:nvSpPr>
        <p:spPr bwMode="auto">
          <a:xfrm>
            <a:off x="152400" y="1524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1587931" y="3551235"/>
            <a:ext cx="1367642" cy="816566"/>
            <a:chOff x="152401" y="2235714"/>
            <a:chExt cx="1367642" cy="816566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954" t="45306" r="66627" b="27463"/>
            <a:stretch/>
          </p:blipFill>
          <p:spPr bwMode="auto">
            <a:xfrm>
              <a:off x="152401" y="2235714"/>
              <a:ext cx="1367642" cy="81656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/>
          </p:spPr>
        </p:pic>
        <p:sp>
          <p:nvSpPr>
            <p:cNvPr id="5" name="Oval 4"/>
            <p:cNvSpPr/>
            <p:nvPr/>
          </p:nvSpPr>
          <p:spPr>
            <a:xfrm>
              <a:off x="635641" y="2443416"/>
              <a:ext cx="401162" cy="401162"/>
            </a:xfrm>
            <a:prstGeom prst="ellipse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91440" bIns="91440" rtlCol="0" anchor="t"/>
            <a:lstStyle/>
            <a:p>
              <a:pPr algn="l"/>
              <a:endParaRPr lang="en-US" sz="1400" dirty="0" smtClean="0">
                <a:solidFill>
                  <a:schemeClr val="tx2"/>
                </a:solidFill>
              </a:endParaRPr>
            </a:p>
          </p:txBody>
        </p:sp>
        <p:sp>
          <p:nvSpPr>
            <p:cNvPr id="6" name="Isosceles Triangle 5"/>
            <p:cNvSpPr/>
            <p:nvPr/>
          </p:nvSpPr>
          <p:spPr>
            <a:xfrm rot="5400000">
              <a:off x="754082" y="2548010"/>
              <a:ext cx="237506" cy="204747"/>
            </a:xfrm>
            <a:prstGeom prst="triangle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91440" bIns="91440" rtlCol="0" anchor="t"/>
            <a:lstStyle/>
            <a:p>
              <a:endParaRPr lang="en-US" sz="1400" dirty="0">
                <a:solidFill>
                  <a:schemeClr val="tx2"/>
                </a:solidFill>
              </a:endParaRPr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1454123" y="4180512"/>
            <a:ext cx="1366733" cy="246221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>
                <a:solidFill>
                  <a:schemeClr val="tx2"/>
                </a:solidFill>
              </a:rPr>
              <a:t>Introduction of LION</a:t>
            </a:r>
          </a:p>
        </p:txBody>
      </p:sp>
      <p:cxnSp>
        <p:nvCxnSpPr>
          <p:cNvPr id="64" name="Straight Connector 63"/>
          <p:cNvCxnSpPr>
            <a:stCxn id="65" idx="4"/>
          </p:cNvCxnSpPr>
          <p:nvPr/>
        </p:nvCxnSpPr>
        <p:spPr>
          <a:xfrm flipH="1">
            <a:off x="1262231" y="863121"/>
            <a:ext cx="2350" cy="4036193"/>
          </a:xfrm>
          <a:prstGeom prst="line">
            <a:avLst/>
          </a:prstGeom>
          <a:ln w="19050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Oval 64"/>
          <p:cNvSpPr/>
          <p:nvPr/>
        </p:nvSpPr>
        <p:spPr>
          <a:xfrm>
            <a:off x="1173141" y="680241"/>
            <a:ext cx="182880" cy="18288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t"/>
          <a:lstStyle/>
          <a:p>
            <a:pPr algn="l"/>
            <a:endParaRPr lang="en-US" sz="1400" dirty="0" smtClean="0">
              <a:solidFill>
                <a:schemeClr val="tx2"/>
              </a:solidFill>
            </a:endParaRPr>
          </a:p>
        </p:txBody>
      </p:sp>
      <p:pic>
        <p:nvPicPr>
          <p:cNvPr id="72" name="Picture 4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8" r="5936"/>
          <a:stretch/>
        </p:blipFill>
        <p:spPr bwMode="auto">
          <a:xfrm>
            <a:off x="1490173" y="992825"/>
            <a:ext cx="1563158" cy="975017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73" name="TextBox 72"/>
          <p:cNvSpPr txBox="1"/>
          <p:nvPr/>
        </p:nvSpPr>
        <p:spPr>
          <a:xfrm>
            <a:off x="1836750" y="1782724"/>
            <a:ext cx="1251206" cy="40011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>
                <a:solidFill>
                  <a:schemeClr val="tx2"/>
                </a:solidFill>
              </a:rPr>
              <a:t>Audit Committee Presentation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78" t="30752" r="16303" b="17363"/>
          <a:stretch/>
        </p:blipFill>
        <p:spPr bwMode="auto">
          <a:xfrm>
            <a:off x="228601" y="1571183"/>
            <a:ext cx="1411986" cy="793317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6" name="TextBox 65"/>
          <p:cNvSpPr txBox="1"/>
          <p:nvPr/>
        </p:nvSpPr>
        <p:spPr>
          <a:xfrm>
            <a:off x="101058" y="2200512"/>
            <a:ext cx="1254963" cy="40011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>
                <a:solidFill>
                  <a:schemeClr val="tx2"/>
                </a:solidFill>
              </a:rPr>
              <a:t>Expense Review Presentation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5139551" y="3574401"/>
            <a:ext cx="2738956" cy="415498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l"/>
            <a:r>
              <a:rPr lang="en-US" sz="1050" b="1" dirty="0" smtClean="0">
                <a:solidFill>
                  <a:schemeClr val="tx2"/>
                </a:solidFill>
              </a:rPr>
              <a:t>Ignite II – </a:t>
            </a:r>
            <a:r>
              <a:rPr lang="en-US" sz="1050" dirty="0" smtClean="0">
                <a:solidFill>
                  <a:schemeClr val="tx2"/>
                </a:solidFill>
              </a:rPr>
              <a:t>registration open and challenges being posted on </a:t>
            </a:r>
            <a:r>
              <a:rPr lang="en-US" sz="1050" i="1" dirty="0" err="1" smtClean="0">
                <a:solidFill>
                  <a:schemeClr val="tx2"/>
                </a:solidFill>
              </a:rPr>
              <a:t>myConnections</a:t>
            </a:r>
            <a:endParaRPr lang="en-US" sz="1050" i="1" dirty="0" smtClean="0">
              <a:solidFill>
                <a:schemeClr val="tx2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780810" y="2498281"/>
            <a:ext cx="1602005" cy="553998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000" b="1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Mayor Walsh in Belfast with Willie and </a:t>
            </a:r>
            <a:r>
              <a:rPr lang="en-US" dirty="0" smtClean="0"/>
              <a:t>James 9/25</a:t>
            </a:r>
            <a:endParaRPr lang="en-US" dirty="0"/>
          </a:p>
        </p:txBody>
      </p:sp>
      <p:cxnSp>
        <p:nvCxnSpPr>
          <p:cNvPr id="70" name="Straight Connector 69"/>
          <p:cNvCxnSpPr/>
          <p:nvPr/>
        </p:nvCxnSpPr>
        <p:spPr>
          <a:xfrm>
            <a:off x="0" y="4477001"/>
            <a:ext cx="9144000" cy="0"/>
          </a:xfrm>
          <a:prstGeom prst="line">
            <a:avLst/>
          </a:prstGeom>
          <a:ln w="28575">
            <a:solidFill>
              <a:srgbClr val="FFFFFF">
                <a:alpha val="50196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9"/>
          <p:cNvGrpSpPr/>
          <p:nvPr/>
        </p:nvGrpSpPr>
        <p:grpSpPr>
          <a:xfrm>
            <a:off x="166770" y="153283"/>
            <a:ext cx="8850275" cy="4587957"/>
            <a:chOff x="9296400" y="143131"/>
            <a:chExt cx="8850275" cy="4587957"/>
          </a:xfrm>
        </p:grpSpPr>
        <p:grpSp>
          <p:nvGrpSpPr>
            <p:cNvPr id="67" name="Group 66"/>
            <p:cNvGrpSpPr/>
            <p:nvPr/>
          </p:nvGrpSpPr>
          <p:grpSpPr>
            <a:xfrm>
              <a:off x="9296400" y="143131"/>
              <a:ext cx="8850275" cy="4587957"/>
              <a:chOff x="155575" y="106418"/>
              <a:chExt cx="8850275" cy="4587957"/>
            </a:xfrm>
          </p:grpSpPr>
          <p:sp>
            <p:nvSpPr>
              <p:cNvPr id="68" name="Rectangle 67"/>
              <p:cNvSpPr/>
              <p:nvPr/>
            </p:nvSpPr>
            <p:spPr>
              <a:xfrm>
                <a:off x="155575" y="106418"/>
                <a:ext cx="8850275" cy="458795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85000"/>
                  </a:schemeClr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91440" bIns="91440" rtlCol="0" anchor="t"/>
              <a:lstStyle/>
              <a:p>
                <a:pPr algn="l"/>
                <a:endParaRPr lang="en-US" sz="1400" dirty="0" smtClean="0">
                  <a:solidFill>
                    <a:schemeClr val="tx2"/>
                  </a:solidFill>
                </a:endParaRPr>
              </a:p>
            </p:txBody>
          </p:sp>
          <p:sp>
            <p:nvSpPr>
              <p:cNvPr id="69" name="TextBox 68"/>
              <p:cNvSpPr txBox="1"/>
              <p:nvPr/>
            </p:nvSpPr>
            <p:spPr>
              <a:xfrm>
                <a:off x="4255909" y="220462"/>
                <a:ext cx="2767552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dirty="0" smtClean="0">
                    <a:latin typeface="Rockwell" panose="02060603020205020403" pitchFamily="18" charset="0"/>
                  </a:rPr>
                  <a:t>Give with Liberty </a:t>
                </a:r>
                <a:r>
                  <a:rPr lang="en-US" dirty="0" smtClean="0">
                    <a:latin typeface="Rockwell" panose="02060603020205020403" pitchFamily="18" charset="0"/>
                  </a:rPr>
                  <a:t>2014</a:t>
                </a:r>
                <a:br>
                  <a:rPr lang="en-US" dirty="0" smtClean="0">
                    <a:latin typeface="Rockwell" panose="02060603020205020403" pitchFamily="18" charset="0"/>
                  </a:rPr>
                </a:br>
                <a:r>
                  <a:rPr lang="en-US" sz="900" dirty="0" smtClean="0">
                    <a:latin typeface="Rockwell" panose="02060603020205020403" pitchFamily="18" charset="0"/>
                  </a:rPr>
                  <a:t/>
                </a:r>
                <a:br>
                  <a:rPr lang="en-US" sz="900" dirty="0" smtClean="0">
                    <a:latin typeface="Rockwell" panose="02060603020205020403" pitchFamily="18" charset="0"/>
                  </a:rPr>
                </a:br>
                <a:r>
                  <a:rPr lang="en-US" sz="1200" dirty="0" smtClean="0">
                    <a:solidFill>
                      <a:schemeClr val="accent1"/>
                    </a:solidFill>
                  </a:rPr>
                  <a:t>66</a:t>
                </a:r>
                <a:r>
                  <a:rPr lang="en-US" sz="1200" dirty="0" smtClean="0">
                    <a:solidFill>
                      <a:schemeClr val="accent1"/>
                    </a:solidFill>
                  </a:rPr>
                  <a:t>% of IT </a:t>
                </a:r>
                <a:r>
                  <a:rPr lang="en-US" sz="1200" dirty="0" smtClean="0">
                    <a:solidFill>
                      <a:schemeClr val="accent1"/>
                    </a:solidFill>
                  </a:rPr>
                  <a:t>Participated </a:t>
                </a:r>
                <a:r>
                  <a:rPr lang="en-US" sz="1200" i="1" dirty="0" smtClean="0">
                    <a:solidFill>
                      <a:schemeClr val="accent1"/>
                    </a:solidFill>
                  </a:rPr>
                  <a:t>(equal to 2013)</a:t>
                </a:r>
              </a:p>
            </p:txBody>
          </p:sp>
          <p:sp>
            <p:nvSpPr>
              <p:cNvPr id="76" name="TextBox 75"/>
              <p:cNvSpPr txBox="1"/>
              <p:nvPr/>
            </p:nvSpPr>
            <p:spPr>
              <a:xfrm>
                <a:off x="303034" y="220462"/>
                <a:ext cx="3017236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dirty="0" smtClean="0">
                    <a:latin typeface="Rockwell" panose="02060603020205020403" pitchFamily="18" charset="0"/>
                  </a:rPr>
                  <a:t>LION: </a:t>
                </a:r>
                <a:br>
                  <a:rPr lang="en-US" dirty="0" smtClean="0">
                    <a:latin typeface="Rockwell" panose="02060603020205020403" pitchFamily="18" charset="0"/>
                  </a:rPr>
                </a:br>
                <a:r>
                  <a:rPr lang="en-US" dirty="0" smtClean="0">
                    <a:latin typeface="Rockwell" panose="02060603020205020403" pitchFamily="18" charset="0"/>
                  </a:rPr>
                  <a:t>Liberty Information Online</a:t>
                </a:r>
                <a:endParaRPr lang="en-US" sz="1200" i="1" dirty="0" smtClean="0">
                  <a:solidFill>
                    <a:schemeClr val="accent1"/>
                  </a:solidFill>
                </a:endParaRPr>
              </a:p>
            </p:txBody>
          </p:sp>
        </p:grpSp>
        <p:pic>
          <p:nvPicPr>
            <p:cNvPr id="63" name="Picture 62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13721537" y="1303452"/>
              <a:ext cx="3047107" cy="1745136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57" name="Picture 2"/>
            <p:cNvPicPr>
              <a:picLocks noChangeAspect="1" noChangeArrowheads="1"/>
            </p:cNvPicPr>
            <p:nvPr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993" t="22089" r="21998"/>
            <a:stretch/>
          </p:blipFill>
          <p:spPr bwMode="auto">
            <a:xfrm>
              <a:off x="15822350" y="1112138"/>
              <a:ext cx="2151326" cy="2670249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2" name="Picture 61"/>
            <p:cNvPicPr>
              <a:picLocks noChangeAspect="1"/>
            </p:cNvPicPr>
            <p:nvPr/>
          </p:nvPicPr>
          <p:blipFill rotWithShape="1">
            <a:blip r:embed="rId14"/>
            <a:srcRect l="67734"/>
            <a:stretch/>
          </p:blipFill>
          <p:spPr>
            <a:xfrm rot="21037546">
              <a:off x="13643182" y="1887722"/>
              <a:ext cx="1002132" cy="239484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40" name="Picture 39" descr="Link to Video">
              <a:hlinkClick r:id="rId15"/>
            </p:cNvPr>
            <p:cNvPicPr/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454835" y="3151667"/>
              <a:ext cx="2232251" cy="1260966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45" name="Picture 3" descr="\\lm-file-dfs-01\central\Corporate\HR\Communications\IAN\IAN_Slides_2014\October\GWL_last_day_IAN.jpg"/>
            <p:cNvPicPr>
              <a:picLocks noChangeAspect="1" noChangeArrowheads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258220" y="2864517"/>
              <a:ext cx="2492971" cy="1713918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74" name="Straight Connector 73"/>
            <p:cNvCxnSpPr/>
            <p:nvPr/>
          </p:nvCxnSpPr>
          <p:spPr>
            <a:xfrm>
              <a:off x="13196086" y="901418"/>
              <a:ext cx="0" cy="3334449"/>
            </a:xfrm>
            <a:prstGeom prst="line">
              <a:avLst/>
            </a:prstGeom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7" name="Picture 7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540577" y="1068588"/>
              <a:ext cx="2210343" cy="2446944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7170" name="Picture 2"/>
            <p:cNvPicPr>
              <a:picLocks noChangeAspect="1" noChangeArrowheads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65618" y="1892518"/>
              <a:ext cx="2255850" cy="16230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78" name="Group 77"/>
            <p:cNvGrpSpPr/>
            <p:nvPr/>
          </p:nvGrpSpPr>
          <p:grpSpPr>
            <a:xfrm>
              <a:off x="10314865" y="3085143"/>
              <a:ext cx="2058082" cy="1228801"/>
              <a:chOff x="152401" y="2235714"/>
              <a:chExt cx="1367642" cy="816566"/>
            </a:xfrm>
          </p:grpSpPr>
          <p:pic>
            <p:nvPicPr>
              <p:cNvPr id="79" name="Picture 3"/>
              <p:cNvPicPr>
                <a:picLocks noChangeAspect="1" noChangeArrowheads="1"/>
              </p:cNvPicPr>
              <p:nvPr/>
            </p:nvPicPr>
            <p:blipFill rotWithShape="1"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954" t="45306" r="66627" b="27463"/>
              <a:stretch/>
            </p:blipFill>
            <p:spPr bwMode="auto">
              <a:xfrm>
                <a:off x="152401" y="2235714"/>
                <a:ext cx="1367642" cy="816566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85000"/>
                  </a:schemeClr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</p:pic>
          <p:sp>
            <p:nvSpPr>
              <p:cNvPr id="80" name="Oval 79"/>
              <p:cNvSpPr/>
              <p:nvPr/>
            </p:nvSpPr>
            <p:spPr>
              <a:xfrm>
                <a:off x="635641" y="2443416"/>
                <a:ext cx="401162" cy="401162"/>
              </a:xfrm>
              <a:prstGeom prst="ellipse">
                <a:avLst/>
              </a:prstGeom>
              <a:solidFill>
                <a:srgbClr val="FFFFFF">
                  <a:alpha val="5019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91440" bIns="91440" rtlCol="0" anchor="t"/>
              <a:lstStyle/>
              <a:p>
                <a:pPr algn="l"/>
                <a:endParaRPr lang="en-US" sz="1400" dirty="0" smtClean="0">
                  <a:solidFill>
                    <a:schemeClr val="tx2"/>
                  </a:solidFill>
                </a:endParaRPr>
              </a:p>
            </p:txBody>
          </p:sp>
          <p:sp>
            <p:nvSpPr>
              <p:cNvPr id="81" name="Isosceles Triangle 80"/>
              <p:cNvSpPr/>
              <p:nvPr/>
            </p:nvSpPr>
            <p:spPr>
              <a:xfrm rot="5400000">
                <a:off x="754082" y="2548010"/>
                <a:ext cx="237506" cy="204747"/>
              </a:xfrm>
              <a:prstGeom prst="triangle">
                <a:avLst/>
              </a:prstGeom>
              <a:solidFill>
                <a:srgbClr val="FFFFFF">
                  <a:alpha val="5019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91440" bIns="91440" rtlCol="0" anchor="t"/>
              <a:lstStyle/>
              <a:p>
                <a:endParaRPr lang="en-US" sz="1400" dirty="0">
                  <a:solidFill>
                    <a:schemeClr val="tx2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1857804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3" name="Chart 6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54286942"/>
              </p:ext>
            </p:extLst>
          </p:nvPr>
        </p:nvGraphicFramePr>
        <p:xfrm>
          <a:off x="-790575" y="-514350"/>
          <a:ext cx="10734675" cy="61341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6" name="Rectangle 35"/>
          <p:cNvSpPr/>
          <p:nvPr/>
        </p:nvSpPr>
        <p:spPr>
          <a:xfrm>
            <a:off x="0" y="778691"/>
            <a:ext cx="635860" cy="4108747"/>
          </a:xfrm>
          <a:prstGeom prst="rect">
            <a:avLst/>
          </a:prstGeom>
          <a:solidFill>
            <a:srgbClr val="6C953C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t"/>
          <a:lstStyle/>
          <a:p>
            <a:pPr algn="l"/>
            <a:endParaRPr lang="en-US" sz="1400" dirty="0" smtClean="0">
              <a:solidFill>
                <a:schemeClr val="tx2"/>
              </a:solidFill>
            </a:endParaRPr>
          </a:p>
        </p:txBody>
      </p:sp>
      <p:graphicFrame>
        <p:nvGraphicFramePr>
          <p:cNvPr id="48" name="Chart 4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07620294"/>
              </p:ext>
            </p:extLst>
          </p:nvPr>
        </p:nvGraphicFramePr>
        <p:xfrm>
          <a:off x="-361507" y="332509"/>
          <a:ext cx="9707526" cy="56748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9" name="Rectangle 68"/>
          <p:cNvSpPr/>
          <p:nvPr/>
        </p:nvSpPr>
        <p:spPr>
          <a:xfrm>
            <a:off x="2117982" y="767840"/>
            <a:ext cx="836348" cy="4123721"/>
          </a:xfrm>
          <a:prstGeom prst="rect">
            <a:avLst/>
          </a:prstGeom>
          <a:solidFill>
            <a:srgbClr val="D97A23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t"/>
          <a:lstStyle/>
          <a:p>
            <a:pPr algn="l"/>
            <a:endParaRPr lang="en-US" sz="1400" dirty="0" smtClean="0">
              <a:solidFill>
                <a:schemeClr val="tx2"/>
              </a:solidFill>
            </a:endParaRPr>
          </a:p>
        </p:txBody>
      </p:sp>
      <p:cxnSp>
        <p:nvCxnSpPr>
          <p:cNvPr id="43" name="Straight Connector 42"/>
          <p:cNvCxnSpPr/>
          <p:nvPr/>
        </p:nvCxnSpPr>
        <p:spPr>
          <a:xfrm>
            <a:off x="0" y="774674"/>
            <a:ext cx="91440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Oval 69"/>
          <p:cNvSpPr/>
          <p:nvPr/>
        </p:nvSpPr>
        <p:spPr>
          <a:xfrm>
            <a:off x="2015784" y="673435"/>
            <a:ext cx="182880" cy="18288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t"/>
          <a:lstStyle/>
          <a:p>
            <a:pPr algn="l"/>
            <a:endParaRPr lang="en-US" sz="1400" dirty="0" smtClean="0">
              <a:solidFill>
                <a:schemeClr val="tx2"/>
              </a:solidFill>
            </a:endParaRPr>
          </a:p>
        </p:txBody>
      </p:sp>
      <p:sp>
        <p:nvSpPr>
          <p:cNvPr id="71" name="Oval 70"/>
          <p:cNvSpPr/>
          <p:nvPr/>
        </p:nvSpPr>
        <p:spPr>
          <a:xfrm>
            <a:off x="2841374" y="673435"/>
            <a:ext cx="182880" cy="18288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t"/>
          <a:lstStyle/>
          <a:p>
            <a:pPr algn="l"/>
            <a:endParaRPr lang="en-US" sz="1400" dirty="0" smtClean="0">
              <a:solidFill>
                <a:schemeClr val="tx2"/>
              </a:solidFill>
            </a:endParaRPr>
          </a:p>
        </p:txBody>
      </p:sp>
      <p:sp>
        <p:nvSpPr>
          <p:cNvPr id="72" name="Rectangle 71"/>
          <p:cNvSpPr/>
          <p:nvPr/>
        </p:nvSpPr>
        <p:spPr>
          <a:xfrm>
            <a:off x="2104069" y="674754"/>
            <a:ext cx="826602" cy="182880"/>
          </a:xfrm>
          <a:prstGeom prst="rect">
            <a:avLst/>
          </a:prstGeom>
          <a:solidFill>
            <a:srgbClr val="D97A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t"/>
          <a:lstStyle/>
          <a:p>
            <a:pPr algn="l"/>
            <a:endParaRPr lang="en-US" sz="1400" dirty="0" smtClean="0">
              <a:solidFill>
                <a:schemeClr val="tx2"/>
              </a:solidFill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7889317" y="778691"/>
            <a:ext cx="942478" cy="4224903"/>
          </a:xfrm>
          <a:prstGeom prst="rect">
            <a:avLst/>
          </a:prstGeom>
          <a:solidFill>
            <a:schemeClr val="tx1">
              <a:alpha val="25098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t"/>
          <a:lstStyle/>
          <a:p>
            <a:pPr algn="l"/>
            <a:endParaRPr lang="en-US" sz="1400" dirty="0" smtClean="0">
              <a:solidFill>
                <a:schemeClr val="tx2"/>
              </a:solidFill>
            </a:endParaRPr>
          </a:p>
        </p:txBody>
      </p:sp>
      <p:cxnSp>
        <p:nvCxnSpPr>
          <p:cNvPr id="32" name="Straight Connector 31"/>
          <p:cNvCxnSpPr>
            <a:stCxn id="23" idx="4"/>
          </p:cNvCxnSpPr>
          <p:nvPr/>
        </p:nvCxnSpPr>
        <p:spPr>
          <a:xfrm>
            <a:off x="8548827" y="1029187"/>
            <a:ext cx="0" cy="3862374"/>
          </a:xfrm>
          <a:prstGeom prst="line">
            <a:avLst/>
          </a:prstGeom>
          <a:ln w="19050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itle 1"/>
          <p:cNvSpPr txBox="1">
            <a:spLocks/>
          </p:cNvSpPr>
          <p:nvPr/>
        </p:nvSpPr>
        <p:spPr>
          <a:xfrm>
            <a:off x="228600" y="4887439"/>
            <a:ext cx="8686800" cy="23231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000" b="0" kern="1200">
                <a:solidFill>
                  <a:schemeClr val="tx1"/>
                </a:solidFill>
                <a:latin typeface="Rockwell" pitchFamily="18" charset="0"/>
                <a:ea typeface="+mj-ea"/>
                <a:cs typeface="Arial" pitchFamily="34" charset="0"/>
              </a:defRPr>
            </a:lvl1pPr>
          </a:lstStyle>
          <a:p>
            <a:pPr algn="ctr"/>
            <a:r>
              <a:rPr lang="en-US" sz="1400" dirty="0" smtClean="0">
                <a:solidFill>
                  <a:schemeClr val="bg1"/>
                </a:solidFill>
              </a:rPr>
              <a:t>October 2014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20" name="Oval 19"/>
          <p:cNvSpPr/>
          <p:nvPr/>
        </p:nvSpPr>
        <p:spPr>
          <a:xfrm>
            <a:off x="544420" y="674754"/>
            <a:ext cx="182880" cy="182880"/>
          </a:xfrm>
          <a:prstGeom prst="ellipse">
            <a:avLst/>
          </a:prstGeom>
          <a:solidFill>
            <a:srgbClr val="6C95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t"/>
          <a:lstStyle/>
          <a:p>
            <a:pPr algn="l"/>
            <a:endParaRPr lang="en-US" sz="1400" dirty="0" smtClean="0">
              <a:solidFill>
                <a:schemeClr val="tx2"/>
              </a:solidFill>
            </a:endParaRPr>
          </a:p>
        </p:txBody>
      </p:sp>
      <p:sp>
        <p:nvSpPr>
          <p:cNvPr id="23" name="Oval 22"/>
          <p:cNvSpPr/>
          <p:nvPr/>
        </p:nvSpPr>
        <p:spPr>
          <a:xfrm>
            <a:off x="8457387" y="846307"/>
            <a:ext cx="182880" cy="18288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t"/>
          <a:lstStyle/>
          <a:p>
            <a:pPr algn="l"/>
            <a:endParaRPr lang="en-US" sz="1400" dirty="0" smtClean="0">
              <a:solidFill>
                <a:schemeClr val="tx2"/>
              </a:solidFill>
            </a:endParaRPr>
          </a:p>
        </p:txBody>
      </p:sp>
      <p:cxnSp>
        <p:nvCxnSpPr>
          <p:cNvPr id="26" name="Straight Connector 25"/>
          <p:cNvCxnSpPr>
            <a:stCxn id="27" idx="4"/>
          </p:cNvCxnSpPr>
          <p:nvPr/>
        </p:nvCxnSpPr>
        <p:spPr>
          <a:xfrm>
            <a:off x="2104068" y="1038498"/>
            <a:ext cx="0" cy="3860816"/>
          </a:xfrm>
          <a:prstGeom prst="line">
            <a:avLst/>
          </a:prstGeom>
          <a:ln w="19050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Oval 26"/>
          <p:cNvSpPr/>
          <p:nvPr/>
        </p:nvSpPr>
        <p:spPr>
          <a:xfrm>
            <a:off x="2012628" y="855618"/>
            <a:ext cx="182880" cy="18288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t"/>
          <a:lstStyle/>
          <a:p>
            <a:pPr algn="l"/>
            <a:endParaRPr lang="en-US" sz="1400" dirty="0" smtClean="0">
              <a:solidFill>
                <a:schemeClr val="tx2"/>
              </a:solidFill>
            </a:endParaRPr>
          </a:p>
        </p:txBody>
      </p:sp>
      <p:cxnSp>
        <p:nvCxnSpPr>
          <p:cNvPr id="29" name="Straight Connector 28"/>
          <p:cNvCxnSpPr>
            <a:stCxn id="30" idx="4"/>
          </p:cNvCxnSpPr>
          <p:nvPr/>
        </p:nvCxnSpPr>
        <p:spPr>
          <a:xfrm>
            <a:off x="1490182" y="857634"/>
            <a:ext cx="0" cy="4041680"/>
          </a:xfrm>
          <a:prstGeom prst="line">
            <a:avLst/>
          </a:prstGeom>
          <a:ln w="19050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Oval 29"/>
          <p:cNvSpPr/>
          <p:nvPr/>
        </p:nvSpPr>
        <p:spPr>
          <a:xfrm>
            <a:off x="1398742" y="674754"/>
            <a:ext cx="182880" cy="18288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t"/>
          <a:lstStyle/>
          <a:p>
            <a:pPr algn="l"/>
            <a:endParaRPr lang="en-US" sz="1400" dirty="0" smtClean="0">
              <a:solidFill>
                <a:schemeClr val="tx2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616621" y="1212998"/>
            <a:ext cx="1436912" cy="461665"/>
          </a:xfrm>
          <a:prstGeom prst="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en-US" sz="1200" dirty="0" err="1" smtClean="0">
                <a:solidFill>
                  <a:schemeClr val="tx2"/>
                </a:solidFill>
              </a:rPr>
              <a:t>TechForum</a:t>
            </a:r>
            <a:r>
              <a:rPr lang="en-US" sz="1200" dirty="0" smtClean="0">
                <a:solidFill>
                  <a:schemeClr val="tx2"/>
                </a:solidFill>
              </a:rPr>
              <a:t> Talk: Endpoint Security</a:t>
            </a:r>
          </a:p>
        </p:txBody>
      </p:sp>
      <p:sp>
        <p:nvSpPr>
          <p:cNvPr id="49" name="Rectangle 48"/>
          <p:cNvSpPr/>
          <p:nvPr/>
        </p:nvSpPr>
        <p:spPr>
          <a:xfrm>
            <a:off x="0" y="674754"/>
            <a:ext cx="635860" cy="182880"/>
          </a:xfrm>
          <a:prstGeom prst="rect">
            <a:avLst/>
          </a:prstGeom>
          <a:solidFill>
            <a:srgbClr val="6C95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t"/>
          <a:lstStyle/>
          <a:p>
            <a:pPr algn="l"/>
            <a:endParaRPr lang="en-US" sz="1400" dirty="0" smtClean="0">
              <a:solidFill>
                <a:schemeClr val="tx2"/>
              </a:solidFill>
            </a:endParaRPr>
          </a:p>
        </p:txBody>
      </p:sp>
      <p:sp>
        <p:nvSpPr>
          <p:cNvPr id="58" name="Oval 57"/>
          <p:cNvSpPr/>
          <p:nvPr/>
        </p:nvSpPr>
        <p:spPr>
          <a:xfrm>
            <a:off x="8713463" y="671148"/>
            <a:ext cx="182880" cy="18288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t"/>
          <a:lstStyle/>
          <a:p>
            <a:pPr algn="l"/>
            <a:endParaRPr lang="en-US" sz="1400" dirty="0" smtClean="0">
              <a:solidFill>
                <a:schemeClr val="tx2"/>
              </a:solidFill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7878559" y="671148"/>
            <a:ext cx="926344" cy="1828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t"/>
          <a:lstStyle/>
          <a:p>
            <a:pPr algn="l"/>
            <a:endParaRPr lang="en-US" sz="1400" dirty="0" smtClean="0">
              <a:solidFill>
                <a:schemeClr val="tx2"/>
              </a:solidFill>
            </a:endParaRPr>
          </a:p>
        </p:txBody>
      </p:sp>
      <p:sp>
        <p:nvSpPr>
          <p:cNvPr id="60" name="Oval 59"/>
          <p:cNvSpPr/>
          <p:nvPr/>
        </p:nvSpPr>
        <p:spPr>
          <a:xfrm>
            <a:off x="7787119" y="671148"/>
            <a:ext cx="182880" cy="18288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t"/>
          <a:lstStyle/>
          <a:p>
            <a:pPr algn="l"/>
            <a:endParaRPr lang="en-US" sz="1400" dirty="0" smtClean="0">
              <a:solidFill>
                <a:schemeClr val="tx2"/>
              </a:solidFill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7578390" y="1647854"/>
            <a:ext cx="1210588" cy="26161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sz="1100" dirty="0" smtClean="0">
                <a:solidFill>
                  <a:schemeClr val="tx2"/>
                </a:solidFill>
              </a:rPr>
              <a:t>Attendance</a:t>
            </a:r>
            <a:r>
              <a:rPr lang="en-US" sz="1100" dirty="0" smtClean="0">
                <a:solidFill>
                  <a:schemeClr val="tx2"/>
                </a:solidFill>
              </a:rPr>
              <a:t>: </a:t>
            </a:r>
            <a:r>
              <a:rPr lang="en-US" sz="1100" b="1" dirty="0" smtClean="0">
                <a:solidFill>
                  <a:schemeClr val="tx2"/>
                </a:solidFill>
              </a:rPr>
              <a:t>392</a:t>
            </a:r>
          </a:p>
        </p:txBody>
      </p:sp>
      <p:pic>
        <p:nvPicPr>
          <p:cNvPr id="8198" name="Picture 6" descr="https://myconnections.lmig.com/groups/image/2605/2.png?a=15954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004" y="953908"/>
            <a:ext cx="847749" cy="847749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4" name="TextBox 63"/>
          <p:cNvSpPr txBox="1"/>
          <p:nvPr/>
        </p:nvSpPr>
        <p:spPr>
          <a:xfrm>
            <a:off x="266518" y="1392726"/>
            <a:ext cx="1137962" cy="40011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 smtClean="0">
                <a:solidFill>
                  <a:schemeClr val="tx2"/>
                </a:solidFill>
              </a:rPr>
              <a:t>Women in IT</a:t>
            </a:r>
          </a:p>
          <a:p>
            <a:pPr algn="ctr"/>
            <a:r>
              <a:rPr lang="en-US" sz="1000" dirty="0" smtClean="0">
                <a:solidFill>
                  <a:schemeClr val="tx2"/>
                </a:solidFill>
              </a:rPr>
              <a:t>Event October 6</a:t>
            </a:r>
          </a:p>
        </p:txBody>
      </p:sp>
      <p:sp>
        <p:nvSpPr>
          <p:cNvPr id="52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4" name="Rectangle 10"/>
          <p:cNvSpPr>
            <a:spLocks noChangeArrowheads="1"/>
          </p:cNvSpPr>
          <p:nvPr/>
        </p:nvSpPr>
        <p:spPr bwMode="auto">
          <a:xfrm>
            <a:off x="152400" y="1524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cxnSp>
        <p:nvCxnSpPr>
          <p:cNvPr id="73" name="Straight Connector 72"/>
          <p:cNvCxnSpPr>
            <a:endCxn id="27" idx="6"/>
          </p:cNvCxnSpPr>
          <p:nvPr/>
        </p:nvCxnSpPr>
        <p:spPr>
          <a:xfrm flipH="1">
            <a:off x="2195508" y="947058"/>
            <a:ext cx="1546526" cy="0"/>
          </a:xfrm>
          <a:prstGeom prst="line">
            <a:avLst/>
          </a:prstGeom>
          <a:ln w="19050">
            <a:solidFill>
              <a:schemeClr val="tx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205" name="Picture 13" descr="C:\Users\n0208044\Documents\2014\2014_IT_Mgmt_Meeting\branding\ITMgmt_2014_myConnections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640" b="25477"/>
          <a:stretch/>
        </p:blipFill>
        <p:spPr bwMode="auto">
          <a:xfrm>
            <a:off x="7718300" y="58886"/>
            <a:ext cx="1175834" cy="55127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4" name="Group 73"/>
          <p:cNvGrpSpPr/>
          <p:nvPr/>
        </p:nvGrpSpPr>
        <p:grpSpPr>
          <a:xfrm>
            <a:off x="1950744" y="20184"/>
            <a:ext cx="1316384" cy="545965"/>
            <a:chOff x="2268778" y="-45281"/>
            <a:chExt cx="1628054" cy="675228"/>
          </a:xfrm>
        </p:grpSpPr>
        <p:pic>
          <p:nvPicPr>
            <p:cNvPr id="8206" name="Picture 14" descr="C:\Users\n0208044\Documents\#ITNews\New folder\ignite_thumb.jpg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13789" r="-23616" b="9120"/>
            <a:stretch/>
          </p:blipFill>
          <p:spPr bwMode="auto">
            <a:xfrm>
              <a:off x="2268778" y="79233"/>
              <a:ext cx="1589559" cy="55071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68" name="TextBox 67"/>
            <p:cNvSpPr txBox="1"/>
            <p:nvPr/>
          </p:nvSpPr>
          <p:spPr>
            <a:xfrm>
              <a:off x="3390890" y="-45281"/>
              <a:ext cx="505942" cy="6470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2800" dirty="0" smtClean="0">
                  <a:latin typeface="Rockwell" panose="02060603020205020403" pitchFamily="18" charset="0"/>
                </a:rPr>
                <a:t>II</a:t>
              </a:r>
              <a:endParaRPr lang="en-US" sz="1400" dirty="0" smtClean="0">
                <a:latin typeface="Rockwell" panose="02060603020205020403" pitchFamily="18" charset="0"/>
              </a:endParaRPr>
            </a:p>
          </p:txBody>
        </p:sp>
      </p:grpSp>
      <p:cxnSp>
        <p:nvCxnSpPr>
          <p:cNvPr id="50" name="Straight Connector 49"/>
          <p:cNvCxnSpPr>
            <a:stCxn id="51" idx="4"/>
          </p:cNvCxnSpPr>
          <p:nvPr/>
        </p:nvCxnSpPr>
        <p:spPr>
          <a:xfrm>
            <a:off x="1802154" y="857634"/>
            <a:ext cx="0" cy="4041680"/>
          </a:xfrm>
          <a:prstGeom prst="line">
            <a:avLst/>
          </a:prstGeom>
          <a:ln w="19050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Oval 50"/>
          <p:cNvSpPr/>
          <p:nvPr/>
        </p:nvSpPr>
        <p:spPr>
          <a:xfrm>
            <a:off x="1710714" y="674754"/>
            <a:ext cx="182880" cy="18288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t"/>
          <a:lstStyle/>
          <a:p>
            <a:pPr algn="l"/>
            <a:endParaRPr lang="en-US" sz="1400" dirty="0" smtClean="0">
              <a:solidFill>
                <a:schemeClr val="tx2"/>
              </a:solidFill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847993" y="1863765"/>
            <a:ext cx="1215798" cy="2085758"/>
            <a:chOff x="1638772" y="-548641"/>
            <a:chExt cx="5687186" cy="9756628"/>
          </a:xfrm>
        </p:grpSpPr>
        <p:pic>
          <p:nvPicPr>
            <p:cNvPr id="3074" name="Picture 2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164" t="23887" r="17293"/>
            <a:stretch/>
          </p:blipFill>
          <p:spPr bwMode="auto">
            <a:xfrm>
              <a:off x="1638772" y="-548641"/>
              <a:ext cx="5687186" cy="719177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/>
          </p:spPr>
        </p:pic>
        <p:pic>
          <p:nvPicPr>
            <p:cNvPr id="3075" name="Picture 3"/>
            <p:cNvPicPr>
              <a:picLocks noChangeAspect="1" noChangeArrowheads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164" t="49906" r="17293" b="8625"/>
            <a:stretch/>
          </p:blipFill>
          <p:spPr bwMode="auto">
            <a:xfrm>
              <a:off x="1638772" y="5289652"/>
              <a:ext cx="5687186" cy="391833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/>
          </p:spPr>
        </p:pic>
      </p:grpSp>
      <p:sp>
        <p:nvSpPr>
          <p:cNvPr id="56" name="TextBox 55"/>
          <p:cNvSpPr txBox="1"/>
          <p:nvPr/>
        </p:nvSpPr>
        <p:spPr>
          <a:xfrm>
            <a:off x="478684" y="3401212"/>
            <a:ext cx="1365642" cy="40011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 smtClean="0">
                <a:solidFill>
                  <a:schemeClr val="tx2"/>
                </a:solidFill>
              </a:rPr>
              <a:t>LI RDC Update 10/7</a:t>
            </a:r>
          </a:p>
          <a:p>
            <a:pPr algn="ctr"/>
            <a:r>
              <a:rPr lang="en-US" sz="1000" dirty="0" smtClean="0">
                <a:solidFill>
                  <a:schemeClr val="tx2"/>
                </a:solidFill>
              </a:rPr>
              <a:t>To affected </a:t>
            </a:r>
            <a:r>
              <a:rPr lang="en-US" sz="1000" dirty="0" err="1" smtClean="0">
                <a:solidFill>
                  <a:schemeClr val="tx2"/>
                </a:solidFill>
              </a:rPr>
              <a:t>e’ees</a:t>
            </a:r>
            <a:endParaRPr lang="en-US" sz="1000" dirty="0" smtClean="0">
              <a:solidFill>
                <a:schemeClr val="tx2"/>
              </a:solidFill>
            </a:endParaRPr>
          </a:p>
        </p:txBody>
      </p:sp>
      <p:cxnSp>
        <p:nvCxnSpPr>
          <p:cNvPr id="55" name="Straight Connector 54"/>
          <p:cNvCxnSpPr/>
          <p:nvPr/>
        </p:nvCxnSpPr>
        <p:spPr>
          <a:xfrm>
            <a:off x="0" y="4477001"/>
            <a:ext cx="9144000" cy="0"/>
          </a:xfrm>
          <a:prstGeom prst="line">
            <a:avLst/>
          </a:prstGeom>
          <a:ln w="28575">
            <a:solidFill>
              <a:srgbClr val="FFFFFF">
                <a:alpha val="50196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 flipV="1">
            <a:off x="3742034" y="937747"/>
            <a:ext cx="0" cy="764307"/>
          </a:xfrm>
          <a:prstGeom prst="line">
            <a:avLst/>
          </a:prstGeom>
          <a:ln w="19050">
            <a:solidFill>
              <a:schemeClr val="tx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Group 43"/>
          <p:cNvGrpSpPr/>
          <p:nvPr/>
        </p:nvGrpSpPr>
        <p:grpSpPr>
          <a:xfrm>
            <a:off x="3236002" y="1560312"/>
            <a:ext cx="1190135" cy="2000250"/>
            <a:chOff x="2271300" y="300445"/>
            <a:chExt cx="3091275" cy="519548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pic>
          <p:nvPicPr>
            <p:cNvPr id="8194" name="Picture 2"/>
            <p:cNvPicPr>
              <a:picLocks noChangeAspect="1" noChangeArrowheads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913" t="34504" r="17569"/>
            <a:stretch/>
          </p:blipFill>
          <p:spPr bwMode="auto">
            <a:xfrm>
              <a:off x="2271300" y="300445"/>
              <a:ext cx="3091275" cy="2270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195" name="Picture 3"/>
            <p:cNvPicPr>
              <a:picLocks noChangeAspect="1" noChangeArrowheads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913" t="36011" r="17569"/>
            <a:stretch/>
          </p:blipFill>
          <p:spPr bwMode="auto">
            <a:xfrm>
              <a:off x="2271300" y="1900745"/>
              <a:ext cx="3091275" cy="221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196" name="Picture 4"/>
            <p:cNvPicPr>
              <a:picLocks noChangeAspect="1" noChangeArrowheads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913" t="44936" r="17569" b="3965"/>
            <a:stretch/>
          </p:blipFill>
          <p:spPr bwMode="auto">
            <a:xfrm>
              <a:off x="2271301" y="3724274"/>
              <a:ext cx="3091274" cy="17716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1" name="TextBox 60"/>
          <p:cNvSpPr txBox="1"/>
          <p:nvPr/>
        </p:nvSpPr>
        <p:spPr>
          <a:xfrm>
            <a:off x="3367213" y="3412873"/>
            <a:ext cx="1308432" cy="40011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 smtClean="0"/>
              <a:t>#</a:t>
            </a:r>
            <a:r>
              <a:rPr lang="en-US" sz="1000" b="1" dirty="0" err="1" smtClean="0"/>
              <a:t>ITNews</a:t>
            </a:r>
            <a:r>
              <a:rPr lang="en-US" sz="1000" b="1" dirty="0" smtClean="0"/>
              <a:t> </a:t>
            </a:r>
            <a:r>
              <a:rPr lang="en-US" sz="1000" dirty="0" smtClean="0">
                <a:solidFill>
                  <a:schemeClr val="tx2"/>
                </a:solidFill>
              </a:rPr>
              <a:t>October 8</a:t>
            </a:r>
          </a:p>
          <a:p>
            <a:pPr algn="ctr"/>
            <a:r>
              <a:rPr lang="en-US" sz="1000" dirty="0" smtClean="0">
                <a:solidFill>
                  <a:schemeClr val="tx2"/>
                </a:solidFill>
              </a:rPr>
              <a:t>Click-</a:t>
            </a:r>
            <a:r>
              <a:rPr lang="en-US" sz="1000" dirty="0" err="1" smtClean="0">
                <a:solidFill>
                  <a:schemeClr val="tx2"/>
                </a:solidFill>
              </a:rPr>
              <a:t>throughs</a:t>
            </a:r>
            <a:r>
              <a:rPr lang="en-US" sz="1000" dirty="0" smtClean="0">
                <a:solidFill>
                  <a:schemeClr val="tx2"/>
                </a:solidFill>
              </a:rPr>
              <a:t>: 771</a:t>
            </a:r>
          </a:p>
        </p:txBody>
      </p:sp>
      <p:cxnSp>
        <p:nvCxnSpPr>
          <p:cNvPr id="67" name="Straight Connector 66"/>
          <p:cNvCxnSpPr/>
          <p:nvPr/>
        </p:nvCxnSpPr>
        <p:spPr>
          <a:xfrm flipH="1">
            <a:off x="3254074" y="381000"/>
            <a:ext cx="2884618" cy="0"/>
          </a:xfrm>
          <a:prstGeom prst="line">
            <a:avLst/>
          </a:prstGeom>
          <a:ln w="19050">
            <a:solidFill>
              <a:schemeClr val="accent4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/>
          <p:cNvCxnSpPr/>
          <p:nvPr/>
        </p:nvCxnSpPr>
        <p:spPr>
          <a:xfrm flipV="1">
            <a:off x="6138692" y="371689"/>
            <a:ext cx="0" cy="764307"/>
          </a:xfrm>
          <a:prstGeom prst="line">
            <a:avLst/>
          </a:prstGeom>
          <a:ln w="19050">
            <a:solidFill>
              <a:schemeClr val="accent4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5" name="Picture 64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510" b="38576"/>
          <a:stretch/>
        </p:blipFill>
        <p:spPr>
          <a:xfrm>
            <a:off x="5183084" y="1086982"/>
            <a:ext cx="1911216" cy="112174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76" name="TextBox 75"/>
          <p:cNvSpPr txBox="1"/>
          <p:nvPr/>
        </p:nvSpPr>
        <p:spPr>
          <a:xfrm>
            <a:off x="5600715" y="2049085"/>
            <a:ext cx="1617031" cy="246221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 smtClean="0"/>
              <a:t>Ignite II </a:t>
            </a:r>
            <a:r>
              <a:rPr lang="en-US" sz="1000" dirty="0" smtClean="0">
                <a:solidFill>
                  <a:schemeClr val="tx2"/>
                </a:solidFill>
              </a:rPr>
              <a:t>October 8 -10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133350" y="150939"/>
            <a:ext cx="8850275" cy="4605365"/>
            <a:chOff x="9714245" y="106418"/>
            <a:chExt cx="8850275" cy="4605365"/>
          </a:xfrm>
        </p:grpSpPr>
        <p:grpSp>
          <p:nvGrpSpPr>
            <p:cNvPr id="85" name="Group 84"/>
            <p:cNvGrpSpPr/>
            <p:nvPr/>
          </p:nvGrpSpPr>
          <p:grpSpPr>
            <a:xfrm>
              <a:off x="9714245" y="106418"/>
              <a:ext cx="8850275" cy="4587957"/>
              <a:chOff x="155575" y="106418"/>
              <a:chExt cx="8850275" cy="4587957"/>
            </a:xfrm>
          </p:grpSpPr>
          <p:sp>
            <p:nvSpPr>
              <p:cNvPr id="86" name="Rectangle 85"/>
              <p:cNvSpPr/>
              <p:nvPr/>
            </p:nvSpPr>
            <p:spPr>
              <a:xfrm>
                <a:off x="155575" y="106418"/>
                <a:ext cx="8850275" cy="458795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85000"/>
                  </a:schemeClr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91440" bIns="91440" rtlCol="0" anchor="t"/>
              <a:lstStyle/>
              <a:p>
                <a:pPr algn="l"/>
                <a:endParaRPr lang="en-US" sz="1400" dirty="0" smtClean="0">
                  <a:solidFill>
                    <a:schemeClr val="tx2"/>
                  </a:solidFill>
                </a:endParaRPr>
              </a:p>
            </p:txBody>
          </p:sp>
          <p:sp>
            <p:nvSpPr>
              <p:cNvPr id="87" name="TextBox 86"/>
              <p:cNvSpPr txBox="1"/>
              <p:nvPr/>
            </p:nvSpPr>
            <p:spPr>
              <a:xfrm>
                <a:off x="450850" y="264277"/>
                <a:ext cx="100540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dirty="0" smtClean="0">
                    <a:latin typeface="Rockwell" panose="02060603020205020403" pitchFamily="18" charset="0"/>
                  </a:rPr>
                  <a:t>Ignite </a:t>
                </a:r>
                <a:r>
                  <a:rPr lang="en-US" dirty="0" smtClean="0">
                    <a:latin typeface="Rockwell" panose="02060603020205020403" pitchFamily="18" charset="0"/>
                  </a:rPr>
                  <a:t>II</a:t>
                </a:r>
                <a:endParaRPr lang="en-US" dirty="0" smtClean="0">
                  <a:latin typeface="Rockwell" panose="02060603020205020403" pitchFamily="18" charset="0"/>
                </a:endParaRPr>
              </a:p>
            </p:txBody>
          </p:sp>
          <p:sp>
            <p:nvSpPr>
              <p:cNvPr id="105" name="TextBox 104"/>
              <p:cNvSpPr txBox="1"/>
              <p:nvPr/>
            </p:nvSpPr>
            <p:spPr>
              <a:xfrm>
                <a:off x="4365625" y="292291"/>
                <a:ext cx="258840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dirty="0" smtClean="0">
                    <a:latin typeface="Rockwell" panose="02060603020205020403" pitchFamily="18" charset="0"/>
                  </a:rPr>
                  <a:t>IT Management Offsite</a:t>
                </a:r>
                <a:endParaRPr lang="en-US" dirty="0" smtClean="0">
                  <a:latin typeface="Rockwell" panose="02060603020205020403" pitchFamily="18" charset="0"/>
                </a:endParaRPr>
              </a:p>
            </p:txBody>
          </p:sp>
        </p:grpSp>
        <p:pic>
          <p:nvPicPr>
            <p:cNvPr id="108" name="Picture 2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15571">
              <a:off x="16789169" y="609760"/>
              <a:ext cx="1121908" cy="2666993"/>
            </a:xfrm>
            <a:prstGeom prst="rect">
              <a:avLst/>
            </a:prstGeom>
            <a:noFill/>
            <a:ln w="9525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3" name="Picture 2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65191" y="1320679"/>
              <a:ext cx="2815243" cy="1557801"/>
            </a:xfrm>
            <a:prstGeom prst="rect">
              <a:avLst/>
            </a:prstGeom>
            <a:noFill/>
            <a:ln w="9525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cxnSp>
          <p:nvCxnSpPr>
            <p:cNvPr id="106" name="Straight Connector 105"/>
            <p:cNvCxnSpPr/>
            <p:nvPr/>
          </p:nvCxnSpPr>
          <p:spPr>
            <a:xfrm>
              <a:off x="13626896" y="813949"/>
              <a:ext cx="0" cy="3334449"/>
            </a:xfrm>
            <a:prstGeom prst="line">
              <a:avLst/>
            </a:prstGeom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7" name="TextBox 106"/>
            <p:cNvSpPr txBox="1"/>
            <p:nvPr/>
          </p:nvSpPr>
          <p:spPr>
            <a:xfrm>
              <a:off x="9998580" y="714634"/>
              <a:ext cx="337310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1100" dirty="0" smtClean="0">
                  <a:solidFill>
                    <a:schemeClr val="tx2"/>
                  </a:solidFill>
                </a:rPr>
                <a:t>Communication, materials, event planning and video support for Liberty’s second </a:t>
              </a:r>
              <a:r>
                <a:rPr lang="en-US" sz="1100" dirty="0" err="1" smtClean="0">
                  <a:solidFill>
                    <a:schemeClr val="tx2"/>
                  </a:solidFill>
                </a:rPr>
                <a:t>hackathon</a:t>
              </a:r>
              <a:r>
                <a:rPr lang="en-US" sz="1100" dirty="0" smtClean="0">
                  <a:solidFill>
                    <a:schemeClr val="tx2"/>
                  </a:solidFill>
                </a:rPr>
                <a:t>.</a:t>
              </a:r>
              <a:endParaRPr lang="en-US" sz="1100" dirty="0" smtClean="0">
                <a:solidFill>
                  <a:schemeClr val="tx2"/>
                </a:solidFill>
              </a:endParaRPr>
            </a:p>
          </p:txBody>
        </p:sp>
        <p:pic>
          <p:nvPicPr>
            <p:cNvPr id="95" name="Picture 3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91842">
              <a:off x="11489065" y="1731943"/>
              <a:ext cx="1656371" cy="2261583"/>
            </a:xfrm>
            <a:prstGeom prst="rect">
              <a:avLst/>
            </a:prstGeom>
            <a:noFill/>
            <a:ln w="9525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3" name="Picture 82"/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10259552" y="2788152"/>
              <a:ext cx="1817418" cy="1000837"/>
            </a:xfrm>
            <a:prstGeom prst="rect">
              <a:avLst/>
            </a:prstGeom>
            <a:noFill/>
            <a:ln w="9525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78" name="Picture 2"/>
            <p:cNvPicPr>
              <a:picLocks noChangeAspect="1" noChangeArrowheads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018693" y="3338486"/>
              <a:ext cx="1901957" cy="1082770"/>
            </a:xfrm>
            <a:prstGeom prst="rect">
              <a:avLst/>
            </a:prstGeom>
            <a:noFill/>
            <a:ln w="9525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" name="Picture 2" descr="http://images.bestbuy.com/BestBuy_US/en_US/images/abn/2012/com/pcon/apple_tv/apple_tv_1.jpg"/>
            <p:cNvPicPr>
              <a:picLocks noChangeAspect="1" noChangeArrowheads="1"/>
            </p:cNvPicPr>
            <p:nvPr/>
          </p:nvPicPr>
          <p:blipFill rotWithShape="1"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284" t="3550" r="7314" b="11984"/>
            <a:stretch/>
          </p:blipFill>
          <p:spPr bwMode="auto">
            <a:xfrm>
              <a:off x="15960873" y="2673862"/>
              <a:ext cx="2444173" cy="17704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"/>
            <p:cNvPicPr>
              <a:picLocks noChangeAspect="1" noChangeArrowheads="1"/>
            </p:cNvPicPr>
            <p:nvPr/>
          </p:nvPicPr>
          <p:blipFill rotWithShape="1"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353" t="7609" r="19372" b="23792"/>
            <a:stretch/>
          </p:blipFill>
          <p:spPr bwMode="auto">
            <a:xfrm>
              <a:off x="16068710" y="2730629"/>
              <a:ext cx="2236124" cy="14808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4" name="Picture 113"/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274116" y="3100661"/>
              <a:ext cx="1848419" cy="1611122"/>
            </a:xfrm>
            <a:prstGeom prst="rect">
              <a:avLst/>
            </a:prstGeom>
          </p:spPr>
        </p:pic>
        <p:sp>
          <p:nvSpPr>
            <p:cNvPr id="115" name="TextBox 114"/>
            <p:cNvSpPr txBox="1"/>
            <p:nvPr/>
          </p:nvSpPr>
          <p:spPr>
            <a:xfrm>
              <a:off x="13910207" y="714634"/>
              <a:ext cx="2206094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1100" dirty="0" smtClean="0">
                  <a:solidFill>
                    <a:schemeClr val="tx2"/>
                  </a:solidFill>
                </a:rPr>
                <a:t>Branding, presentation design, supplemental media and event support for annual off-site.</a:t>
              </a:r>
              <a:endParaRPr lang="en-US" sz="1100" dirty="0" smtClean="0">
                <a:solidFill>
                  <a:schemeClr val="tx2"/>
                </a:solidFill>
              </a:endParaRPr>
            </a:p>
          </p:txBody>
        </p:sp>
        <p:pic>
          <p:nvPicPr>
            <p:cNvPr id="10" name="Picture 4"/>
            <p:cNvPicPr>
              <a:picLocks noChangeAspect="1" noChangeArrowheads="1"/>
            </p:cNvPicPr>
            <p:nvPr/>
          </p:nvPicPr>
          <p:blipFill rotWithShape="1">
            <a:blip r:embed="rId2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490" t="33026" r="14333" b="17560"/>
            <a:stretch/>
          </p:blipFill>
          <p:spPr bwMode="auto">
            <a:xfrm>
              <a:off x="14106762" y="1440909"/>
              <a:ext cx="2167354" cy="1188431"/>
            </a:xfrm>
            <a:prstGeom prst="rect">
              <a:avLst/>
            </a:prstGeom>
            <a:noFill/>
            <a:ln w="9525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6" name="Picture 5"/>
            <p:cNvPicPr>
              <a:picLocks noChangeAspect="1" noChangeArrowheads="1"/>
            </p:cNvPicPr>
            <p:nvPr/>
          </p:nvPicPr>
          <p:blipFill>
            <a:blip r:embed="rId2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924295" y="2318969"/>
              <a:ext cx="1936022" cy="1087529"/>
            </a:xfrm>
            <a:prstGeom prst="rect">
              <a:avLst/>
            </a:prstGeom>
            <a:noFill/>
            <a:ln w="9525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8" name="Picture 7"/>
            <p:cNvPicPr>
              <a:picLocks noChangeAspect="1" noChangeArrowheads="1"/>
            </p:cNvPicPr>
            <p:nvPr/>
          </p:nvPicPr>
          <p:blipFill>
            <a:blip r:embed="rId2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048351" y="3288570"/>
              <a:ext cx="1929806" cy="1085060"/>
            </a:xfrm>
            <a:prstGeom prst="rect">
              <a:avLst/>
            </a:prstGeom>
            <a:noFill/>
            <a:ln w="9525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70300811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Rectangle 60"/>
          <p:cNvSpPr/>
          <p:nvPr/>
        </p:nvSpPr>
        <p:spPr>
          <a:xfrm>
            <a:off x="6581519" y="778691"/>
            <a:ext cx="1033918" cy="4108747"/>
          </a:xfrm>
          <a:prstGeom prst="rect">
            <a:avLst/>
          </a:prstGeom>
          <a:solidFill>
            <a:schemeClr val="bg1">
              <a:lumMod val="65000"/>
              <a:alpha val="25098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t"/>
          <a:lstStyle/>
          <a:p>
            <a:pPr algn="l"/>
            <a:endParaRPr lang="en-US" sz="1400" dirty="0" smtClean="0">
              <a:solidFill>
                <a:schemeClr val="tx2"/>
              </a:solidFill>
            </a:endParaRPr>
          </a:p>
        </p:txBody>
      </p:sp>
      <p:graphicFrame>
        <p:nvGraphicFramePr>
          <p:cNvPr id="44" name="Chart 4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49974876"/>
              </p:ext>
            </p:extLst>
          </p:nvPr>
        </p:nvGraphicFramePr>
        <p:xfrm>
          <a:off x="-674154" y="-535362"/>
          <a:ext cx="10492307" cy="6267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34" name="Straight Connector 33"/>
          <p:cNvCxnSpPr/>
          <p:nvPr/>
        </p:nvCxnSpPr>
        <p:spPr>
          <a:xfrm>
            <a:off x="0" y="774674"/>
            <a:ext cx="91440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>
            <a:stCxn id="14" idx="4"/>
          </p:cNvCxnSpPr>
          <p:nvPr/>
        </p:nvCxnSpPr>
        <p:spPr>
          <a:xfrm>
            <a:off x="2022772" y="866114"/>
            <a:ext cx="0" cy="4021325"/>
          </a:xfrm>
          <a:prstGeom prst="line">
            <a:avLst/>
          </a:prstGeom>
          <a:ln w="19050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itle 1"/>
          <p:cNvSpPr txBox="1">
            <a:spLocks/>
          </p:cNvSpPr>
          <p:nvPr/>
        </p:nvSpPr>
        <p:spPr>
          <a:xfrm>
            <a:off x="228600" y="4887439"/>
            <a:ext cx="8686800" cy="23231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000" b="0" kern="1200">
                <a:solidFill>
                  <a:schemeClr val="tx1"/>
                </a:solidFill>
                <a:latin typeface="Rockwell" pitchFamily="18" charset="0"/>
                <a:ea typeface="+mj-ea"/>
                <a:cs typeface="Arial" pitchFamily="34" charset="0"/>
              </a:defRPr>
            </a:lvl1pPr>
          </a:lstStyle>
          <a:p>
            <a:pPr algn="ctr"/>
            <a:r>
              <a:rPr lang="en-US" sz="1400" dirty="0" smtClean="0">
                <a:solidFill>
                  <a:schemeClr val="bg1"/>
                </a:solidFill>
              </a:rPr>
              <a:t>November 2014 (through </a:t>
            </a:r>
            <a:r>
              <a:rPr lang="en-US" sz="1400" dirty="0" smtClean="0">
                <a:solidFill>
                  <a:schemeClr val="bg1"/>
                </a:solidFill>
              </a:rPr>
              <a:t>20</a:t>
            </a:r>
            <a:r>
              <a:rPr lang="en-US" sz="1400" baseline="30000" dirty="0" smtClean="0">
                <a:solidFill>
                  <a:schemeClr val="bg1"/>
                </a:solidFill>
              </a:rPr>
              <a:t>th</a:t>
            </a:r>
            <a:r>
              <a:rPr lang="en-US" sz="1400" dirty="0" smtClean="0">
                <a:solidFill>
                  <a:schemeClr val="bg1"/>
                </a:solidFill>
              </a:rPr>
              <a:t>)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1931332" y="683234"/>
            <a:ext cx="182880" cy="18288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t"/>
          <a:lstStyle/>
          <a:p>
            <a:pPr algn="l"/>
            <a:endParaRPr lang="en-US" sz="1400" dirty="0" smtClean="0">
              <a:solidFill>
                <a:schemeClr val="tx2"/>
              </a:solidFill>
            </a:endParaRPr>
          </a:p>
        </p:txBody>
      </p:sp>
      <p:cxnSp>
        <p:nvCxnSpPr>
          <p:cNvPr id="17" name="Straight Connector 16"/>
          <p:cNvCxnSpPr>
            <a:stCxn id="18" idx="4"/>
          </p:cNvCxnSpPr>
          <p:nvPr/>
        </p:nvCxnSpPr>
        <p:spPr>
          <a:xfrm flipH="1">
            <a:off x="1477802" y="866114"/>
            <a:ext cx="1936" cy="4033200"/>
          </a:xfrm>
          <a:prstGeom prst="line">
            <a:avLst/>
          </a:prstGeom>
          <a:ln w="19050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Oval 17"/>
          <p:cNvSpPr/>
          <p:nvPr/>
        </p:nvSpPr>
        <p:spPr>
          <a:xfrm>
            <a:off x="1388298" y="683234"/>
            <a:ext cx="182880" cy="18288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t"/>
          <a:lstStyle/>
          <a:p>
            <a:pPr algn="l"/>
            <a:endParaRPr lang="en-US" sz="1400" dirty="0" smtClean="0">
              <a:solidFill>
                <a:schemeClr val="tx2"/>
              </a:solidFill>
            </a:endParaRPr>
          </a:p>
        </p:txBody>
      </p:sp>
      <p:cxnSp>
        <p:nvCxnSpPr>
          <p:cNvPr id="21" name="Straight Connector 20"/>
          <p:cNvCxnSpPr>
            <a:stCxn id="22" idx="4"/>
          </p:cNvCxnSpPr>
          <p:nvPr/>
        </p:nvCxnSpPr>
        <p:spPr>
          <a:xfrm flipH="1">
            <a:off x="9043392" y="866114"/>
            <a:ext cx="1936" cy="4033200"/>
          </a:xfrm>
          <a:prstGeom prst="line">
            <a:avLst/>
          </a:prstGeom>
          <a:ln w="19050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Oval 21"/>
          <p:cNvSpPr/>
          <p:nvPr/>
        </p:nvSpPr>
        <p:spPr>
          <a:xfrm>
            <a:off x="8953888" y="683234"/>
            <a:ext cx="182880" cy="18288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t"/>
          <a:lstStyle/>
          <a:p>
            <a:pPr algn="l"/>
            <a:endParaRPr lang="en-US" sz="1400" dirty="0" smtClean="0">
              <a:solidFill>
                <a:schemeClr val="tx2"/>
              </a:solidFill>
            </a:endParaRPr>
          </a:p>
        </p:txBody>
      </p:sp>
      <p:cxnSp>
        <p:nvCxnSpPr>
          <p:cNvPr id="24" name="Straight Connector 23"/>
          <p:cNvCxnSpPr>
            <a:stCxn id="25" idx="4"/>
          </p:cNvCxnSpPr>
          <p:nvPr/>
        </p:nvCxnSpPr>
        <p:spPr>
          <a:xfrm>
            <a:off x="2474960" y="866114"/>
            <a:ext cx="0" cy="4033200"/>
          </a:xfrm>
          <a:prstGeom prst="line">
            <a:avLst/>
          </a:prstGeom>
          <a:ln w="19050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Oval 24"/>
          <p:cNvSpPr/>
          <p:nvPr/>
        </p:nvSpPr>
        <p:spPr>
          <a:xfrm>
            <a:off x="2383520" y="683234"/>
            <a:ext cx="182880" cy="18288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t"/>
          <a:lstStyle/>
          <a:p>
            <a:pPr algn="l"/>
            <a:endParaRPr lang="en-US" sz="1400" dirty="0" smtClean="0">
              <a:solidFill>
                <a:schemeClr val="tx2"/>
              </a:solidFill>
            </a:endParaRPr>
          </a:p>
        </p:txBody>
      </p:sp>
      <p:cxnSp>
        <p:nvCxnSpPr>
          <p:cNvPr id="31" name="Straight Connector 30"/>
          <p:cNvCxnSpPr>
            <a:stCxn id="32" idx="4"/>
          </p:cNvCxnSpPr>
          <p:nvPr/>
        </p:nvCxnSpPr>
        <p:spPr>
          <a:xfrm>
            <a:off x="6672959" y="1043927"/>
            <a:ext cx="0" cy="3843511"/>
          </a:xfrm>
          <a:prstGeom prst="line">
            <a:avLst/>
          </a:prstGeom>
          <a:ln w="19050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Oval 31"/>
          <p:cNvSpPr/>
          <p:nvPr/>
        </p:nvSpPr>
        <p:spPr>
          <a:xfrm>
            <a:off x="6581519" y="861047"/>
            <a:ext cx="182880" cy="18288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t"/>
          <a:lstStyle/>
          <a:p>
            <a:pPr algn="l"/>
            <a:endParaRPr lang="en-US" sz="1400" dirty="0" smtClean="0">
              <a:solidFill>
                <a:schemeClr val="tx2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2" t="14692" r="41435" b="4538"/>
          <a:stretch/>
        </p:blipFill>
        <p:spPr bwMode="auto">
          <a:xfrm>
            <a:off x="5860854" y="3029883"/>
            <a:ext cx="1288745" cy="914400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0" name="Group 29"/>
          <p:cNvGrpSpPr/>
          <p:nvPr/>
        </p:nvGrpSpPr>
        <p:grpSpPr>
          <a:xfrm>
            <a:off x="7752554" y="977190"/>
            <a:ext cx="1336589" cy="1732948"/>
            <a:chOff x="1686296" y="391886"/>
            <a:chExt cx="3040084" cy="3941605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pic>
          <p:nvPicPr>
            <p:cNvPr id="3076" name="Picture 4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920" t="11303" r="27349"/>
            <a:stretch/>
          </p:blipFill>
          <p:spPr bwMode="auto">
            <a:xfrm>
              <a:off x="1686296" y="391886"/>
              <a:ext cx="3040084" cy="30752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77" name="Picture 5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920" t="20651" r="27349" b="5610"/>
            <a:stretch/>
          </p:blipFill>
          <p:spPr bwMode="auto">
            <a:xfrm>
              <a:off x="1686296" y="1776920"/>
              <a:ext cx="3040084" cy="25565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3" name="Group 32"/>
          <p:cNvGrpSpPr/>
          <p:nvPr/>
        </p:nvGrpSpPr>
        <p:grpSpPr>
          <a:xfrm>
            <a:off x="266004" y="977190"/>
            <a:ext cx="1351482" cy="2089752"/>
            <a:chOff x="2838202" y="0"/>
            <a:chExt cx="3051960" cy="4719145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pic>
          <p:nvPicPr>
            <p:cNvPr id="3078" name="Picture 6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199" t="36060" r="17887"/>
            <a:stretch/>
          </p:blipFill>
          <p:spPr bwMode="auto">
            <a:xfrm>
              <a:off x="2838202" y="0"/>
              <a:ext cx="3051959" cy="22168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79" name="Picture 7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199" t="36448" r="17887"/>
            <a:stretch/>
          </p:blipFill>
          <p:spPr bwMode="auto">
            <a:xfrm>
              <a:off x="2838202" y="1652096"/>
              <a:ext cx="3051960" cy="22034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80" name="Picture 8"/>
            <p:cNvPicPr>
              <a:picLocks noChangeAspect="1" noChangeArrowheads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148" t="37588" r="17939" b="5808"/>
            <a:stretch/>
          </p:blipFill>
          <p:spPr bwMode="auto">
            <a:xfrm>
              <a:off x="2838202" y="2756622"/>
              <a:ext cx="3051959" cy="19625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7" name="TextBox 46"/>
          <p:cNvSpPr txBox="1"/>
          <p:nvPr/>
        </p:nvSpPr>
        <p:spPr>
          <a:xfrm>
            <a:off x="5514092" y="3805783"/>
            <a:ext cx="1414187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100" b="1" dirty="0" smtClean="0">
                <a:solidFill>
                  <a:schemeClr val="tx2"/>
                </a:solidFill>
              </a:rPr>
              <a:t>Attendance: </a:t>
            </a:r>
            <a:r>
              <a:rPr lang="en-US" sz="1200" b="1" dirty="0" smtClean="0">
                <a:solidFill>
                  <a:schemeClr val="accent1"/>
                </a:solidFill>
              </a:rPr>
              <a:t>507</a:t>
            </a:r>
            <a:endParaRPr lang="en-US" sz="1100" dirty="0" smtClean="0">
              <a:solidFill>
                <a:schemeClr val="tx2"/>
              </a:solidFill>
            </a:endParaRPr>
          </a:p>
        </p:txBody>
      </p:sp>
      <p:sp>
        <p:nvSpPr>
          <p:cNvPr id="58" name="Oval 57"/>
          <p:cNvSpPr/>
          <p:nvPr/>
        </p:nvSpPr>
        <p:spPr>
          <a:xfrm>
            <a:off x="7432557" y="683234"/>
            <a:ext cx="182880" cy="18288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t"/>
          <a:lstStyle/>
          <a:p>
            <a:pPr algn="l"/>
            <a:endParaRPr lang="en-US" sz="1400" dirty="0" smtClean="0">
              <a:solidFill>
                <a:schemeClr val="tx2"/>
              </a:solidFill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6672959" y="686840"/>
            <a:ext cx="851038" cy="17927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t"/>
          <a:lstStyle/>
          <a:p>
            <a:pPr algn="l"/>
            <a:endParaRPr lang="en-US" sz="1400" dirty="0" smtClean="0">
              <a:solidFill>
                <a:schemeClr val="tx2"/>
              </a:solidFill>
            </a:endParaRPr>
          </a:p>
        </p:txBody>
      </p:sp>
      <p:sp>
        <p:nvSpPr>
          <p:cNvPr id="60" name="Oval 59"/>
          <p:cNvSpPr/>
          <p:nvPr/>
        </p:nvSpPr>
        <p:spPr>
          <a:xfrm>
            <a:off x="6581519" y="683234"/>
            <a:ext cx="182880" cy="18288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t"/>
          <a:lstStyle/>
          <a:p>
            <a:pPr algn="l"/>
            <a:endParaRPr lang="en-US" sz="1400" dirty="0" smtClean="0">
              <a:solidFill>
                <a:schemeClr val="tx2"/>
              </a:solidFill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66675" y="2931478"/>
            <a:ext cx="1483586" cy="40011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 smtClean="0"/>
              <a:t>#</a:t>
            </a:r>
            <a:r>
              <a:rPr lang="en-US" sz="1000" b="1" dirty="0" err="1" smtClean="0"/>
              <a:t>ITNews</a:t>
            </a:r>
            <a:r>
              <a:rPr lang="en-US" sz="1000" b="1" dirty="0" smtClean="0"/>
              <a:t> </a:t>
            </a:r>
            <a:r>
              <a:rPr lang="en-US" sz="1000" dirty="0" smtClean="0">
                <a:solidFill>
                  <a:schemeClr val="tx2"/>
                </a:solidFill>
              </a:rPr>
              <a:t>November </a:t>
            </a:r>
            <a:r>
              <a:rPr lang="en-US" sz="1000" dirty="0" smtClean="0">
                <a:solidFill>
                  <a:schemeClr val="tx2"/>
                </a:solidFill>
              </a:rPr>
              <a:t>5</a:t>
            </a:r>
            <a:endParaRPr lang="en-US" sz="1000" dirty="0" smtClean="0">
              <a:solidFill>
                <a:schemeClr val="tx2"/>
              </a:solidFill>
            </a:endParaRPr>
          </a:p>
          <a:p>
            <a:pPr algn="ctr"/>
            <a:r>
              <a:rPr lang="en-US" sz="1000" dirty="0" smtClean="0">
                <a:solidFill>
                  <a:schemeClr val="tx2"/>
                </a:solidFill>
              </a:rPr>
              <a:t>Click-</a:t>
            </a:r>
            <a:r>
              <a:rPr lang="en-US" sz="1000" dirty="0" err="1" smtClean="0">
                <a:solidFill>
                  <a:schemeClr val="tx2"/>
                </a:solidFill>
              </a:rPr>
              <a:t>throughs</a:t>
            </a:r>
            <a:r>
              <a:rPr lang="en-US" sz="1000" dirty="0" smtClean="0">
                <a:solidFill>
                  <a:schemeClr val="tx2"/>
                </a:solidFill>
              </a:rPr>
              <a:t>: 643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7400728" y="2531368"/>
            <a:ext cx="1553160" cy="40011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 smtClean="0"/>
              <a:t>#</a:t>
            </a:r>
            <a:r>
              <a:rPr lang="en-US" sz="1000" b="1" dirty="0" err="1" smtClean="0"/>
              <a:t>ITNews</a:t>
            </a:r>
            <a:r>
              <a:rPr lang="en-US" sz="1000" b="1" dirty="0" smtClean="0"/>
              <a:t> </a:t>
            </a:r>
            <a:r>
              <a:rPr lang="en-US" sz="1000" dirty="0" smtClean="0">
                <a:solidFill>
                  <a:schemeClr val="tx2"/>
                </a:solidFill>
              </a:rPr>
              <a:t>November 20</a:t>
            </a:r>
          </a:p>
          <a:p>
            <a:pPr algn="ctr"/>
            <a:r>
              <a:rPr lang="en-US" sz="1000" dirty="0" smtClean="0">
                <a:solidFill>
                  <a:schemeClr val="tx2"/>
                </a:solidFill>
              </a:rPr>
              <a:t>Click-</a:t>
            </a:r>
            <a:r>
              <a:rPr lang="en-US" sz="1000" dirty="0" err="1" smtClean="0">
                <a:solidFill>
                  <a:schemeClr val="tx2"/>
                </a:solidFill>
              </a:rPr>
              <a:t>throughs</a:t>
            </a:r>
            <a:r>
              <a:rPr lang="en-US" sz="1000" dirty="0" smtClean="0">
                <a:solidFill>
                  <a:schemeClr val="tx2"/>
                </a:solidFill>
              </a:rPr>
              <a:t>: 253</a:t>
            </a:r>
          </a:p>
        </p:txBody>
      </p:sp>
      <p:pic>
        <p:nvPicPr>
          <p:cNvPr id="3081" name="Picture 9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63" t="20944" r="8666" b="47438"/>
          <a:stretch/>
        </p:blipFill>
        <p:spPr bwMode="auto">
          <a:xfrm>
            <a:off x="6536467" y="167009"/>
            <a:ext cx="1096381" cy="381890"/>
          </a:xfrm>
          <a:prstGeom prst="rect">
            <a:avLst/>
          </a:prstGeom>
          <a:noFill/>
          <a:ln w="9525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6" name="Picture 6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712186" y="1190221"/>
            <a:ext cx="2032507" cy="140814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6" name="TextBox 15"/>
          <p:cNvSpPr txBox="1"/>
          <p:nvPr/>
        </p:nvSpPr>
        <p:spPr>
          <a:xfrm>
            <a:off x="1840897" y="2398308"/>
            <a:ext cx="1775084" cy="40011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000" b="1"/>
            </a:lvl1pPr>
          </a:lstStyle>
          <a:p>
            <a:r>
              <a:rPr lang="en-US" dirty="0" smtClean="0"/>
              <a:t>IT </a:t>
            </a:r>
            <a:r>
              <a:rPr lang="en-US" dirty="0"/>
              <a:t>Town </a:t>
            </a:r>
            <a:r>
              <a:rPr lang="en-US" dirty="0" smtClean="0"/>
              <a:t>Hall</a:t>
            </a:r>
            <a:br>
              <a:rPr lang="en-US" dirty="0" smtClean="0"/>
            </a:br>
            <a:r>
              <a:rPr lang="en-US" b="0" dirty="0" smtClean="0">
                <a:solidFill>
                  <a:schemeClr val="tx2"/>
                </a:solidFill>
              </a:rPr>
              <a:t>Webcast from </a:t>
            </a:r>
            <a:r>
              <a:rPr lang="en-US" b="0" dirty="0">
                <a:solidFill>
                  <a:schemeClr val="tx2"/>
                </a:solidFill>
              </a:rPr>
              <a:t>Portsmouth</a:t>
            </a:r>
          </a:p>
        </p:txBody>
      </p:sp>
      <p:pic>
        <p:nvPicPr>
          <p:cNvPr id="3082" name="Picture 10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75" t="22864" r="35114" b="37485"/>
          <a:stretch/>
        </p:blipFill>
        <p:spPr bwMode="auto">
          <a:xfrm>
            <a:off x="2383520" y="2931478"/>
            <a:ext cx="1020580" cy="1303187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TextBox 25"/>
          <p:cNvSpPr txBox="1"/>
          <p:nvPr/>
        </p:nvSpPr>
        <p:spPr>
          <a:xfrm>
            <a:off x="2776114" y="4069714"/>
            <a:ext cx="1255972" cy="246221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000" b="1"/>
            </a:lvl1pPr>
          </a:lstStyle>
          <a:p>
            <a:r>
              <a:rPr lang="en-US" dirty="0"/>
              <a:t>IT Supplier Day</a:t>
            </a:r>
          </a:p>
        </p:txBody>
      </p:sp>
      <p:cxnSp>
        <p:nvCxnSpPr>
          <p:cNvPr id="45" name="Straight Connector 44"/>
          <p:cNvCxnSpPr/>
          <p:nvPr/>
        </p:nvCxnSpPr>
        <p:spPr>
          <a:xfrm>
            <a:off x="0" y="4477001"/>
            <a:ext cx="9144000" cy="0"/>
          </a:xfrm>
          <a:prstGeom prst="line">
            <a:avLst/>
          </a:prstGeom>
          <a:ln w="28575">
            <a:solidFill>
              <a:srgbClr val="FFFFFF">
                <a:alpha val="50196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219" name="Picture 3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058" t="36008" r="21883" b="26727"/>
          <a:stretch/>
        </p:blipFill>
        <p:spPr bwMode="auto">
          <a:xfrm>
            <a:off x="4572000" y="1252641"/>
            <a:ext cx="2634875" cy="151131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Group 4"/>
          <p:cNvGrpSpPr/>
          <p:nvPr/>
        </p:nvGrpSpPr>
        <p:grpSpPr>
          <a:xfrm>
            <a:off x="161629" y="142139"/>
            <a:ext cx="8850275" cy="4587957"/>
            <a:chOff x="9358832" y="237389"/>
            <a:chExt cx="8850275" cy="4587957"/>
          </a:xfrm>
        </p:grpSpPr>
        <p:grpSp>
          <p:nvGrpSpPr>
            <p:cNvPr id="71" name="Group 70"/>
            <p:cNvGrpSpPr/>
            <p:nvPr/>
          </p:nvGrpSpPr>
          <p:grpSpPr>
            <a:xfrm>
              <a:off x="9358832" y="237389"/>
              <a:ext cx="8850275" cy="4587957"/>
              <a:chOff x="155575" y="106418"/>
              <a:chExt cx="8850275" cy="4587957"/>
            </a:xfrm>
          </p:grpSpPr>
          <p:sp>
            <p:nvSpPr>
              <p:cNvPr id="72" name="Rectangle 71"/>
              <p:cNvSpPr/>
              <p:nvPr/>
            </p:nvSpPr>
            <p:spPr>
              <a:xfrm>
                <a:off x="155575" y="106418"/>
                <a:ext cx="8850275" cy="458795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85000"/>
                  </a:schemeClr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91440" bIns="91440" rtlCol="0" anchor="t"/>
              <a:lstStyle/>
              <a:p>
                <a:pPr algn="l"/>
                <a:endParaRPr lang="en-US" sz="1400" dirty="0" smtClean="0">
                  <a:solidFill>
                    <a:schemeClr val="tx2"/>
                  </a:solidFill>
                </a:endParaRPr>
              </a:p>
            </p:txBody>
          </p:sp>
          <p:sp>
            <p:nvSpPr>
              <p:cNvPr id="73" name="TextBox 72"/>
              <p:cNvSpPr txBox="1"/>
              <p:nvPr/>
            </p:nvSpPr>
            <p:spPr>
              <a:xfrm>
                <a:off x="288925" y="273241"/>
                <a:ext cx="222650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dirty="0" smtClean="0">
                    <a:latin typeface="Rockwell" panose="02060603020205020403" pitchFamily="18" charset="0"/>
                  </a:rPr>
                  <a:t>IT Virtual Town Hall</a:t>
                </a:r>
                <a:endParaRPr lang="en-US" dirty="0" smtClean="0">
                  <a:latin typeface="Rockwell" panose="02060603020205020403" pitchFamily="18" charset="0"/>
                </a:endParaRPr>
              </a:p>
            </p:txBody>
          </p:sp>
          <p:sp>
            <p:nvSpPr>
              <p:cNvPr id="74" name="TextBox 73"/>
              <p:cNvSpPr txBox="1"/>
              <p:nvPr/>
            </p:nvSpPr>
            <p:spPr>
              <a:xfrm>
                <a:off x="4485461" y="267102"/>
                <a:ext cx="213045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dirty="0" smtClean="0">
                    <a:latin typeface="Rockwell" panose="02060603020205020403" pitchFamily="18" charset="0"/>
                  </a:rPr>
                  <a:t>ELM Presentations</a:t>
                </a:r>
                <a:endParaRPr lang="en-US" dirty="0" smtClean="0">
                  <a:latin typeface="Rockwell" panose="02060603020205020403" pitchFamily="18" charset="0"/>
                </a:endParaRPr>
              </a:p>
            </p:txBody>
          </p:sp>
        </p:grpSp>
        <p:sp>
          <p:nvSpPr>
            <p:cNvPr id="48" name="TextBox 47"/>
            <p:cNvSpPr txBox="1"/>
            <p:nvPr/>
          </p:nvSpPr>
          <p:spPr>
            <a:xfrm>
              <a:off x="13679111" y="813942"/>
              <a:ext cx="4437439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1100" dirty="0" smtClean="0">
                  <a:solidFill>
                    <a:schemeClr val="tx2"/>
                  </a:solidFill>
                </a:rPr>
                <a:t>Presentation Design &amp; Development for Big Data &amp; Information Security, </a:t>
              </a:r>
              <a:r>
                <a:rPr lang="en-US" sz="1100" dirty="0" smtClean="0">
                  <a:solidFill>
                    <a:schemeClr val="tx2"/>
                  </a:solidFill>
                </a:rPr>
                <a:t>including video demos for: </a:t>
              </a:r>
              <a:r>
                <a:rPr lang="en-US" sz="1100" dirty="0" smtClean="0">
                  <a:solidFill>
                    <a:schemeClr val="tx2"/>
                  </a:solidFill>
                </a:rPr>
                <a:t>Cortex, Facebook, BI, Tableau, and Customer </a:t>
              </a:r>
              <a:r>
                <a:rPr lang="en-US" sz="1100" dirty="0" smtClean="0">
                  <a:solidFill>
                    <a:schemeClr val="tx2"/>
                  </a:solidFill>
                </a:rPr>
                <a:t>Search</a:t>
              </a: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9482043" y="3742784"/>
              <a:ext cx="3590924" cy="76944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sz="1100" b="1" dirty="0">
                  <a:solidFill>
                    <a:schemeClr val="accent3"/>
                  </a:solidFill>
                </a:rPr>
                <a:t>Survey</a:t>
              </a:r>
            </a:p>
            <a:p>
              <a:pPr algn="l"/>
              <a:r>
                <a:rPr lang="en-US" sz="1100" dirty="0" smtClean="0">
                  <a:solidFill>
                    <a:schemeClr val="tx2"/>
                  </a:solidFill>
                </a:rPr>
                <a:t>Over 440 responses</a:t>
              </a:r>
            </a:p>
            <a:p>
              <a:pPr algn="l"/>
              <a:r>
                <a:rPr lang="en-US" sz="1100" b="1" dirty="0" smtClean="0">
                  <a:solidFill>
                    <a:schemeClr val="tx2"/>
                  </a:solidFill>
                </a:rPr>
                <a:t>93% </a:t>
              </a:r>
              <a:r>
                <a:rPr lang="en-US" sz="1100" dirty="0" smtClean="0">
                  <a:solidFill>
                    <a:schemeClr val="tx2"/>
                  </a:solidFill>
                </a:rPr>
                <a:t>think the event was a good use of their time</a:t>
              </a:r>
            </a:p>
            <a:p>
              <a:pPr algn="l"/>
              <a:r>
                <a:rPr lang="en-US" sz="1100" b="1" dirty="0" smtClean="0">
                  <a:solidFill>
                    <a:schemeClr val="tx2"/>
                  </a:solidFill>
                </a:rPr>
                <a:t>98% </a:t>
              </a:r>
              <a:r>
                <a:rPr lang="en-US" sz="1100" dirty="0" smtClean="0">
                  <a:solidFill>
                    <a:schemeClr val="tx2"/>
                  </a:solidFill>
                </a:rPr>
                <a:t>think IT is doing the right things to be successful</a:t>
              </a: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9501707" y="862388"/>
              <a:ext cx="2318889" cy="60016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1100" b="1" dirty="0" smtClean="0">
                  <a:solidFill>
                    <a:schemeClr val="accent3"/>
                  </a:solidFill>
                </a:rPr>
                <a:t>Attendance</a:t>
              </a:r>
            </a:p>
            <a:p>
              <a:pPr algn="l"/>
              <a:r>
                <a:rPr lang="en-US" sz="1100" dirty="0" smtClean="0">
                  <a:solidFill>
                    <a:schemeClr val="tx2"/>
                  </a:solidFill>
                </a:rPr>
                <a:t>At peak 2,200 </a:t>
              </a:r>
              <a:r>
                <a:rPr lang="en-US" sz="1100" dirty="0" smtClean="0">
                  <a:solidFill>
                    <a:schemeClr val="tx2"/>
                  </a:solidFill>
                </a:rPr>
                <a:t>online</a:t>
              </a:r>
              <a:br>
                <a:rPr lang="en-US" sz="1100" dirty="0" smtClean="0">
                  <a:solidFill>
                    <a:schemeClr val="tx2"/>
                  </a:solidFill>
                </a:rPr>
              </a:br>
              <a:r>
                <a:rPr lang="en-US" sz="1100" dirty="0" smtClean="0">
                  <a:solidFill>
                    <a:schemeClr val="tx2"/>
                  </a:solidFill>
                </a:rPr>
                <a:t>Approx</a:t>
              </a:r>
              <a:r>
                <a:rPr lang="en-US" sz="1100" dirty="0" smtClean="0">
                  <a:solidFill>
                    <a:schemeClr val="tx2"/>
                  </a:solidFill>
                </a:rPr>
                <a:t>. 500 in room</a:t>
              </a:r>
            </a:p>
          </p:txBody>
        </p:sp>
        <p:pic>
          <p:nvPicPr>
            <p:cNvPr id="56" name="Picture 55"/>
            <p:cNvPicPr>
              <a:picLocks noChangeAspect="1"/>
            </p:cNvPicPr>
            <p:nvPr/>
          </p:nvPicPr>
          <p:blipFill rotWithShape="1">
            <a:blip r:embed="rId13"/>
            <a:srcRect l="1" r="1836"/>
            <a:stretch/>
          </p:blipFill>
          <p:spPr>
            <a:xfrm>
              <a:off x="9577293" y="1606534"/>
              <a:ext cx="3405282" cy="204205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5" name="Picture 64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11036346" y="970686"/>
              <a:ext cx="2141396" cy="147756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cxnSp>
          <p:nvCxnSpPr>
            <p:cNvPr id="75" name="Straight Connector 74"/>
            <p:cNvCxnSpPr/>
            <p:nvPr/>
          </p:nvCxnSpPr>
          <p:spPr>
            <a:xfrm>
              <a:off x="13458106" y="900216"/>
              <a:ext cx="0" cy="3334449"/>
            </a:xfrm>
            <a:prstGeom prst="line">
              <a:avLst/>
            </a:prstGeom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9218" name="Picture 2"/>
            <p:cNvPicPr>
              <a:picLocks noChangeAspect="1" noChangeArrowheads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221" t="36331" r="21776" b="27036"/>
            <a:stretch/>
          </p:blipFill>
          <p:spPr bwMode="auto">
            <a:xfrm>
              <a:off x="13783969" y="1502007"/>
              <a:ext cx="1991378" cy="109635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22" name="Picture 6"/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093950" y="1497721"/>
              <a:ext cx="1671454" cy="104465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21" name="Picture 5"/>
            <p:cNvPicPr>
              <a:picLocks noChangeAspect="1" noChangeArrowheads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411575" y="2276088"/>
              <a:ext cx="1671454" cy="104465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23" name="Picture 7"/>
            <p:cNvPicPr>
              <a:picLocks noChangeAspect="1" noChangeArrowheads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214240" y="3262082"/>
              <a:ext cx="1686164" cy="105385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9" name="Picture 48"/>
            <p:cNvPicPr>
              <a:picLocks noChangeAspect="1"/>
            </p:cNvPicPr>
            <p:nvPr/>
          </p:nvPicPr>
          <p:blipFill>
            <a:blip r:embed="rId19"/>
            <a:stretch>
              <a:fillRect/>
            </a:stretch>
          </p:blipFill>
          <p:spPr>
            <a:xfrm>
              <a:off x="14062805" y="2422632"/>
              <a:ext cx="1835025" cy="101769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50" name="Picture 49"/>
            <p:cNvPicPr>
              <a:picLocks noChangeAspect="1"/>
            </p:cNvPicPr>
            <p:nvPr/>
          </p:nvPicPr>
          <p:blipFill>
            <a:blip r:embed="rId20"/>
            <a:stretch>
              <a:fillRect/>
            </a:stretch>
          </p:blipFill>
          <p:spPr>
            <a:xfrm>
              <a:off x="13815388" y="3275824"/>
              <a:ext cx="1877113" cy="104011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223133590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38013176"/>
              </p:ext>
            </p:extLst>
          </p:nvPr>
        </p:nvGraphicFramePr>
        <p:xfrm>
          <a:off x="-423380" y="3120886"/>
          <a:ext cx="9939647" cy="20226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228600" y="205978"/>
            <a:ext cx="8686800" cy="536972"/>
          </a:xfrm>
        </p:spPr>
        <p:txBody>
          <a:bodyPr>
            <a:normAutofit/>
          </a:bodyPr>
          <a:lstStyle/>
          <a:p>
            <a:r>
              <a:rPr lang="en-US" dirty="0" smtClean="0"/>
              <a:t>IT </a:t>
            </a:r>
            <a:r>
              <a:rPr lang="en-US" i="1" dirty="0" err="1" smtClean="0"/>
              <a:t>myConnections</a:t>
            </a:r>
            <a:r>
              <a:rPr lang="en-US" i="1" dirty="0" smtClean="0"/>
              <a:t> </a:t>
            </a:r>
            <a:r>
              <a:rPr lang="en-US" dirty="0" smtClean="0"/>
              <a:t>Traffic Summary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0" y="4899531"/>
            <a:ext cx="914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dirty="0" smtClean="0">
                <a:solidFill>
                  <a:schemeClr val="bg1"/>
                </a:solidFill>
              </a:rPr>
              <a:t>    January          February           March                April                 May                  June                 July                August          September          October           Nov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159" y="3345644"/>
            <a:ext cx="625489" cy="306467"/>
          </a:xfrm>
          <a:prstGeom prst="wedgeRoundRectCallout">
            <a:avLst>
              <a:gd name="adj1" fmla="val -24499"/>
              <a:gd name="adj2" fmla="val 139725"/>
              <a:gd name="adj3" fmla="val 16667"/>
            </a:avLst>
          </a:prstGeom>
          <a:solidFill>
            <a:schemeClr val="bg1"/>
          </a:solidFill>
          <a:ln>
            <a:solidFill>
              <a:schemeClr val="accent3"/>
            </a:solidFill>
          </a:ln>
        </p:spPr>
        <p:txBody>
          <a:bodyPr wrap="none" rtlCol="0">
            <a:spAutoFit/>
          </a:bodyPr>
          <a:lstStyle/>
          <a:p>
            <a:pPr algn="l"/>
            <a:r>
              <a:rPr lang="en-US" sz="1200" b="1" dirty="0" smtClean="0">
                <a:solidFill>
                  <a:schemeClr val="tx2"/>
                </a:solidFill>
              </a:rPr>
              <a:t>Ignite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167327" y="3042574"/>
            <a:ext cx="754585" cy="306467"/>
          </a:xfrm>
          <a:prstGeom prst="wedgeRoundRectCallout">
            <a:avLst>
              <a:gd name="adj1" fmla="val -70234"/>
              <a:gd name="adj2" fmla="val 35982"/>
              <a:gd name="adj3" fmla="val 16667"/>
            </a:avLst>
          </a:prstGeom>
          <a:solidFill>
            <a:schemeClr val="bg1"/>
          </a:solidFill>
          <a:ln>
            <a:solidFill>
              <a:schemeClr val="accent3"/>
            </a:solidFill>
          </a:ln>
        </p:spPr>
        <p:txBody>
          <a:bodyPr wrap="none" rtlCol="0">
            <a:spAutoFit/>
          </a:bodyPr>
          <a:lstStyle/>
          <a:p>
            <a:pPr algn="l"/>
            <a:r>
              <a:rPr lang="en-US" sz="1200" b="1" dirty="0" smtClean="0">
                <a:solidFill>
                  <a:schemeClr val="tx2"/>
                </a:solidFill>
              </a:rPr>
              <a:t>Ignite II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625816" y="2857621"/>
            <a:ext cx="1478053" cy="919401"/>
          </a:xfrm>
          <a:prstGeom prst="wedgeRoundRectCallout">
            <a:avLst>
              <a:gd name="adj1" fmla="val 58027"/>
              <a:gd name="adj2" fmla="val 82635"/>
              <a:gd name="adj3" fmla="val 16667"/>
            </a:avLst>
          </a:prstGeom>
          <a:solidFill>
            <a:schemeClr val="bg1"/>
          </a:solidFill>
          <a:ln>
            <a:solidFill>
              <a:schemeClr val="accent3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en-US" sz="1200" b="1" dirty="0" smtClean="0"/>
              <a:t>#</a:t>
            </a:r>
            <a:r>
              <a:rPr lang="en-US" sz="1200" b="1" dirty="0" err="1" smtClean="0"/>
              <a:t>ITNews</a:t>
            </a:r>
            <a:r>
              <a:rPr lang="en-US" sz="1200" b="1" dirty="0" smtClean="0"/>
              <a:t> featuring: </a:t>
            </a:r>
            <a:r>
              <a:rPr lang="en-US" sz="1200" b="1" dirty="0" smtClean="0">
                <a:solidFill>
                  <a:schemeClr val="tx2"/>
                </a:solidFill>
              </a:rPr>
              <a:t>Ignite </a:t>
            </a:r>
            <a:r>
              <a:rPr lang="en-US" sz="1200" dirty="0" smtClean="0">
                <a:solidFill>
                  <a:schemeClr val="tx2"/>
                </a:solidFill>
              </a:rPr>
              <a:t>projects selected to move forward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085076" y="3042574"/>
            <a:ext cx="1574368" cy="510778"/>
          </a:xfrm>
          <a:prstGeom prst="wedgeRoundRectCallout">
            <a:avLst>
              <a:gd name="adj1" fmla="val 40655"/>
              <a:gd name="adj2" fmla="val 147670"/>
              <a:gd name="adj3" fmla="val 16667"/>
            </a:avLst>
          </a:prstGeom>
          <a:solidFill>
            <a:schemeClr val="bg1"/>
          </a:solidFill>
          <a:ln>
            <a:solidFill>
              <a:schemeClr val="accent3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en-US" sz="1200" b="1" dirty="0" smtClean="0">
                <a:solidFill>
                  <a:schemeClr val="tx2"/>
                </a:solidFill>
              </a:rPr>
              <a:t>Ignite II </a:t>
            </a:r>
            <a:r>
              <a:rPr lang="en-US" sz="1200" dirty="0" smtClean="0">
                <a:solidFill>
                  <a:schemeClr val="tx2"/>
                </a:solidFill>
              </a:rPr>
              <a:t>challenges posted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572000" y="3855752"/>
            <a:ext cx="2101145" cy="306467"/>
          </a:xfrm>
          <a:prstGeom prst="wedgeRoundRectCallout">
            <a:avLst>
              <a:gd name="adj1" fmla="val 60291"/>
              <a:gd name="adj2" fmla="val 174828"/>
              <a:gd name="adj3" fmla="val 16667"/>
            </a:avLst>
          </a:prstGeom>
          <a:solidFill>
            <a:schemeClr val="bg1"/>
          </a:solidFill>
          <a:ln>
            <a:solidFill>
              <a:schemeClr val="accent3"/>
            </a:solidFill>
          </a:ln>
        </p:spPr>
        <p:txBody>
          <a:bodyPr wrap="none" rtlCol="0">
            <a:spAutoFit/>
          </a:bodyPr>
          <a:lstStyle/>
          <a:p>
            <a:pPr algn="l"/>
            <a:r>
              <a:rPr lang="en-US" sz="1200" b="1" dirty="0" smtClean="0">
                <a:solidFill>
                  <a:schemeClr val="tx2"/>
                </a:solidFill>
              </a:rPr>
              <a:t>Ignite II </a:t>
            </a:r>
            <a:r>
              <a:rPr lang="en-US" sz="1200" dirty="0" smtClean="0">
                <a:solidFill>
                  <a:schemeClr val="tx2"/>
                </a:solidFill>
              </a:rPr>
              <a:t>Registration begins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63792" y="4219863"/>
            <a:ext cx="75693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50" b="1" dirty="0" smtClean="0"/>
              <a:t>#</a:t>
            </a:r>
            <a:r>
              <a:rPr lang="en-US" sz="1050" b="1" dirty="0" err="1" smtClean="0"/>
              <a:t>ITNews</a:t>
            </a:r>
            <a:endParaRPr lang="en-US" sz="1050" b="1" dirty="0" smtClean="0"/>
          </a:p>
        </p:txBody>
      </p:sp>
      <p:sp>
        <p:nvSpPr>
          <p:cNvPr id="12" name="TextBox 11"/>
          <p:cNvSpPr txBox="1"/>
          <p:nvPr/>
        </p:nvSpPr>
        <p:spPr>
          <a:xfrm>
            <a:off x="5556893" y="4379706"/>
            <a:ext cx="75693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50" b="1" dirty="0" smtClean="0"/>
              <a:t>#</a:t>
            </a:r>
            <a:r>
              <a:rPr lang="en-US" sz="1050" b="1" dirty="0" err="1" smtClean="0"/>
              <a:t>ITNews</a:t>
            </a:r>
            <a:endParaRPr lang="en-US" sz="1050" b="1" dirty="0" smtClean="0"/>
          </a:p>
        </p:txBody>
      </p:sp>
      <p:sp>
        <p:nvSpPr>
          <p:cNvPr id="13" name="TextBox 12"/>
          <p:cNvSpPr txBox="1"/>
          <p:nvPr/>
        </p:nvSpPr>
        <p:spPr>
          <a:xfrm>
            <a:off x="8295078" y="4200804"/>
            <a:ext cx="75693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50" b="1" dirty="0" smtClean="0"/>
              <a:t>#</a:t>
            </a:r>
            <a:r>
              <a:rPr lang="en-US" sz="1050" b="1" dirty="0" err="1" smtClean="0"/>
              <a:t>ITNews</a:t>
            </a:r>
            <a:endParaRPr lang="en-US" sz="1050" b="1" dirty="0" smtClean="0"/>
          </a:p>
        </p:txBody>
      </p:sp>
      <p:sp>
        <p:nvSpPr>
          <p:cNvPr id="14" name="TextBox 13"/>
          <p:cNvSpPr txBox="1"/>
          <p:nvPr/>
        </p:nvSpPr>
        <p:spPr>
          <a:xfrm>
            <a:off x="290281" y="758726"/>
            <a:ext cx="8702102" cy="190821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l"/>
            <a:r>
              <a:rPr lang="en-US" sz="1600" b="1" dirty="0" smtClean="0">
                <a:solidFill>
                  <a:schemeClr val="accent3"/>
                </a:solidFill>
              </a:rPr>
              <a:t>Conclusions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chemeClr val="tx2"/>
                </a:solidFill>
              </a:rPr>
              <a:t>Clearly the </a:t>
            </a:r>
            <a:r>
              <a:rPr lang="en-US" sz="1400" b="1" dirty="0" smtClean="0">
                <a:solidFill>
                  <a:schemeClr val="tx2"/>
                </a:solidFill>
              </a:rPr>
              <a:t>Ignite </a:t>
            </a:r>
            <a:r>
              <a:rPr lang="en-US" sz="1400" dirty="0" smtClean="0">
                <a:solidFill>
                  <a:schemeClr val="tx2"/>
                </a:solidFill>
              </a:rPr>
              <a:t>events and communications related to them are by far the most engaging topics for our IT community.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chemeClr val="tx2"/>
                </a:solidFill>
              </a:rPr>
              <a:t>Second only to Ignite-related traffic were days when we published IT Newsletters</a:t>
            </a:r>
          </a:p>
          <a:p>
            <a:pPr algn="l"/>
            <a:endParaRPr lang="en-US" sz="1600" dirty="0"/>
          </a:p>
          <a:p>
            <a:pPr algn="l"/>
            <a:r>
              <a:rPr lang="en-US" sz="1600" b="1" dirty="0" smtClean="0">
                <a:solidFill>
                  <a:schemeClr val="accent3"/>
                </a:solidFill>
              </a:rPr>
              <a:t>Goal for 2015</a:t>
            </a:r>
          </a:p>
          <a:p>
            <a:pPr algn="l"/>
            <a:r>
              <a:rPr lang="en-US" sz="1400" dirty="0" smtClean="0">
                <a:solidFill>
                  <a:schemeClr val="tx2"/>
                </a:solidFill>
              </a:rPr>
              <a:t>Expand collection of traffic data to </a:t>
            </a:r>
            <a:r>
              <a:rPr lang="en-US" sz="1400" i="1" dirty="0" err="1" smtClean="0">
                <a:solidFill>
                  <a:schemeClr val="tx2"/>
                </a:solidFill>
              </a:rPr>
              <a:t>myConnections</a:t>
            </a:r>
            <a:r>
              <a:rPr lang="en-US" sz="1400" i="1" dirty="0" smtClean="0">
                <a:solidFill>
                  <a:schemeClr val="tx2"/>
                </a:solidFill>
              </a:rPr>
              <a:t> </a:t>
            </a:r>
            <a:r>
              <a:rPr lang="en-US" sz="1400" dirty="0" smtClean="0">
                <a:solidFill>
                  <a:schemeClr val="tx2"/>
                </a:solidFill>
              </a:rPr>
              <a:t>and </a:t>
            </a:r>
            <a:r>
              <a:rPr lang="en-US" sz="1400" i="1" dirty="0" err="1" smtClean="0">
                <a:solidFill>
                  <a:schemeClr val="tx2"/>
                </a:solidFill>
              </a:rPr>
              <a:t>myLiberty</a:t>
            </a:r>
            <a:r>
              <a:rPr lang="en-US" sz="1400" i="1" dirty="0" smtClean="0">
                <a:solidFill>
                  <a:schemeClr val="tx2"/>
                </a:solidFill>
              </a:rPr>
              <a:t> </a:t>
            </a:r>
            <a:r>
              <a:rPr lang="en-US" sz="1400" dirty="0" smtClean="0">
                <a:solidFill>
                  <a:schemeClr val="tx2"/>
                </a:solidFill>
              </a:rPr>
              <a:t>(new analytics tool launched recently), as well as email and newsletter readership to further hone understanding of audience – both in and outside IT</a:t>
            </a:r>
          </a:p>
        </p:txBody>
      </p:sp>
    </p:spTree>
    <p:extLst>
      <p:ext uri="{BB962C8B-B14F-4D97-AF65-F5344CB8AC3E}">
        <p14:creationId xmlns:p14="http://schemas.microsoft.com/office/powerpoint/2010/main" val="228058860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4238626" y="762000"/>
            <a:ext cx="4543424" cy="3924299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t"/>
          <a:lstStyle/>
          <a:p>
            <a:pPr algn="l"/>
            <a:endParaRPr lang="en-US" sz="1400" dirty="0" smtClean="0">
              <a:solidFill>
                <a:schemeClr val="tx2"/>
              </a:solidFill>
            </a:endParaRPr>
          </a:p>
        </p:txBody>
      </p:sp>
      <p:pic>
        <p:nvPicPr>
          <p:cNvPr id="10247" name="Picture 7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52" t="64613" r="41667" b="9527"/>
          <a:stretch/>
        </p:blipFill>
        <p:spPr bwMode="auto">
          <a:xfrm>
            <a:off x="6285864" y="2322805"/>
            <a:ext cx="2190749" cy="12439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52" t="64950" r="41667" b="9156"/>
          <a:stretch/>
        </p:blipFill>
        <p:spPr bwMode="auto">
          <a:xfrm>
            <a:off x="4495800" y="2944755"/>
            <a:ext cx="2286692" cy="1300108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333376" y="762000"/>
            <a:ext cx="3562350" cy="3924299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t"/>
          <a:lstStyle/>
          <a:p>
            <a:pPr algn="l"/>
            <a:endParaRPr lang="en-US" sz="1400" dirty="0" smtClean="0">
              <a:solidFill>
                <a:schemeClr val="tx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December highlights so far…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33875" y="828676"/>
            <a:ext cx="4457700" cy="52387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b="1" dirty="0" smtClean="0">
                <a:solidFill>
                  <a:schemeClr val="accent3"/>
                </a:solidFill>
              </a:rPr>
              <a:t>Responsible Defenders Campaign</a:t>
            </a:r>
          </a:p>
          <a:p>
            <a:pPr marL="0" indent="0">
              <a:buNone/>
            </a:pPr>
            <a:r>
              <a:rPr lang="en-US" sz="1200" dirty="0" smtClean="0"/>
              <a:t>Flurry of </a:t>
            </a:r>
            <a:r>
              <a:rPr lang="en-US" sz="1200" i="1" dirty="0" err="1" smtClean="0"/>
              <a:t>myConnections</a:t>
            </a:r>
            <a:r>
              <a:rPr lang="en-US" sz="1200" i="1" dirty="0" smtClean="0"/>
              <a:t> </a:t>
            </a:r>
            <a:r>
              <a:rPr lang="en-US" sz="1200" dirty="0" smtClean="0"/>
              <a:t>activity in response to campaign – highest traffic and engagement numbers of any content to date on Liberty’s internal social network.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516266" y="1495425"/>
            <a:ext cx="3207748" cy="3190874"/>
            <a:chOff x="1" y="0"/>
            <a:chExt cx="5381625" cy="5353316"/>
          </a:xfrm>
        </p:grpSpPr>
        <p:pic>
          <p:nvPicPr>
            <p:cNvPr id="10242" name="Picture 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" y="0"/>
              <a:ext cx="5381625" cy="3871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43" name="Picture 3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486" b="40092"/>
            <a:stretch/>
          </p:blipFill>
          <p:spPr bwMode="auto">
            <a:xfrm>
              <a:off x="1" y="3362327"/>
              <a:ext cx="5381625" cy="19909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" name="Content Placeholder 2"/>
          <p:cNvSpPr txBox="1">
            <a:spLocks/>
          </p:cNvSpPr>
          <p:nvPr/>
        </p:nvSpPr>
        <p:spPr>
          <a:xfrm>
            <a:off x="419100" y="828676"/>
            <a:ext cx="3781425" cy="52387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–"/>
              <a:defRPr sz="1400" kern="120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 kern="120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–"/>
              <a:defRPr sz="1100" kern="120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100" kern="120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400" b="1" dirty="0" smtClean="0">
                <a:solidFill>
                  <a:schemeClr val="accent3"/>
                </a:solidFill>
              </a:rPr>
              <a:t>New LMS in IT </a:t>
            </a:r>
            <a:r>
              <a:rPr lang="en-US" sz="1400" b="1" i="1" dirty="0" err="1" smtClean="0">
                <a:solidFill>
                  <a:schemeClr val="accent3"/>
                </a:solidFill>
              </a:rPr>
              <a:t>myConnections</a:t>
            </a:r>
            <a:r>
              <a:rPr lang="en-US" sz="1400" b="1" i="1" dirty="0" smtClean="0">
                <a:solidFill>
                  <a:schemeClr val="accent3"/>
                </a:solidFill>
              </a:rPr>
              <a:t> </a:t>
            </a:r>
            <a:r>
              <a:rPr lang="en-US" sz="1400" b="1" dirty="0" smtClean="0">
                <a:solidFill>
                  <a:schemeClr val="accent3"/>
                </a:solidFill>
              </a:rPr>
              <a:t>Site launched for LMS Awareness Week</a:t>
            </a:r>
          </a:p>
        </p:txBody>
      </p:sp>
      <p:pic>
        <p:nvPicPr>
          <p:cNvPr id="10246" name="Picture 6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23" t="63502" r="41335" b="11071"/>
          <a:stretch/>
        </p:blipFill>
        <p:spPr bwMode="auto">
          <a:xfrm>
            <a:off x="6074236" y="3266023"/>
            <a:ext cx="2235663" cy="122307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8" name="Picture 8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514" t="77243" r="22463" b="5566"/>
          <a:stretch/>
        </p:blipFill>
        <p:spPr bwMode="auto">
          <a:xfrm>
            <a:off x="5274756" y="1914524"/>
            <a:ext cx="2022216" cy="122767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14338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What’s Ahead in 2015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657225"/>
            <a:ext cx="8686800" cy="4133850"/>
          </a:xfrm>
          <a:solidFill>
            <a:srgbClr val="FFFF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182880" tIns="182880" rIns="182880" bIns="182880">
            <a:noAutofit/>
          </a:bodyPr>
          <a:lstStyle/>
          <a:p>
            <a:pPr marL="0" indent="0">
              <a:buNone/>
            </a:pPr>
            <a:r>
              <a:rPr lang="en-US" sz="1400" b="1" dirty="0" smtClean="0">
                <a:solidFill>
                  <a:schemeClr val="accent3"/>
                </a:solidFill>
              </a:rPr>
              <a:t>Update IT’s “Brand”</a:t>
            </a:r>
          </a:p>
          <a:p>
            <a:pPr>
              <a:spcBef>
                <a:spcPts val="300"/>
              </a:spcBef>
            </a:pPr>
            <a:r>
              <a:rPr lang="en-US" sz="1400" dirty="0" smtClean="0"/>
              <a:t>Create a new look &amp; feel for IT materials (complete the move away from the globe graphic, come up with new iconography or palette to differentiate IT materials from corporate).</a:t>
            </a:r>
          </a:p>
          <a:p>
            <a:pPr>
              <a:spcBef>
                <a:spcPts val="300"/>
              </a:spcBef>
            </a:pPr>
            <a:r>
              <a:rPr lang="en-US" sz="1400" dirty="0" smtClean="0"/>
              <a:t>New set of Communication Tools for IT groups to do more self-service</a:t>
            </a:r>
          </a:p>
          <a:p>
            <a:pPr>
              <a:spcBef>
                <a:spcPts val="300"/>
              </a:spcBef>
            </a:pPr>
            <a:r>
              <a:rPr lang="en-US" sz="1400" dirty="0" smtClean="0"/>
              <a:t>Updated newsletter design &amp; format to be more mobile-friendly and continue to increase traffic to IT content</a:t>
            </a:r>
            <a:endParaRPr lang="en-US" sz="1400" dirty="0"/>
          </a:p>
          <a:p>
            <a:pPr marL="0" indent="0">
              <a:buNone/>
            </a:pPr>
            <a:r>
              <a:rPr lang="en-US" sz="1400" b="1" dirty="0" smtClean="0">
                <a:solidFill>
                  <a:schemeClr val="accent3"/>
                </a:solidFill>
              </a:rPr>
              <a:t>Some new ideas to engage our audience</a:t>
            </a:r>
          </a:p>
          <a:p>
            <a:r>
              <a:rPr lang="en-US" sz="1400" dirty="0" smtClean="0"/>
              <a:t>Podcast series of audio interviews w/James and other IT leaders, or business leaders interviewed about IT/technology</a:t>
            </a:r>
          </a:p>
          <a:p>
            <a:r>
              <a:rPr lang="en-US" sz="1400" dirty="0" smtClean="0"/>
              <a:t>“The IT Show with James McGlennon” – interview-style like virtual Town Hall, multiple guests, but videotaped and available on a regular cadence via </a:t>
            </a:r>
            <a:r>
              <a:rPr lang="en-US" sz="1400" i="1" dirty="0" err="1" smtClean="0"/>
              <a:t>myConnections</a:t>
            </a:r>
            <a:r>
              <a:rPr lang="en-US" sz="1400" i="1" dirty="0" smtClean="0"/>
              <a:t>; </a:t>
            </a:r>
            <a:r>
              <a:rPr lang="en-US" sz="1400" dirty="0" smtClean="0"/>
              <a:t>possibly switch it up so James is interviewed by different people in some episodes.</a:t>
            </a:r>
          </a:p>
          <a:p>
            <a:pPr marL="0" indent="0">
              <a:buNone/>
            </a:pPr>
            <a:r>
              <a:rPr lang="en-US" sz="1400" b="1" dirty="0" smtClean="0">
                <a:solidFill>
                  <a:schemeClr val="accent3"/>
                </a:solidFill>
              </a:rPr>
              <a:t>Team </a:t>
            </a:r>
            <a:r>
              <a:rPr lang="en-US" sz="1400" b="1" dirty="0">
                <a:solidFill>
                  <a:schemeClr val="accent3"/>
                </a:solidFill>
              </a:rPr>
              <a:t>and Planning</a:t>
            </a:r>
          </a:p>
          <a:p>
            <a:r>
              <a:rPr lang="en-US" sz="1400" dirty="0"/>
              <a:t>Now that team is complete, work to better define roles &amp; responsibilities and create better processes for standard </a:t>
            </a:r>
            <a:r>
              <a:rPr lang="en-US" sz="1400" dirty="0" smtClean="0"/>
              <a:t>work</a:t>
            </a:r>
            <a:endParaRPr 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37954637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68045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2" name="Rectangle 1041"/>
          <p:cNvSpPr/>
          <p:nvPr/>
        </p:nvSpPr>
        <p:spPr>
          <a:xfrm>
            <a:off x="4391482" y="777888"/>
            <a:ext cx="844215" cy="4123721"/>
          </a:xfrm>
          <a:prstGeom prst="rect">
            <a:avLst/>
          </a:prstGeom>
          <a:solidFill>
            <a:srgbClr val="D97A23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t"/>
          <a:lstStyle/>
          <a:p>
            <a:pPr algn="l"/>
            <a:endParaRPr lang="en-US" sz="1400" dirty="0" smtClean="0">
              <a:solidFill>
                <a:schemeClr val="tx2"/>
              </a:solidFill>
            </a:endParaRPr>
          </a:p>
        </p:txBody>
      </p:sp>
      <p:graphicFrame>
        <p:nvGraphicFramePr>
          <p:cNvPr id="71" name="Chart 7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3954780"/>
              </p:ext>
            </p:extLst>
          </p:nvPr>
        </p:nvGraphicFramePr>
        <p:xfrm>
          <a:off x="-596744" y="164796"/>
          <a:ext cx="10497787" cy="53855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87439"/>
            <a:ext cx="8686800" cy="232311"/>
          </a:xfrm>
        </p:spPr>
        <p:txBody>
          <a:bodyPr>
            <a:no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</a:rPr>
              <a:t>January 2014</a:t>
            </a:r>
            <a:endParaRPr lang="en-US" sz="1400" dirty="0">
              <a:solidFill>
                <a:schemeClr val="bg1"/>
              </a:solidFill>
            </a:endParaRPr>
          </a:p>
        </p:txBody>
      </p:sp>
      <p:cxnSp>
        <p:nvCxnSpPr>
          <p:cNvPr id="22" name="Straight Connector 21"/>
          <p:cNvCxnSpPr/>
          <p:nvPr/>
        </p:nvCxnSpPr>
        <p:spPr>
          <a:xfrm>
            <a:off x="0" y="774674"/>
            <a:ext cx="91440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AutoShape 2" descr="https://members.exacttarget.com/Content/Email/EmailThumbnail.aspx?jid=33198921&amp;w=100&amp;h=15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5906099" y="683234"/>
            <a:ext cx="182880" cy="18288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t"/>
          <a:lstStyle/>
          <a:p>
            <a:pPr algn="l"/>
            <a:endParaRPr lang="en-US" sz="1400" dirty="0" smtClean="0">
              <a:solidFill>
                <a:schemeClr val="tx2"/>
              </a:solidFill>
            </a:endParaRPr>
          </a:p>
        </p:txBody>
      </p:sp>
      <p:sp>
        <p:nvSpPr>
          <p:cNvPr id="63" name="Oval 62"/>
          <p:cNvSpPr/>
          <p:nvPr/>
        </p:nvSpPr>
        <p:spPr>
          <a:xfrm>
            <a:off x="8904886" y="683234"/>
            <a:ext cx="182880" cy="18288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t"/>
          <a:lstStyle/>
          <a:p>
            <a:pPr algn="l"/>
            <a:endParaRPr lang="en-US" sz="1400" dirty="0" smtClean="0">
              <a:solidFill>
                <a:schemeClr val="tx2"/>
              </a:solidFill>
            </a:endParaRPr>
          </a:p>
        </p:txBody>
      </p:sp>
      <p:sp>
        <p:nvSpPr>
          <p:cNvPr id="70" name="Oval 69"/>
          <p:cNvSpPr/>
          <p:nvPr/>
        </p:nvSpPr>
        <p:spPr>
          <a:xfrm>
            <a:off x="4391482" y="683483"/>
            <a:ext cx="182880" cy="18288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t"/>
          <a:lstStyle/>
          <a:p>
            <a:pPr algn="l"/>
            <a:endParaRPr lang="en-US" sz="1400" dirty="0" smtClean="0">
              <a:solidFill>
                <a:schemeClr val="tx2"/>
              </a:solidFill>
            </a:endParaRPr>
          </a:p>
        </p:txBody>
      </p:sp>
      <p:sp>
        <p:nvSpPr>
          <p:cNvPr id="73" name="Oval 72"/>
          <p:cNvSpPr/>
          <p:nvPr/>
        </p:nvSpPr>
        <p:spPr>
          <a:xfrm>
            <a:off x="5052817" y="683483"/>
            <a:ext cx="182880" cy="18288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t"/>
          <a:lstStyle/>
          <a:p>
            <a:pPr algn="l"/>
            <a:endParaRPr lang="en-US" sz="1400" dirty="0" smtClean="0">
              <a:solidFill>
                <a:schemeClr val="tx2"/>
              </a:solidFill>
            </a:endParaRPr>
          </a:p>
        </p:txBody>
      </p:sp>
      <p:cxnSp>
        <p:nvCxnSpPr>
          <p:cNvPr id="85" name="Straight Connector 84"/>
          <p:cNvCxnSpPr>
            <a:stCxn id="84" idx="4"/>
          </p:cNvCxnSpPr>
          <p:nvPr/>
        </p:nvCxnSpPr>
        <p:spPr>
          <a:xfrm>
            <a:off x="4728914" y="1052475"/>
            <a:ext cx="9069" cy="3849134"/>
          </a:xfrm>
          <a:prstGeom prst="line">
            <a:avLst/>
          </a:prstGeom>
          <a:ln w="19050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89"/>
          <p:cNvCxnSpPr/>
          <p:nvPr/>
        </p:nvCxnSpPr>
        <p:spPr>
          <a:xfrm>
            <a:off x="5993638" y="774674"/>
            <a:ext cx="0" cy="4126935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559" t="8884" r="13457" b="7620"/>
          <a:stretch/>
        </p:blipFill>
        <p:spPr bwMode="auto">
          <a:xfrm rot="21330939">
            <a:off x="3751587" y="1152549"/>
            <a:ext cx="1160964" cy="1476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82" name="Picture 2" descr="Z:\IAN\IAN_Slides_2014\January\techForum_IAN_jan201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3449" y="922966"/>
            <a:ext cx="1330036" cy="91440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4" name="Oval 93"/>
          <p:cNvSpPr/>
          <p:nvPr/>
        </p:nvSpPr>
        <p:spPr>
          <a:xfrm>
            <a:off x="8412532" y="686448"/>
            <a:ext cx="182880" cy="18288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t"/>
          <a:lstStyle/>
          <a:p>
            <a:pPr algn="l"/>
            <a:endParaRPr lang="en-US" sz="1400" dirty="0" smtClean="0">
              <a:solidFill>
                <a:schemeClr val="tx2"/>
              </a:solidFill>
            </a:endParaRPr>
          </a:p>
        </p:txBody>
      </p:sp>
      <p:sp>
        <p:nvSpPr>
          <p:cNvPr id="96" name="Oval 95"/>
          <p:cNvSpPr/>
          <p:nvPr/>
        </p:nvSpPr>
        <p:spPr>
          <a:xfrm>
            <a:off x="8420145" y="869595"/>
            <a:ext cx="182880" cy="18288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t"/>
          <a:lstStyle/>
          <a:p>
            <a:pPr algn="l"/>
            <a:endParaRPr lang="en-US" sz="1400" dirty="0" smtClean="0">
              <a:solidFill>
                <a:schemeClr val="tx2"/>
              </a:solidFill>
            </a:endParaRPr>
          </a:p>
        </p:txBody>
      </p:sp>
      <p:cxnSp>
        <p:nvCxnSpPr>
          <p:cNvPr id="97" name="Straight Connector 96"/>
          <p:cNvCxnSpPr/>
          <p:nvPr/>
        </p:nvCxnSpPr>
        <p:spPr>
          <a:xfrm>
            <a:off x="8517307" y="879120"/>
            <a:ext cx="0" cy="4022489"/>
          </a:xfrm>
          <a:prstGeom prst="line">
            <a:avLst/>
          </a:prstGeom>
          <a:ln w="19050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2" name="Group 101"/>
          <p:cNvGrpSpPr/>
          <p:nvPr/>
        </p:nvGrpSpPr>
        <p:grpSpPr>
          <a:xfrm>
            <a:off x="460375" y="1072022"/>
            <a:ext cx="1330035" cy="818886"/>
            <a:chOff x="1172259" y="2039863"/>
            <a:chExt cx="1330035" cy="818886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pic>
          <p:nvPicPr>
            <p:cNvPr id="1034" name="Picture 10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061" t="17286" r="12445" b="12843"/>
            <a:stretch/>
          </p:blipFill>
          <p:spPr bwMode="auto">
            <a:xfrm>
              <a:off x="1172259" y="2053344"/>
              <a:ext cx="1330035" cy="8054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1" name="TextBox 100"/>
            <p:cNvSpPr txBox="1"/>
            <p:nvPr/>
          </p:nvSpPr>
          <p:spPr>
            <a:xfrm>
              <a:off x="1172260" y="2039863"/>
              <a:ext cx="1330034" cy="40011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 smtClean="0"/>
                <a:t>IT Town Hall</a:t>
              </a:r>
            </a:p>
            <a:p>
              <a:pPr algn="ctr"/>
              <a:r>
                <a:rPr lang="en-US" sz="1000" b="1" dirty="0" smtClean="0">
                  <a:solidFill>
                    <a:schemeClr val="tx2"/>
                  </a:solidFill>
                </a:rPr>
                <a:t>Fairfield 1/29</a:t>
              </a:r>
            </a:p>
          </p:txBody>
        </p:sp>
      </p:grpSp>
      <p:cxnSp>
        <p:nvCxnSpPr>
          <p:cNvPr id="126" name="Straight Connector 125"/>
          <p:cNvCxnSpPr/>
          <p:nvPr/>
        </p:nvCxnSpPr>
        <p:spPr>
          <a:xfrm flipH="1">
            <a:off x="585133" y="299733"/>
            <a:ext cx="7918839" cy="0"/>
          </a:xfrm>
          <a:prstGeom prst="line">
            <a:avLst/>
          </a:prstGeom>
          <a:ln w="19050">
            <a:solidFill>
              <a:schemeClr val="accent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Straight Connector 126"/>
          <p:cNvCxnSpPr/>
          <p:nvPr/>
        </p:nvCxnSpPr>
        <p:spPr>
          <a:xfrm flipV="1">
            <a:off x="585133" y="299733"/>
            <a:ext cx="0" cy="785770"/>
          </a:xfrm>
          <a:prstGeom prst="line">
            <a:avLst/>
          </a:prstGeom>
          <a:ln w="19050">
            <a:solidFill>
              <a:schemeClr val="accent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Straight Connector 128"/>
          <p:cNvCxnSpPr>
            <a:stCxn id="94" idx="0"/>
          </p:cNvCxnSpPr>
          <p:nvPr/>
        </p:nvCxnSpPr>
        <p:spPr>
          <a:xfrm flipV="1">
            <a:off x="8503972" y="299733"/>
            <a:ext cx="0" cy="386715"/>
          </a:xfrm>
          <a:prstGeom prst="line">
            <a:avLst/>
          </a:prstGeom>
          <a:ln w="19050">
            <a:solidFill>
              <a:schemeClr val="accent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Connector 129"/>
          <p:cNvCxnSpPr>
            <a:stCxn id="63" idx="0"/>
          </p:cNvCxnSpPr>
          <p:nvPr/>
        </p:nvCxnSpPr>
        <p:spPr>
          <a:xfrm flipV="1">
            <a:off x="8996326" y="160338"/>
            <a:ext cx="0" cy="522896"/>
          </a:xfrm>
          <a:prstGeom prst="line">
            <a:avLst/>
          </a:prstGeom>
          <a:ln w="19050">
            <a:solidFill>
              <a:schemeClr val="accent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Straight Connector 131"/>
          <p:cNvCxnSpPr/>
          <p:nvPr/>
        </p:nvCxnSpPr>
        <p:spPr>
          <a:xfrm flipH="1">
            <a:off x="307975" y="164796"/>
            <a:ext cx="8688350" cy="0"/>
          </a:xfrm>
          <a:prstGeom prst="line">
            <a:avLst/>
          </a:prstGeom>
          <a:ln w="19050">
            <a:solidFill>
              <a:schemeClr val="accent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Connector 134"/>
          <p:cNvCxnSpPr/>
          <p:nvPr/>
        </p:nvCxnSpPr>
        <p:spPr>
          <a:xfrm flipV="1">
            <a:off x="317500" y="160339"/>
            <a:ext cx="0" cy="2019522"/>
          </a:xfrm>
          <a:prstGeom prst="line">
            <a:avLst/>
          </a:prstGeom>
          <a:ln w="19050">
            <a:solidFill>
              <a:schemeClr val="accent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3" name="Group 112"/>
          <p:cNvGrpSpPr/>
          <p:nvPr/>
        </p:nvGrpSpPr>
        <p:grpSpPr>
          <a:xfrm>
            <a:off x="140182" y="2166380"/>
            <a:ext cx="1330035" cy="818886"/>
            <a:chOff x="1172259" y="2039863"/>
            <a:chExt cx="1330035" cy="818886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pic>
          <p:nvPicPr>
            <p:cNvPr id="114" name="Picture 10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061" t="17286" r="12445" b="12843"/>
            <a:stretch/>
          </p:blipFill>
          <p:spPr bwMode="auto">
            <a:xfrm>
              <a:off x="1172259" y="2053344"/>
              <a:ext cx="1330035" cy="8054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5" name="TextBox 114"/>
            <p:cNvSpPr txBox="1"/>
            <p:nvPr/>
          </p:nvSpPr>
          <p:spPr>
            <a:xfrm>
              <a:off x="1172260" y="2039863"/>
              <a:ext cx="1330034" cy="40011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 smtClean="0"/>
                <a:t>IT Town Hall</a:t>
              </a:r>
            </a:p>
            <a:p>
              <a:pPr algn="ctr"/>
              <a:r>
                <a:rPr lang="en-US" sz="1000" b="1" dirty="0" smtClean="0">
                  <a:solidFill>
                    <a:schemeClr val="tx2"/>
                  </a:solidFill>
                </a:rPr>
                <a:t>Portsmouth 1/31</a:t>
              </a:r>
            </a:p>
          </p:txBody>
        </p:sp>
      </p:grpSp>
      <p:sp>
        <p:nvSpPr>
          <p:cNvPr id="74" name="Rectangle 73"/>
          <p:cNvSpPr/>
          <p:nvPr/>
        </p:nvSpPr>
        <p:spPr>
          <a:xfrm>
            <a:off x="4476995" y="683483"/>
            <a:ext cx="667261" cy="182879"/>
          </a:xfrm>
          <a:prstGeom prst="rect">
            <a:avLst/>
          </a:prstGeom>
          <a:solidFill>
            <a:srgbClr val="D97A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t"/>
          <a:lstStyle/>
          <a:p>
            <a:pPr algn="l"/>
            <a:endParaRPr lang="en-US" sz="1400" dirty="0" smtClean="0">
              <a:solidFill>
                <a:schemeClr val="tx2"/>
              </a:solidFill>
            </a:endParaRPr>
          </a:p>
        </p:txBody>
      </p:sp>
      <p:sp>
        <p:nvSpPr>
          <p:cNvPr id="84" name="Oval 83"/>
          <p:cNvSpPr/>
          <p:nvPr/>
        </p:nvSpPr>
        <p:spPr>
          <a:xfrm>
            <a:off x="4637474" y="869595"/>
            <a:ext cx="182880" cy="18288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t"/>
          <a:lstStyle/>
          <a:p>
            <a:pPr algn="l"/>
            <a:endParaRPr lang="en-US" sz="1400" dirty="0" smtClean="0">
              <a:solidFill>
                <a:schemeClr val="tx2"/>
              </a:solidFill>
            </a:endParaRPr>
          </a:p>
        </p:txBody>
      </p:sp>
      <p:cxnSp>
        <p:nvCxnSpPr>
          <p:cNvPr id="154" name="Straight Connector 153"/>
          <p:cNvCxnSpPr/>
          <p:nvPr/>
        </p:nvCxnSpPr>
        <p:spPr>
          <a:xfrm>
            <a:off x="9005850" y="774674"/>
            <a:ext cx="0" cy="4126935"/>
          </a:xfrm>
          <a:prstGeom prst="line">
            <a:avLst/>
          </a:prstGeom>
          <a:ln w="1905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6" name="TextBox 155"/>
          <p:cNvSpPr txBox="1"/>
          <p:nvPr/>
        </p:nvSpPr>
        <p:spPr>
          <a:xfrm>
            <a:off x="3458512" y="2146195"/>
            <a:ext cx="1379363" cy="40011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 smtClean="0"/>
              <a:t>IT News </a:t>
            </a:r>
            <a:r>
              <a:rPr lang="en-US" sz="1000" dirty="0" smtClean="0">
                <a:solidFill>
                  <a:schemeClr val="tx2"/>
                </a:solidFill>
              </a:rPr>
              <a:t>January 17</a:t>
            </a:r>
          </a:p>
          <a:p>
            <a:pPr algn="ctr"/>
            <a:r>
              <a:rPr lang="en-US" sz="1000" dirty="0" smtClean="0">
                <a:solidFill>
                  <a:schemeClr val="tx2"/>
                </a:solidFill>
              </a:rPr>
              <a:t>Views: 1,079 </a:t>
            </a:r>
          </a:p>
        </p:txBody>
      </p:sp>
      <p:sp>
        <p:nvSpPr>
          <p:cNvPr id="157" name="Oval 156"/>
          <p:cNvSpPr/>
          <p:nvPr/>
        </p:nvSpPr>
        <p:spPr>
          <a:xfrm>
            <a:off x="2122574" y="683234"/>
            <a:ext cx="182880" cy="18288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t"/>
          <a:lstStyle/>
          <a:p>
            <a:pPr algn="l"/>
            <a:endParaRPr lang="en-US" sz="1400" dirty="0" smtClean="0">
              <a:solidFill>
                <a:schemeClr val="tx2"/>
              </a:solidFill>
            </a:endParaRPr>
          </a:p>
        </p:txBody>
      </p:sp>
      <p:cxnSp>
        <p:nvCxnSpPr>
          <p:cNvPr id="158" name="Straight Connector 157"/>
          <p:cNvCxnSpPr/>
          <p:nvPr/>
        </p:nvCxnSpPr>
        <p:spPr>
          <a:xfrm>
            <a:off x="2210113" y="774674"/>
            <a:ext cx="0" cy="4126935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1" name="Picture 16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99132" y="1067747"/>
            <a:ext cx="1339214" cy="1240318"/>
          </a:xfrm>
          <a:prstGeom prst="rect">
            <a:avLst/>
          </a:prstGeo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62" name="TextBox 161"/>
          <p:cNvSpPr txBox="1"/>
          <p:nvPr/>
        </p:nvSpPr>
        <p:spPr>
          <a:xfrm>
            <a:off x="1632554" y="2179861"/>
            <a:ext cx="1474734" cy="553998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 smtClean="0"/>
              <a:t>BYOD </a:t>
            </a:r>
            <a:r>
              <a:rPr lang="en-US" sz="1000" dirty="0" smtClean="0">
                <a:solidFill>
                  <a:schemeClr val="tx2"/>
                </a:solidFill>
              </a:rPr>
              <a:t>Sent to 18K in business audience 1/9</a:t>
            </a:r>
          </a:p>
          <a:p>
            <a:pPr algn="ctr"/>
            <a:r>
              <a:rPr lang="en-US" sz="1000" dirty="0" smtClean="0">
                <a:solidFill>
                  <a:schemeClr val="tx2"/>
                </a:solidFill>
              </a:rPr>
              <a:t>Click-</a:t>
            </a:r>
            <a:r>
              <a:rPr lang="en-US" sz="1000" dirty="0" err="1" smtClean="0">
                <a:solidFill>
                  <a:schemeClr val="tx2"/>
                </a:solidFill>
              </a:rPr>
              <a:t>throughs</a:t>
            </a:r>
            <a:r>
              <a:rPr lang="en-US" sz="1000" dirty="0" smtClean="0">
                <a:solidFill>
                  <a:schemeClr val="tx2"/>
                </a:solidFill>
              </a:rPr>
              <a:t>: 1,425</a:t>
            </a:r>
          </a:p>
        </p:txBody>
      </p:sp>
      <p:sp>
        <p:nvSpPr>
          <p:cNvPr id="167" name="Oval 166"/>
          <p:cNvSpPr/>
          <p:nvPr/>
        </p:nvSpPr>
        <p:spPr>
          <a:xfrm>
            <a:off x="8420145" y="1067747"/>
            <a:ext cx="182880" cy="182880"/>
          </a:xfrm>
          <a:prstGeom prst="ellipse">
            <a:avLst/>
          </a:prstGeom>
          <a:solidFill>
            <a:schemeClr val="tx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t"/>
          <a:lstStyle/>
          <a:p>
            <a:pPr algn="l"/>
            <a:endParaRPr lang="en-US" sz="1400" dirty="0" smtClean="0">
              <a:solidFill>
                <a:schemeClr val="tx2"/>
              </a:solidFill>
            </a:endParaRPr>
          </a:p>
        </p:txBody>
      </p:sp>
      <p:cxnSp>
        <p:nvCxnSpPr>
          <p:cNvPr id="169" name="Straight Connector 168"/>
          <p:cNvCxnSpPr/>
          <p:nvPr/>
        </p:nvCxnSpPr>
        <p:spPr>
          <a:xfrm flipH="1">
            <a:off x="7144378" y="1170243"/>
            <a:ext cx="1406963" cy="0"/>
          </a:xfrm>
          <a:prstGeom prst="line">
            <a:avLst/>
          </a:prstGeom>
          <a:ln w="19050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TextBox 82"/>
          <p:cNvSpPr txBox="1"/>
          <p:nvPr/>
        </p:nvSpPr>
        <p:spPr>
          <a:xfrm>
            <a:off x="5219295" y="1706272"/>
            <a:ext cx="1210588" cy="26161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sz="1100" dirty="0" smtClean="0">
                <a:solidFill>
                  <a:schemeClr val="tx2"/>
                </a:solidFill>
              </a:rPr>
              <a:t>Attendance</a:t>
            </a:r>
            <a:r>
              <a:rPr lang="en-US" sz="1100" dirty="0" smtClean="0">
                <a:solidFill>
                  <a:schemeClr val="tx2"/>
                </a:solidFill>
              </a:rPr>
              <a:t>: </a:t>
            </a:r>
            <a:r>
              <a:rPr lang="en-US" sz="1100" b="1" dirty="0" smtClean="0">
                <a:solidFill>
                  <a:schemeClr val="tx2"/>
                </a:solidFill>
              </a:rPr>
              <a:t>562</a:t>
            </a:r>
          </a:p>
        </p:txBody>
      </p:sp>
      <p:pic>
        <p:nvPicPr>
          <p:cNvPr id="67" name="Picture 4" descr="C:\Users\n0208044\Documents\_misc_design_projects\IGNITE\IGNITE_blue_transp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5608" y="395352"/>
            <a:ext cx="943414" cy="353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8" name="TextBox 67"/>
          <p:cNvSpPr txBox="1"/>
          <p:nvPr/>
        </p:nvSpPr>
        <p:spPr>
          <a:xfrm>
            <a:off x="155575" y="3341969"/>
            <a:ext cx="1657916" cy="612934"/>
          </a:xfrm>
          <a:prstGeom prst="wedgeRoundRectCallout">
            <a:avLst>
              <a:gd name="adj1" fmla="val -1926"/>
              <a:gd name="adj2" fmla="val 178202"/>
              <a:gd name="adj3" fmla="val 16667"/>
            </a:avLst>
          </a:prstGeom>
          <a:solidFill>
            <a:schemeClr val="bg1"/>
          </a:solidFill>
          <a:ln>
            <a:solidFill>
              <a:schemeClr val="accent3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 smtClean="0">
                <a:solidFill>
                  <a:schemeClr val="accent3"/>
                </a:solidFill>
              </a:rPr>
              <a:t>Total daily views of IT spaces &amp; content on </a:t>
            </a:r>
            <a:r>
              <a:rPr lang="en-US" sz="1000" b="1" i="1" dirty="0" err="1" smtClean="0">
                <a:solidFill>
                  <a:schemeClr val="accent3"/>
                </a:solidFill>
              </a:rPr>
              <a:t>myConnections</a:t>
            </a:r>
            <a:endParaRPr lang="en-US" sz="1000" dirty="0" smtClean="0">
              <a:solidFill>
                <a:schemeClr val="accent3"/>
              </a:solidFill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4477001"/>
            <a:ext cx="9144000" cy="0"/>
          </a:xfrm>
          <a:prstGeom prst="line">
            <a:avLst/>
          </a:prstGeom>
          <a:ln w="28575">
            <a:solidFill>
              <a:srgbClr val="FFFFFF">
                <a:alpha val="50196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Box 68"/>
          <p:cNvSpPr txBox="1"/>
          <p:nvPr/>
        </p:nvSpPr>
        <p:spPr>
          <a:xfrm>
            <a:off x="2921886" y="3647829"/>
            <a:ext cx="1073251" cy="612934"/>
          </a:xfrm>
          <a:prstGeom prst="wedgeRoundRectCallout">
            <a:avLst>
              <a:gd name="adj1" fmla="val 37551"/>
              <a:gd name="adj2" fmla="val 84892"/>
              <a:gd name="adj3" fmla="val 16667"/>
            </a:avLst>
          </a:prstGeom>
          <a:solidFill>
            <a:schemeClr val="bg1"/>
          </a:solidFill>
          <a:ln>
            <a:solidFill>
              <a:schemeClr val="tx2">
                <a:lumMod val="40000"/>
                <a:lumOff val="6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 smtClean="0">
                <a:solidFill>
                  <a:schemeClr val="bg1">
                    <a:lumMod val="50000"/>
                  </a:schemeClr>
                </a:solidFill>
              </a:rPr>
              <a:t>Weekday average for 2014 = 730</a:t>
            </a:r>
            <a:endParaRPr lang="en-US" sz="1000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163" name="Picture 162"/>
          <p:cNvPicPr>
            <a:picLocks noChangeAspect="1"/>
          </p:cNvPicPr>
          <p:nvPr/>
        </p:nvPicPr>
        <p:blipFill rotWithShape="1">
          <a:blip r:embed="rId8"/>
          <a:srcRect b="484"/>
          <a:stretch/>
        </p:blipFill>
        <p:spPr>
          <a:xfrm>
            <a:off x="6549013" y="916571"/>
            <a:ext cx="1246263" cy="1405053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74" name="TextBox 173"/>
          <p:cNvSpPr txBox="1"/>
          <p:nvPr/>
        </p:nvSpPr>
        <p:spPr>
          <a:xfrm>
            <a:off x="6232771" y="2241521"/>
            <a:ext cx="1379363" cy="553998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 smtClean="0"/>
              <a:t>Phishing Alert </a:t>
            </a:r>
            <a:br>
              <a:rPr lang="en-US" sz="1000" b="1" dirty="0" smtClean="0"/>
            </a:br>
            <a:r>
              <a:rPr lang="en-US" sz="1000" dirty="0" smtClean="0">
                <a:solidFill>
                  <a:schemeClr val="tx2"/>
                </a:solidFill>
              </a:rPr>
              <a:t>Sent to 39K in US</a:t>
            </a:r>
          </a:p>
          <a:p>
            <a:pPr algn="ctr"/>
            <a:r>
              <a:rPr lang="en-US" sz="1000" dirty="0" smtClean="0">
                <a:solidFill>
                  <a:schemeClr val="tx2"/>
                </a:solidFill>
              </a:rPr>
              <a:t>Click-</a:t>
            </a:r>
            <a:r>
              <a:rPr lang="en-US" sz="1000" dirty="0" err="1" smtClean="0">
                <a:solidFill>
                  <a:schemeClr val="tx2"/>
                </a:solidFill>
              </a:rPr>
              <a:t>throughs</a:t>
            </a:r>
            <a:r>
              <a:rPr lang="en-US" sz="1000" dirty="0" smtClean="0">
                <a:solidFill>
                  <a:schemeClr val="tx2"/>
                </a:solidFill>
              </a:rPr>
              <a:t>: 1,729</a:t>
            </a:r>
          </a:p>
        </p:txBody>
      </p:sp>
      <p:grpSp>
        <p:nvGrpSpPr>
          <p:cNvPr id="98" name="Group 97"/>
          <p:cNvGrpSpPr/>
          <p:nvPr/>
        </p:nvGrpSpPr>
        <p:grpSpPr>
          <a:xfrm>
            <a:off x="7668902" y="1562266"/>
            <a:ext cx="1298849" cy="2276960"/>
            <a:chOff x="-1756573" y="808125"/>
            <a:chExt cx="1566073" cy="274542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pic>
          <p:nvPicPr>
            <p:cNvPr id="1029" name="Picture 5"/>
            <p:cNvPicPr>
              <a:picLocks noChangeAspect="1" noChangeArrowheads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612" t="35443" r="17243"/>
            <a:stretch/>
          </p:blipFill>
          <p:spPr bwMode="auto">
            <a:xfrm>
              <a:off x="-1756573" y="808125"/>
              <a:ext cx="1566072" cy="11191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0" name="Picture 6"/>
            <p:cNvPicPr>
              <a:picLocks noChangeAspect="1" noChangeArrowheads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612" t="36030" r="17243"/>
            <a:stretch/>
          </p:blipFill>
          <p:spPr bwMode="auto">
            <a:xfrm>
              <a:off x="-1756573" y="1670913"/>
              <a:ext cx="1566073" cy="11089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1" name="Picture 7"/>
            <p:cNvPicPr>
              <a:picLocks noChangeAspect="1" noChangeArrowheads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612" t="37456" r="17242" b="1"/>
            <a:stretch/>
          </p:blipFill>
          <p:spPr bwMode="auto">
            <a:xfrm>
              <a:off x="-1756572" y="2281917"/>
              <a:ext cx="1566072" cy="10842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2" name="Picture 8"/>
            <p:cNvPicPr>
              <a:picLocks noChangeAspect="1" noChangeArrowheads="1"/>
            </p:cNvPicPr>
            <p:nvPr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612" t="83961" r="17243"/>
            <a:stretch/>
          </p:blipFill>
          <p:spPr bwMode="auto">
            <a:xfrm>
              <a:off x="-1756572" y="3275500"/>
              <a:ext cx="1566071" cy="2780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55" name="TextBox 154"/>
          <p:cNvSpPr txBox="1"/>
          <p:nvPr/>
        </p:nvSpPr>
        <p:spPr>
          <a:xfrm>
            <a:off x="7719076" y="3648436"/>
            <a:ext cx="1379363" cy="40011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 smtClean="0"/>
              <a:t>#</a:t>
            </a:r>
            <a:r>
              <a:rPr lang="en-US" sz="1000" b="1" dirty="0" err="1" smtClean="0"/>
              <a:t>ITNews</a:t>
            </a:r>
            <a:r>
              <a:rPr lang="en-US" sz="1000" b="1" dirty="0" smtClean="0"/>
              <a:t> </a:t>
            </a:r>
            <a:r>
              <a:rPr lang="en-US" sz="1000" dirty="0" smtClean="0">
                <a:solidFill>
                  <a:schemeClr val="tx2"/>
                </a:solidFill>
              </a:rPr>
              <a:t>January 29</a:t>
            </a:r>
          </a:p>
          <a:p>
            <a:pPr algn="ctr"/>
            <a:r>
              <a:rPr lang="en-US" sz="1000" dirty="0" smtClean="0">
                <a:solidFill>
                  <a:schemeClr val="tx2"/>
                </a:solidFill>
              </a:rPr>
              <a:t>Click-</a:t>
            </a:r>
            <a:r>
              <a:rPr lang="en-US" sz="1000" dirty="0" err="1" smtClean="0">
                <a:solidFill>
                  <a:schemeClr val="tx2"/>
                </a:solidFill>
              </a:rPr>
              <a:t>throughs</a:t>
            </a:r>
            <a:r>
              <a:rPr lang="en-US" sz="1000" dirty="0" smtClean="0">
                <a:solidFill>
                  <a:schemeClr val="tx2"/>
                </a:solidFill>
              </a:rPr>
              <a:t>: 1,017 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140182" y="151566"/>
            <a:ext cx="8850275" cy="4648134"/>
            <a:chOff x="9714245" y="106418"/>
            <a:chExt cx="8850275" cy="4648134"/>
          </a:xfrm>
        </p:grpSpPr>
        <p:grpSp>
          <p:nvGrpSpPr>
            <p:cNvPr id="3" name="Group 2"/>
            <p:cNvGrpSpPr/>
            <p:nvPr/>
          </p:nvGrpSpPr>
          <p:grpSpPr>
            <a:xfrm>
              <a:off x="9714245" y="106418"/>
              <a:ext cx="8850275" cy="4587957"/>
              <a:chOff x="9714245" y="106418"/>
              <a:chExt cx="8850275" cy="4587957"/>
            </a:xfrm>
          </p:grpSpPr>
          <p:sp>
            <p:nvSpPr>
              <p:cNvPr id="181" name="Rectangle 180"/>
              <p:cNvSpPr/>
              <p:nvPr/>
            </p:nvSpPr>
            <p:spPr>
              <a:xfrm>
                <a:off x="9714245" y="106418"/>
                <a:ext cx="8850275" cy="458795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85000"/>
                  </a:schemeClr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91440" bIns="91440" rtlCol="0" anchor="t"/>
              <a:lstStyle/>
              <a:p>
                <a:pPr algn="l"/>
                <a:endParaRPr lang="en-US" sz="1400" dirty="0" smtClean="0">
                  <a:solidFill>
                    <a:schemeClr val="tx2"/>
                  </a:solidFill>
                </a:endParaRPr>
              </a:p>
            </p:txBody>
          </p:sp>
          <p:sp>
            <p:nvSpPr>
              <p:cNvPr id="53" name="Title 1"/>
              <p:cNvSpPr txBox="1">
                <a:spLocks/>
              </p:cNvSpPr>
              <p:nvPr/>
            </p:nvSpPr>
            <p:spPr>
              <a:xfrm>
                <a:off x="12349406" y="527849"/>
                <a:ext cx="5415906" cy="536972"/>
              </a:xfrm>
              <a:prstGeom prst="rect">
                <a:avLst/>
              </a:prstGeom>
            </p:spPr>
            <p:txBody>
              <a:bodyPr vert="horz" lIns="91440" tIns="45720" rIns="91440" bIns="45720" rtlCol="0" anchor="t">
                <a:normAutofit/>
              </a:bodyPr>
              <a:lstStyle>
                <a:lvl1pPr algn="l" defTabSz="914400" rtl="0" eaLnBrk="1" latinLnBrk="0" hangingPunct="1">
                  <a:spcBef>
                    <a:spcPct val="0"/>
                  </a:spcBef>
                  <a:buNone/>
                  <a:defRPr sz="2000" b="0" kern="1200">
                    <a:solidFill>
                      <a:schemeClr val="tx1"/>
                    </a:solidFill>
                    <a:latin typeface="Rockwell" pitchFamily="18" charset="0"/>
                    <a:ea typeface="+mj-ea"/>
                    <a:cs typeface="Arial" pitchFamily="34" charset="0"/>
                  </a:defRPr>
                </a:lvl1pPr>
              </a:lstStyle>
              <a:p>
                <a:r>
                  <a:rPr lang="en-US" dirty="0" smtClean="0"/>
                  <a:t>Liberty’s First </a:t>
                </a:r>
                <a:r>
                  <a:rPr lang="en-US" dirty="0" err="1" smtClean="0"/>
                  <a:t>Hackathon</a:t>
                </a:r>
                <a:endParaRPr lang="en-US" dirty="0"/>
              </a:p>
            </p:txBody>
          </p:sp>
          <p:sp>
            <p:nvSpPr>
              <p:cNvPr id="55" name="Rectangle 54"/>
              <p:cNvSpPr/>
              <p:nvPr/>
            </p:nvSpPr>
            <p:spPr>
              <a:xfrm>
                <a:off x="12127886" y="1830700"/>
                <a:ext cx="2551812" cy="386460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91440" bIns="91440" rtlCol="0" anchor="t"/>
              <a:lstStyle/>
              <a:p>
                <a:pPr algn="l"/>
                <a:r>
                  <a:rPr lang="en-US" sz="2400" b="1" dirty="0">
                    <a:solidFill>
                      <a:schemeClr val="accent6"/>
                    </a:solidFill>
                    <a:latin typeface="Rockwell" panose="02060603020205020403" pitchFamily="18" charset="0"/>
                  </a:rPr>
                  <a:t>6</a:t>
                </a:r>
                <a:r>
                  <a:rPr lang="en-US" sz="2400" b="1" dirty="0" smtClean="0">
                    <a:solidFill>
                      <a:schemeClr val="accent6"/>
                    </a:solidFill>
                    <a:latin typeface="Rockwell" panose="02060603020205020403" pitchFamily="18" charset="0"/>
                  </a:rPr>
                  <a:t> </a:t>
                </a:r>
                <a:r>
                  <a:rPr lang="en-US" sz="1400" dirty="0" smtClean="0">
                    <a:solidFill>
                      <a:schemeClr val="tx1"/>
                    </a:solidFill>
                  </a:rPr>
                  <a:t>teams from outside the US</a:t>
                </a:r>
              </a:p>
            </p:txBody>
          </p:sp>
          <p:sp>
            <p:nvSpPr>
              <p:cNvPr id="56" name="Rectangle 55"/>
              <p:cNvSpPr/>
              <p:nvPr/>
            </p:nvSpPr>
            <p:spPr>
              <a:xfrm>
                <a:off x="9979240" y="1820067"/>
                <a:ext cx="2148646" cy="386460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91440" bIns="91440" rtlCol="0" anchor="t"/>
              <a:lstStyle/>
              <a:p>
                <a:pPr algn="l"/>
                <a:r>
                  <a:rPr lang="en-US" sz="2400" b="1" dirty="0" smtClean="0">
                    <a:solidFill>
                      <a:schemeClr val="accent6"/>
                    </a:solidFill>
                    <a:latin typeface="Rockwell" panose="02060603020205020403" pitchFamily="18" charset="0"/>
                  </a:rPr>
                  <a:t>130+ </a:t>
                </a:r>
                <a:r>
                  <a:rPr lang="en-US" sz="1400" dirty="0" smtClean="0">
                    <a:solidFill>
                      <a:schemeClr val="tx1"/>
                    </a:solidFill>
                  </a:rPr>
                  <a:t>participants</a:t>
                </a:r>
              </a:p>
            </p:txBody>
          </p:sp>
          <p:sp>
            <p:nvSpPr>
              <p:cNvPr id="57" name="Rectangle 56"/>
              <p:cNvSpPr/>
              <p:nvPr/>
            </p:nvSpPr>
            <p:spPr>
              <a:xfrm>
                <a:off x="9979239" y="1466849"/>
                <a:ext cx="2148646" cy="461314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91440" bIns="91440" rtlCol="0" anchor="t"/>
              <a:lstStyle/>
              <a:p>
                <a:pPr algn="l"/>
                <a:r>
                  <a:rPr lang="en-US" sz="2400" b="1" dirty="0" smtClean="0">
                    <a:solidFill>
                      <a:schemeClr val="accent6"/>
                    </a:solidFill>
                    <a:latin typeface="Rockwell" panose="02060603020205020403" pitchFamily="18" charset="0"/>
                  </a:rPr>
                  <a:t>4</a:t>
                </a:r>
                <a:r>
                  <a:rPr lang="en-US" sz="2400" dirty="0" smtClean="0">
                    <a:solidFill>
                      <a:schemeClr val="tx1"/>
                    </a:solidFill>
                    <a:latin typeface="Rockwell" panose="02060603020205020403" pitchFamily="18" charset="0"/>
                  </a:rPr>
                  <a:t> </a:t>
                </a:r>
                <a:r>
                  <a:rPr lang="en-US" sz="1400" dirty="0" smtClean="0">
                    <a:solidFill>
                      <a:schemeClr val="tx1"/>
                    </a:solidFill>
                  </a:rPr>
                  <a:t>million lines of code</a:t>
                </a:r>
              </a:p>
            </p:txBody>
          </p:sp>
          <p:sp>
            <p:nvSpPr>
              <p:cNvPr id="58" name="Rectangle 57"/>
              <p:cNvSpPr/>
              <p:nvPr/>
            </p:nvSpPr>
            <p:spPr>
              <a:xfrm>
                <a:off x="12127885" y="1460550"/>
                <a:ext cx="2254101" cy="542262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91440" bIns="91440" rtlCol="0" anchor="t"/>
              <a:lstStyle/>
              <a:p>
                <a:pPr algn="l"/>
                <a:r>
                  <a:rPr lang="en-US" sz="2400" b="1" dirty="0" smtClean="0">
                    <a:solidFill>
                      <a:schemeClr val="accent6"/>
                    </a:solidFill>
                    <a:latin typeface="Rockwell" panose="02060603020205020403" pitchFamily="18" charset="0"/>
                  </a:rPr>
                  <a:t>33</a:t>
                </a:r>
                <a:r>
                  <a:rPr lang="en-US" sz="2400" dirty="0" smtClean="0">
                    <a:solidFill>
                      <a:schemeClr val="tx1"/>
                    </a:solidFill>
                    <a:latin typeface="Rockwell" panose="02060603020205020403" pitchFamily="18" charset="0"/>
                  </a:rPr>
                  <a:t> </a:t>
                </a:r>
                <a:r>
                  <a:rPr lang="en-US" sz="1400" dirty="0" smtClean="0">
                    <a:solidFill>
                      <a:schemeClr val="tx1"/>
                    </a:solidFill>
                  </a:rPr>
                  <a:t>successful projects</a:t>
                </a:r>
              </a:p>
            </p:txBody>
          </p:sp>
          <p:pic>
            <p:nvPicPr>
              <p:cNvPr id="59" name="Picture 4" descr="C:\Users\n0208044\Documents\_misc_design_projects\IGNITE\IGNITE_blue_transp.png"/>
              <p:cNvPicPr>
                <a:picLocks noChangeAspect="1" noChangeArrowheads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841446" y="312406"/>
                <a:ext cx="2465428" cy="9245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0" name="Picture 3"/>
              <p:cNvPicPr>
                <a:picLocks noChangeAspect="1" noChangeArrowheads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212963" y="1784531"/>
                <a:ext cx="1879225" cy="1154443"/>
              </a:xfrm>
              <a:prstGeom prst="rect">
                <a:avLst/>
              </a:prstGeom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1" name="Picture 2" descr="https://connect.lmig.com/servlet/JiveServlet/downloadBody/17549-102-1-28473/videos_thumb.jpg"/>
              <p:cNvPicPr>
                <a:picLocks noChangeAspect="1" noChangeArrowheads="1"/>
              </p:cNvPicPr>
              <p:nvPr/>
            </p:nvPicPr>
            <p:blipFill rotWithShape="1"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0245" t="17449" r="10275" b="18430"/>
              <a:stretch/>
            </p:blipFill>
            <p:spPr bwMode="auto">
              <a:xfrm>
                <a:off x="16280165" y="706671"/>
                <a:ext cx="1892595" cy="1221492"/>
              </a:xfrm>
              <a:prstGeom prst="rect">
                <a:avLst/>
              </a:prstGeom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2" name="Picture 5"/>
              <p:cNvPicPr>
                <a:picLocks noChangeAspect="1" noChangeArrowheads="1"/>
              </p:cNvPicPr>
              <p:nvPr/>
            </p:nvPicPr>
            <p:blipFill rotWithShape="1">
              <a:blip r:embed="rId1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320" t="5917" r="2543"/>
              <a:stretch/>
            </p:blipFill>
            <p:spPr bwMode="auto">
              <a:xfrm>
                <a:off x="16152575" y="2916936"/>
                <a:ext cx="1905951" cy="1372704"/>
              </a:xfrm>
              <a:prstGeom prst="rect">
                <a:avLst/>
              </a:prstGeom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4" name="TextBox 3"/>
            <p:cNvSpPr txBox="1"/>
            <p:nvPr/>
          </p:nvSpPr>
          <p:spPr>
            <a:xfrm>
              <a:off x="10133318" y="2723227"/>
              <a:ext cx="4605300" cy="20313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buClr>
                  <a:schemeClr val="accent3"/>
                </a:buClr>
              </a:pPr>
              <a:r>
                <a:rPr lang="en-US" sz="1200" b="1" dirty="0">
                  <a:solidFill>
                    <a:schemeClr val="tx2"/>
                  </a:solidFill>
                </a:rPr>
                <a:t>IT Communications provided:</a:t>
              </a:r>
            </a:p>
            <a:p>
              <a:pPr marL="171450" indent="-171450">
                <a:lnSpc>
                  <a:spcPct val="150000"/>
                </a:lnSpc>
                <a:buClr>
                  <a:schemeClr val="accent3"/>
                </a:buClr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tx2"/>
                  </a:solidFill>
                </a:rPr>
                <a:t>Brand design, creation of animated screensaver as “teaser”</a:t>
              </a:r>
            </a:p>
            <a:p>
              <a:pPr marL="171450" indent="-171450">
                <a:lnSpc>
                  <a:spcPct val="150000"/>
                </a:lnSpc>
                <a:buClr>
                  <a:schemeClr val="accent3"/>
                </a:buClr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tx2"/>
                  </a:solidFill>
                </a:rPr>
                <a:t>Design of giveaways, printed materials, and Connect space</a:t>
              </a:r>
            </a:p>
            <a:p>
              <a:pPr marL="171450" indent="-171450">
                <a:lnSpc>
                  <a:spcPct val="150000"/>
                </a:lnSpc>
                <a:buClr>
                  <a:schemeClr val="accent3"/>
                </a:buClr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tx2"/>
                  </a:solidFill>
                </a:rPr>
                <a:t>On-the-scene reporter, posted videos on Connect during event</a:t>
              </a:r>
            </a:p>
            <a:p>
              <a:pPr marL="171450" indent="-171450">
                <a:lnSpc>
                  <a:spcPct val="150000"/>
                </a:lnSpc>
                <a:buClr>
                  <a:schemeClr val="accent3"/>
                </a:buClr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tx2"/>
                  </a:solidFill>
                </a:rPr>
                <a:t>Post-event survey for CIOs &amp; IT Leaders</a:t>
              </a:r>
            </a:p>
            <a:p>
              <a:pPr marL="171450" indent="-171450">
                <a:lnSpc>
                  <a:spcPct val="150000"/>
                </a:lnSpc>
                <a:buClr>
                  <a:schemeClr val="accent3"/>
                </a:buClr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tx2"/>
                  </a:solidFill>
                </a:rPr>
                <a:t>Pre- and post-event communications to participants</a:t>
              </a:r>
            </a:p>
            <a:p>
              <a:endParaRPr lang="en-US" sz="1200" dirty="0">
                <a:solidFill>
                  <a:schemeClr val="tx2"/>
                </a:solidFill>
              </a:endParaRPr>
            </a:p>
            <a:p>
              <a:pPr algn="l"/>
              <a:endParaRPr lang="en-US" sz="1200" dirty="0" smtClean="0">
                <a:solidFill>
                  <a:schemeClr val="tx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602516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1" name="Chart 14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78270808"/>
              </p:ext>
            </p:extLst>
          </p:nvPr>
        </p:nvGraphicFramePr>
        <p:xfrm>
          <a:off x="-1013791" y="301523"/>
          <a:ext cx="10558597" cy="54532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73" name="Straight Connector 72"/>
          <p:cNvCxnSpPr/>
          <p:nvPr/>
        </p:nvCxnSpPr>
        <p:spPr>
          <a:xfrm>
            <a:off x="3649551" y="774674"/>
            <a:ext cx="0" cy="4124640"/>
          </a:xfrm>
          <a:prstGeom prst="line">
            <a:avLst/>
          </a:prstGeom>
          <a:ln w="1905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4" name="Group 93"/>
          <p:cNvGrpSpPr/>
          <p:nvPr/>
        </p:nvGrpSpPr>
        <p:grpSpPr>
          <a:xfrm>
            <a:off x="3468730" y="3301136"/>
            <a:ext cx="1330035" cy="818886"/>
            <a:chOff x="1172259" y="2039863"/>
            <a:chExt cx="1330035" cy="818886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pic>
          <p:nvPicPr>
            <p:cNvPr id="95" name="Picture 10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061" t="17286" r="12445" b="12843"/>
            <a:stretch/>
          </p:blipFill>
          <p:spPr bwMode="auto">
            <a:xfrm>
              <a:off x="1172259" y="2053344"/>
              <a:ext cx="1330035" cy="8054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6" name="TextBox 95"/>
            <p:cNvSpPr txBox="1"/>
            <p:nvPr/>
          </p:nvSpPr>
          <p:spPr>
            <a:xfrm>
              <a:off x="1172260" y="2039863"/>
              <a:ext cx="1330034" cy="40011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 smtClean="0"/>
                <a:t>IT Town Hall</a:t>
              </a:r>
            </a:p>
            <a:p>
              <a:pPr algn="ctr"/>
              <a:r>
                <a:rPr lang="en-US" sz="1000" b="1" dirty="0" smtClean="0">
                  <a:solidFill>
                    <a:schemeClr val="tx2"/>
                  </a:solidFill>
                </a:rPr>
                <a:t>Dover 2/12</a:t>
              </a:r>
            </a:p>
          </p:txBody>
        </p:sp>
      </p:grpSp>
      <p:cxnSp>
        <p:nvCxnSpPr>
          <p:cNvPr id="112" name="Straight Connector 111"/>
          <p:cNvCxnSpPr/>
          <p:nvPr/>
        </p:nvCxnSpPr>
        <p:spPr>
          <a:xfrm flipV="1">
            <a:off x="1096607" y="876748"/>
            <a:ext cx="0" cy="4022566"/>
          </a:xfrm>
          <a:prstGeom prst="line">
            <a:avLst/>
          </a:prstGeom>
          <a:ln w="1905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Straight Connector 113"/>
          <p:cNvCxnSpPr/>
          <p:nvPr/>
        </p:nvCxnSpPr>
        <p:spPr>
          <a:xfrm flipV="1">
            <a:off x="1478977" y="876748"/>
            <a:ext cx="0" cy="4022566"/>
          </a:xfrm>
          <a:prstGeom prst="line">
            <a:avLst/>
          </a:prstGeom>
          <a:ln w="1905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/>
          <p:cNvCxnSpPr/>
          <p:nvPr/>
        </p:nvCxnSpPr>
        <p:spPr>
          <a:xfrm flipV="1">
            <a:off x="8073853" y="876748"/>
            <a:ext cx="0" cy="4010691"/>
          </a:xfrm>
          <a:prstGeom prst="line">
            <a:avLst/>
          </a:prstGeom>
          <a:ln w="1905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itle 1"/>
          <p:cNvSpPr txBox="1">
            <a:spLocks/>
          </p:cNvSpPr>
          <p:nvPr/>
        </p:nvSpPr>
        <p:spPr>
          <a:xfrm>
            <a:off x="228600" y="4887439"/>
            <a:ext cx="8686800" cy="23231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000" b="0" kern="1200">
                <a:solidFill>
                  <a:schemeClr val="tx1"/>
                </a:solidFill>
                <a:latin typeface="Rockwell" pitchFamily="18" charset="0"/>
                <a:ea typeface="+mj-ea"/>
                <a:cs typeface="Arial" pitchFamily="34" charset="0"/>
              </a:defRPr>
            </a:lvl1pPr>
          </a:lstStyle>
          <a:p>
            <a:pPr algn="ctr"/>
            <a:r>
              <a:rPr lang="en-US" sz="1400" dirty="0" smtClean="0">
                <a:solidFill>
                  <a:schemeClr val="bg1"/>
                </a:solidFill>
              </a:rPr>
              <a:t>February 2014</a:t>
            </a:r>
            <a:endParaRPr lang="en-US" sz="1400" dirty="0">
              <a:solidFill>
                <a:schemeClr val="bg1"/>
              </a:solidFill>
            </a:endParaRPr>
          </a:p>
        </p:txBody>
      </p:sp>
      <p:cxnSp>
        <p:nvCxnSpPr>
          <p:cNvPr id="17" name="Straight Connector 16"/>
          <p:cNvCxnSpPr/>
          <p:nvPr/>
        </p:nvCxnSpPr>
        <p:spPr>
          <a:xfrm>
            <a:off x="0" y="785307"/>
            <a:ext cx="91440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Oval 60"/>
          <p:cNvSpPr/>
          <p:nvPr/>
        </p:nvSpPr>
        <p:spPr>
          <a:xfrm>
            <a:off x="6129925" y="693867"/>
            <a:ext cx="182880" cy="18288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t"/>
          <a:lstStyle/>
          <a:p>
            <a:pPr algn="l"/>
            <a:endParaRPr lang="en-US" sz="1400" dirty="0" smtClean="0">
              <a:solidFill>
                <a:schemeClr val="tx2"/>
              </a:solidFill>
            </a:endParaRPr>
          </a:p>
        </p:txBody>
      </p:sp>
      <p:cxnSp>
        <p:nvCxnSpPr>
          <p:cNvPr id="66" name="Straight Connector 65"/>
          <p:cNvCxnSpPr/>
          <p:nvPr/>
        </p:nvCxnSpPr>
        <p:spPr>
          <a:xfrm>
            <a:off x="6221365" y="774674"/>
            <a:ext cx="0" cy="412464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4" name="Picture 3" descr="Z:\IAN\IAN_Slides_2014\February\techForum_IAN_feb201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8633" y="1228309"/>
            <a:ext cx="1366904" cy="939746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8" name="Oval 67"/>
          <p:cNvSpPr/>
          <p:nvPr/>
        </p:nvSpPr>
        <p:spPr>
          <a:xfrm>
            <a:off x="7972888" y="695111"/>
            <a:ext cx="182880" cy="18288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t"/>
          <a:lstStyle/>
          <a:p>
            <a:pPr algn="l"/>
            <a:endParaRPr lang="en-US" sz="1400" dirty="0" smtClean="0">
              <a:solidFill>
                <a:schemeClr val="tx2"/>
              </a:solidFill>
            </a:endParaRPr>
          </a:p>
        </p:txBody>
      </p:sp>
      <p:sp>
        <p:nvSpPr>
          <p:cNvPr id="69" name="Oval 68"/>
          <p:cNvSpPr/>
          <p:nvPr/>
        </p:nvSpPr>
        <p:spPr>
          <a:xfrm>
            <a:off x="1005168" y="693867"/>
            <a:ext cx="182880" cy="18288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t"/>
          <a:lstStyle/>
          <a:p>
            <a:pPr algn="l"/>
            <a:endParaRPr lang="en-US" sz="1400" dirty="0" smtClean="0">
              <a:solidFill>
                <a:schemeClr val="tx2"/>
              </a:solidFill>
            </a:endParaRPr>
          </a:p>
        </p:txBody>
      </p:sp>
      <p:sp>
        <p:nvSpPr>
          <p:cNvPr id="70" name="Oval 69"/>
          <p:cNvSpPr/>
          <p:nvPr/>
        </p:nvSpPr>
        <p:spPr>
          <a:xfrm>
            <a:off x="1389094" y="693867"/>
            <a:ext cx="182880" cy="18288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t"/>
          <a:lstStyle/>
          <a:p>
            <a:pPr algn="l"/>
            <a:endParaRPr lang="en-US" sz="1400" dirty="0" smtClean="0">
              <a:solidFill>
                <a:schemeClr val="tx2"/>
              </a:solidFill>
            </a:endParaRPr>
          </a:p>
        </p:txBody>
      </p:sp>
      <p:sp>
        <p:nvSpPr>
          <p:cNvPr id="72" name="Oval 71"/>
          <p:cNvSpPr/>
          <p:nvPr/>
        </p:nvSpPr>
        <p:spPr>
          <a:xfrm>
            <a:off x="3558111" y="693867"/>
            <a:ext cx="182880" cy="18288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t"/>
          <a:lstStyle/>
          <a:p>
            <a:pPr algn="l"/>
            <a:endParaRPr lang="en-US" sz="1400" dirty="0" smtClean="0">
              <a:solidFill>
                <a:schemeClr val="tx2"/>
              </a:solidFill>
            </a:endParaRPr>
          </a:p>
        </p:txBody>
      </p:sp>
      <p:sp>
        <p:nvSpPr>
          <p:cNvPr id="74" name="Oval 73"/>
          <p:cNvSpPr/>
          <p:nvPr/>
        </p:nvSpPr>
        <p:spPr>
          <a:xfrm>
            <a:off x="8353785" y="693867"/>
            <a:ext cx="182880" cy="18288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t"/>
          <a:lstStyle/>
          <a:p>
            <a:pPr algn="l"/>
            <a:endParaRPr lang="en-US" sz="1400" dirty="0" smtClean="0">
              <a:solidFill>
                <a:schemeClr val="tx2"/>
              </a:solidFill>
            </a:endParaRPr>
          </a:p>
        </p:txBody>
      </p:sp>
      <p:cxnSp>
        <p:nvCxnSpPr>
          <p:cNvPr id="75" name="Straight Connector 74"/>
          <p:cNvCxnSpPr/>
          <p:nvPr/>
        </p:nvCxnSpPr>
        <p:spPr>
          <a:xfrm>
            <a:off x="8435286" y="774674"/>
            <a:ext cx="0" cy="412464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7" name="Group 96"/>
          <p:cNvGrpSpPr/>
          <p:nvPr/>
        </p:nvGrpSpPr>
        <p:grpSpPr>
          <a:xfrm>
            <a:off x="6882301" y="1028254"/>
            <a:ext cx="1330035" cy="818886"/>
            <a:chOff x="1172259" y="2039863"/>
            <a:chExt cx="1330035" cy="818886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pic>
          <p:nvPicPr>
            <p:cNvPr id="98" name="Picture 10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061" t="17286" r="12445" b="12843"/>
            <a:stretch/>
          </p:blipFill>
          <p:spPr bwMode="auto">
            <a:xfrm>
              <a:off x="1172259" y="2053344"/>
              <a:ext cx="1330035" cy="8054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9" name="TextBox 98"/>
            <p:cNvSpPr txBox="1"/>
            <p:nvPr/>
          </p:nvSpPr>
          <p:spPr>
            <a:xfrm>
              <a:off x="1172260" y="2039863"/>
              <a:ext cx="1330034" cy="40011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 smtClean="0"/>
                <a:t>IT Town Hall</a:t>
              </a:r>
            </a:p>
            <a:p>
              <a:pPr algn="ctr"/>
              <a:r>
                <a:rPr lang="en-US" sz="1000" b="1" dirty="0" smtClean="0">
                  <a:solidFill>
                    <a:schemeClr val="tx2"/>
                  </a:solidFill>
                </a:rPr>
                <a:t>Belfast 2/25</a:t>
              </a:r>
            </a:p>
          </p:txBody>
        </p:sp>
      </p:grpSp>
      <p:grpSp>
        <p:nvGrpSpPr>
          <p:cNvPr id="9217" name="Group 9216"/>
          <p:cNvGrpSpPr/>
          <p:nvPr/>
        </p:nvGrpSpPr>
        <p:grpSpPr>
          <a:xfrm>
            <a:off x="7576562" y="1974377"/>
            <a:ext cx="1337314" cy="2475893"/>
            <a:chOff x="2276475" y="1238250"/>
            <a:chExt cx="3076576" cy="569595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pic>
          <p:nvPicPr>
            <p:cNvPr id="9221" name="Picture 5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993" t="35714" r="17716"/>
            <a:stretch/>
          </p:blipFill>
          <p:spPr bwMode="auto">
            <a:xfrm>
              <a:off x="2276475" y="1238250"/>
              <a:ext cx="3076575" cy="2228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22" name="Picture 6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993" t="35865" r="17716"/>
            <a:stretch/>
          </p:blipFill>
          <p:spPr bwMode="auto">
            <a:xfrm>
              <a:off x="2276475" y="2856804"/>
              <a:ext cx="3076576" cy="22236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23" name="Picture 7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992" t="38612" r="17717" b="4165"/>
            <a:stretch/>
          </p:blipFill>
          <p:spPr bwMode="auto">
            <a:xfrm>
              <a:off x="2276475" y="4950209"/>
              <a:ext cx="3076575" cy="19839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91" name="Group 90"/>
          <p:cNvGrpSpPr/>
          <p:nvPr/>
        </p:nvGrpSpPr>
        <p:grpSpPr>
          <a:xfrm>
            <a:off x="1257849" y="1895969"/>
            <a:ext cx="1330035" cy="818886"/>
            <a:chOff x="1172259" y="2039863"/>
            <a:chExt cx="1330035" cy="818886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pic>
          <p:nvPicPr>
            <p:cNvPr id="92" name="Picture 10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061" t="17286" r="12445" b="12843"/>
            <a:stretch/>
          </p:blipFill>
          <p:spPr bwMode="auto">
            <a:xfrm>
              <a:off x="1172259" y="2053344"/>
              <a:ext cx="1330035" cy="8054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3" name="TextBox 92"/>
            <p:cNvSpPr txBox="1"/>
            <p:nvPr/>
          </p:nvSpPr>
          <p:spPr>
            <a:xfrm>
              <a:off x="1172260" y="2039863"/>
              <a:ext cx="1330034" cy="40011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 smtClean="0"/>
                <a:t>IT Town Hall</a:t>
              </a:r>
            </a:p>
            <a:p>
              <a:pPr algn="ctr"/>
              <a:r>
                <a:rPr lang="en-US" sz="1000" b="1" dirty="0" smtClean="0">
                  <a:solidFill>
                    <a:schemeClr val="tx2"/>
                  </a:solidFill>
                </a:rPr>
                <a:t>Boston 2/7</a:t>
              </a:r>
            </a:p>
          </p:txBody>
        </p:sp>
      </p:grpSp>
      <p:sp>
        <p:nvSpPr>
          <p:cNvPr id="125" name="TextBox 124"/>
          <p:cNvSpPr txBox="1"/>
          <p:nvPr/>
        </p:nvSpPr>
        <p:spPr>
          <a:xfrm>
            <a:off x="5339286" y="2033721"/>
            <a:ext cx="1210588" cy="26161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l"/>
            <a:r>
              <a:rPr lang="en-US" sz="1100" dirty="0" smtClean="0">
                <a:solidFill>
                  <a:schemeClr val="tx2"/>
                </a:solidFill>
              </a:rPr>
              <a:t>Attendance</a:t>
            </a:r>
            <a:r>
              <a:rPr lang="en-US" sz="1100" dirty="0" smtClean="0">
                <a:solidFill>
                  <a:schemeClr val="tx2"/>
                </a:solidFill>
              </a:rPr>
              <a:t>: </a:t>
            </a:r>
            <a:r>
              <a:rPr lang="en-US" sz="1100" b="1" dirty="0" smtClean="0">
                <a:solidFill>
                  <a:schemeClr val="tx2"/>
                </a:solidFill>
              </a:rPr>
              <a:t>560</a:t>
            </a:r>
          </a:p>
        </p:txBody>
      </p:sp>
      <p:sp>
        <p:nvSpPr>
          <p:cNvPr id="126" name="TextBox 125"/>
          <p:cNvSpPr txBox="1"/>
          <p:nvPr/>
        </p:nvSpPr>
        <p:spPr>
          <a:xfrm>
            <a:off x="7322485" y="4112253"/>
            <a:ext cx="1483586" cy="40011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 smtClean="0"/>
              <a:t>#</a:t>
            </a:r>
            <a:r>
              <a:rPr lang="en-US" sz="1000" b="1" dirty="0" err="1" smtClean="0"/>
              <a:t>ITNews</a:t>
            </a:r>
            <a:r>
              <a:rPr lang="en-US" sz="1000" b="1" dirty="0" smtClean="0"/>
              <a:t> </a:t>
            </a:r>
            <a:r>
              <a:rPr lang="en-US" sz="1000" dirty="0" smtClean="0">
                <a:solidFill>
                  <a:schemeClr val="tx2"/>
                </a:solidFill>
              </a:rPr>
              <a:t>February 26</a:t>
            </a:r>
          </a:p>
          <a:p>
            <a:pPr algn="ctr"/>
            <a:r>
              <a:rPr lang="en-US" sz="1000" dirty="0" smtClean="0">
                <a:solidFill>
                  <a:schemeClr val="tx2"/>
                </a:solidFill>
              </a:rPr>
              <a:t>Click-</a:t>
            </a:r>
            <a:r>
              <a:rPr lang="en-US" sz="1000" dirty="0" err="1" smtClean="0">
                <a:solidFill>
                  <a:schemeClr val="tx2"/>
                </a:solidFill>
              </a:rPr>
              <a:t>throughs</a:t>
            </a:r>
            <a:r>
              <a:rPr lang="en-US" sz="1000" dirty="0" smtClean="0">
                <a:solidFill>
                  <a:schemeClr val="tx2"/>
                </a:solidFill>
              </a:rPr>
              <a:t>: 1,205</a:t>
            </a:r>
          </a:p>
        </p:txBody>
      </p:sp>
      <p:cxnSp>
        <p:nvCxnSpPr>
          <p:cNvPr id="129" name="Straight Connector 128"/>
          <p:cNvCxnSpPr/>
          <p:nvPr/>
        </p:nvCxnSpPr>
        <p:spPr>
          <a:xfrm>
            <a:off x="382103" y="774674"/>
            <a:ext cx="0" cy="412464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Oval 129"/>
          <p:cNvSpPr/>
          <p:nvPr/>
        </p:nvSpPr>
        <p:spPr>
          <a:xfrm>
            <a:off x="290663" y="693867"/>
            <a:ext cx="182880" cy="18288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t"/>
          <a:lstStyle/>
          <a:p>
            <a:pPr algn="l"/>
            <a:endParaRPr lang="en-US" sz="1400" dirty="0" smtClean="0">
              <a:solidFill>
                <a:schemeClr val="tx2"/>
              </a:solidFill>
            </a:endParaRPr>
          </a:p>
        </p:txBody>
      </p:sp>
      <p:cxnSp>
        <p:nvCxnSpPr>
          <p:cNvPr id="131" name="Straight Connector 130"/>
          <p:cNvCxnSpPr/>
          <p:nvPr/>
        </p:nvCxnSpPr>
        <p:spPr>
          <a:xfrm>
            <a:off x="731134" y="774674"/>
            <a:ext cx="0" cy="412464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" name="Oval 131"/>
          <p:cNvSpPr/>
          <p:nvPr/>
        </p:nvSpPr>
        <p:spPr>
          <a:xfrm>
            <a:off x="639694" y="693867"/>
            <a:ext cx="182880" cy="18288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t"/>
          <a:lstStyle/>
          <a:p>
            <a:pPr algn="l"/>
            <a:endParaRPr lang="en-US" sz="1400" dirty="0" smtClean="0">
              <a:solidFill>
                <a:schemeClr val="tx2"/>
              </a:solidFill>
            </a:endParaRPr>
          </a:p>
        </p:txBody>
      </p:sp>
      <p:pic>
        <p:nvPicPr>
          <p:cNvPr id="128" name="Picture 2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82" t="7738" r="28730" b="1800"/>
          <a:stretch/>
        </p:blipFill>
        <p:spPr bwMode="auto">
          <a:xfrm>
            <a:off x="0" y="1913032"/>
            <a:ext cx="1185663" cy="1771811"/>
          </a:xfrm>
          <a:prstGeom prst="rect">
            <a:avLst/>
          </a:prstGeo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" name="TextBox 132"/>
          <p:cNvSpPr txBox="1"/>
          <p:nvPr/>
        </p:nvSpPr>
        <p:spPr>
          <a:xfrm>
            <a:off x="228600" y="3377758"/>
            <a:ext cx="880793" cy="707886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 smtClean="0"/>
              <a:t>Remedy </a:t>
            </a:r>
            <a:r>
              <a:rPr lang="en-US" sz="1000" dirty="0" smtClean="0">
                <a:solidFill>
                  <a:schemeClr val="tx2"/>
                </a:solidFill>
              </a:rPr>
              <a:t>Training Messages </a:t>
            </a:r>
            <a:br>
              <a:rPr lang="en-US" sz="1000" dirty="0" smtClean="0">
                <a:solidFill>
                  <a:schemeClr val="tx2"/>
                </a:solidFill>
              </a:rPr>
            </a:br>
            <a:r>
              <a:rPr lang="en-US" sz="1000" dirty="0" smtClean="0">
                <a:solidFill>
                  <a:schemeClr val="tx2"/>
                </a:solidFill>
              </a:rPr>
              <a:t>Feb 3 &amp; 4</a:t>
            </a:r>
          </a:p>
        </p:txBody>
      </p:sp>
      <p:cxnSp>
        <p:nvCxnSpPr>
          <p:cNvPr id="150" name="Straight Connector 149"/>
          <p:cNvCxnSpPr/>
          <p:nvPr/>
        </p:nvCxnSpPr>
        <p:spPr>
          <a:xfrm>
            <a:off x="2935422" y="774674"/>
            <a:ext cx="0" cy="412464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1" name="Oval 150"/>
          <p:cNvSpPr/>
          <p:nvPr/>
        </p:nvSpPr>
        <p:spPr>
          <a:xfrm>
            <a:off x="2843982" y="693867"/>
            <a:ext cx="182880" cy="18288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t"/>
          <a:lstStyle/>
          <a:p>
            <a:pPr algn="l"/>
            <a:endParaRPr lang="en-US" sz="1400" dirty="0" smtClean="0">
              <a:solidFill>
                <a:schemeClr val="tx2"/>
              </a:solidFill>
            </a:endParaRPr>
          </a:p>
        </p:txBody>
      </p:sp>
      <p:grpSp>
        <p:nvGrpSpPr>
          <p:cNvPr id="80" name="Group 79"/>
          <p:cNvGrpSpPr/>
          <p:nvPr/>
        </p:nvGrpSpPr>
        <p:grpSpPr>
          <a:xfrm>
            <a:off x="2739499" y="977467"/>
            <a:ext cx="1337314" cy="2097822"/>
            <a:chOff x="2285999" y="774673"/>
            <a:chExt cx="3077571" cy="4827733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pic>
          <p:nvPicPr>
            <p:cNvPr id="81" name="Picture 2"/>
            <p:cNvPicPr>
              <a:picLocks noChangeAspect="1" noChangeArrowheads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139" t="36715" r="17554"/>
            <a:stretch/>
          </p:blipFill>
          <p:spPr bwMode="auto">
            <a:xfrm>
              <a:off x="2285999" y="774673"/>
              <a:ext cx="3077571" cy="2194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" name="Picture 3"/>
            <p:cNvPicPr>
              <a:picLocks noChangeAspect="1" noChangeArrowheads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139" t="36428" r="17554"/>
            <a:stretch/>
          </p:blipFill>
          <p:spPr bwMode="auto">
            <a:xfrm>
              <a:off x="2285999" y="2333767"/>
              <a:ext cx="3077571" cy="22041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3" name="Picture 4"/>
            <p:cNvPicPr>
              <a:picLocks noChangeAspect="1" noChangeArrowheads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139" t="36834" r="17554" b="6672"/>
            <a:stretch/>
          </p:blipFill>
          <p:spPr bwMode="auto">
            <a:xfrm>
              <a:off x="2286000" y="3643743"/>
              <a:ext cx="3077570" cy="1958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27" name="TextBox 126"/>
          <p:cNvSpPr txBox="1"/>
          <p:nvPr/>
        </p:nvSpPr>
        <p:spPr>
          <a:xfrm>
            <a:off x="3146679" y="2099940"/>
            <a:ext cx="1107270" cy="707886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 smtClean="0"/>
              <a:t>#</a:t>
            </a:r>
            <a:r>
              <a:rPr lang="en-US" sz="1000" b="1" dirty="0" err="1" smtClean="0"/>
              <a:t>ITNews</a:t>
            </a:r>
            <a:r>
              <a:rPr lang="en-US" sz="1000" b="1" dirty="0" smtClean="0"/>
              <a:t> </a:t>
            </a:r>
            <a:r>
              <a:rPr lang="en-US" sz="1000" dirty="0" smtClean="0">
                <a:solidFill>
                  <a:schemeClr val="tx2"/>
                </a:solidFill>
              </a:rPr>
              <a:t>February 11</a:t>
            </a:r>
          </a:p>
          <a:p>
            <a:pPr algn="ctr"/>
            <a:r>
              <a:rPr lang="en-US" sz="1000" dirty="0" smtClean="0">
                <a:solidFill>
                  <a:schemeClr val="tx2"/>
                </a:solidFill>
              </a:rPr>
              <a:t>Click-</a:t>
            </a:r>
            <a:r>
              <a:rPr lang="en-US" sz="1000" dirty="0" err="1" smtClean="0">
                <a:solidFill>
                  <a:schemeClr val="tx2"/>
                </a:solidFill>
              </a:rPr>
              <a:t>throughs</a:t>
            </a:r>
            <a:r>
              <a:rPr lang="en-US" sz="1000" dirty="0" smtClean="0">
                <a:solidFill>
                  <a:schemeClr val="tx2"/>
                </a:solidFill>
              </a:rPr>
              <a:t>: 1,114</a:t>
            </a:r>
          </a:p>
        </p:txBody>
      </p:sp>
      <p:grpSp>
        <p:nvGrpSpPr>
          <p:cNvPr id="88" name="Group 87"/>
          <p:cNvGrpSpPr/>
          <p:nvPr/>
        </p:nvGrpSpPr>
        <p:grpSpPr>
          <a:xfrm>
            <a:off x="906956" y="942623"/>
            <a:ext cx="1330035" cy="818886"/>
            <a:chOff x="1172259" y="2039863"/>
            <a:chExt cx="1330035" cy="818886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pic>
          <p:nvPicPr>
            <p:cNvPr id="89" name="Picture 10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061" t="17286" r="12445" b="12843"/>
            <a:stretch/>
          </p:blipFill>
          <p:spPr bwMode="auto">
            <a:xfrm>
              <a:off x="1172259" y="2053344"/>
              <a:ext cx="1330035" cy="8054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0" name="TextBox 89"/>
            <p:cNvSpPr txBox="1"/>
            <p:nvPr/>
          </p:nvSpPr>
          <p:spPr>
            <a:xfrm>
              <a:off x="1172260" y="2039863"/>
              <a:ext cx="1330034" cy="40011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 smtClean="0"/>
                <a:t>IT Town Hall</a:t>
              </a:r>
            </a:p>
            <a:p>
              <a:pPr algn="ctr"/>
              <a:r>
                <a:rPr lang="en-US" sz="1000" b="1" dirty="0" smtClean="0">
                  <a:solidFill>
                    <a:schemeClr val="tx2"/>
                  </a:solidFill>
                </a:rPr>
                <a:t>Seattle 2/5</a:t>
              </a:r>
            </a:p>
          </p:txBody>
        </p:sp>
      </p:grpSp>
      <p:cxnSp>
        <p:nvCxnSpPr>
          <p:cNvPr id="134" name="Straight Connector 133"/>
          <p:cNvCxnSpPr/>
          <p:nvPr/>
        </p:nvCxnSpPr>
        <p:spPr>
          <a:xfrm>
            <a:off x="0" y="4477001"/>
            <a:ext cx="9144000" cy="0"/>
          </a:xfrm>
          <a:prstGeom prst="line">
            <a:avLst/>
          </a:prstGeom>
          <a:ln w="28575">
            <a:solidFill>
              <a:srgbClr val="FFFFFF">
                <a:alpha val="50196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6"/>
          <p:cNvGrpSpPr/>
          <p:nvPr/>
        </p:nvGrpSpPr>
        <p:grpSpPr>
          <a:xfrm>
            <a:off x="146862" y="106418"/>
            <a:ext cx="8850275" cy="4587957"/>
            <a:chOff x="9714245" y="106418"/>
            <a:chExt cx="8850275" cy="4587957"/>
          </a:xfrm>
        </p:grpSpPr>
        <p:sp>
          <p:nvSpPr>
            <p:cNvPr id="140" name="Rectangle 139"/>
            <p:cNvSpPr/>
            <p:nvPr/>
          </p:nvSpPr>
          <p:spPr>
            <a:xfrm>
              <a:off x="9714245" y="106418"/>
              <a:ext cx="8850275" cy="458795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91440" bIns="91440" rtlCol="0" anchor="t"/>
            <a:lstStyle/>
            <a:p>
              <a:pPr algn="l"/>
              <a:endParaRPr lang="en-US" sz="1400" dirty="0" smtClean="0">
                <a:solidFill>
                  <a:schemeClr val="tx2"/>
                </a:solidFill>
              </a:endParaRPr>
            </a:p>
          </p:txBody>
        </p:sp>
        <p:sp>
          <p:nvSpPr>
            <p:cNvPr id="119" name="TextBox 118"/>
            <p:cNvSpPr txBox="1"/>
            <p:nvPr/>
          </p:nvSpPr>
          <p:spPr>
            <a:xfrm>
              <a:off x="9861311" y="707529"/>
              <a:ext cx="581129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1100" dirty="0" smtClean="0">
                  <a:solidFill>
                    <a:schemeClr val="tx2"/>
                  </a:solidFill>
                </a:rPr>
                <a:t>Overall feedback is very positive. Employees appreciate seeing James in person.</a:t>
              </a:r>
            </a:p>
          </p:txBody>
        </p:sp>
        <p:grpSp>
          <p:nvGrpSpPr>
            <p:cNvPr id="3" name="Group 2"/>
            <p:cNvGrpSpPr/>
            <p:nvPr/>
          </p:nvGrpSpPr>
          <p:grpSpPr>
            <a:xfrm>
              <a:off x="13959506" y="1075067"/>
              <a:ext cx="4431182" cy="3583307"/>
              <a:chOff x="13959506" y="1075067"/>
              <a:chExt cx="4431182" cy="3583307"/>
            </a:xfrm>
          </p:grpSpPr>
          <p:sp>
            <p:nvSpPr>
              <p:cNvPr id="110" name="TextBox 109"/>
              <p:cNvSpPr txBox="1"/>
              <p:nvPr/>
            </p:nvSpPr>
            <p:spPr>
              <a:xfrm>
                <a:off x="13959506" y="1075067"/>
                <a:ext cx="137160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sz="1200" b="1" dirty="0">
                    <a:solidFill>
                      <a:schemeClr val="accent3"/>
                    </a:solidFill>
                    <a:latin typeface="Rockwell" panose="02060603020205020403" pitchFamily="18" charset="0"/>
                  </a:rPr>
                  <a:t>Survey</a:t>
                </a:r>
                <a:r>
                  <a:rPr lang="en-US" sz="1200" b="1" dirty="0" smtClean="0">
                    <a:solidFill>
                      <a:schemeClr val="accent3"/>
                    </a:solidFill>
                    <a:latin typeface="Rockwell" pitchFamily="18" charset="0"/>
                  </a:rPr>
                  <a:t> </a:t>
                </a:r>
                <a:r>
                  <a:rPr lang="en-US" sz="1200" b="1" dirty="0">
                    <a:solidFill>
                      <a:schemeClr val="accent3"/>
                    </a:solidFill>
                    <a:latin typeface="Rockwell" panose="02060603020205020403" pitchFamily="18" charset="0"/>
                  </a:rPr>
                  <a:t>Results</a:t>
                </a:r>
              </a:p>
            </p:txBody>
          </p:sp>
          <p:sp>
            <p:nvSpPr>
              <p:cNvPr id="111" name="Rectangle 110"/>
              <p:cNvSpPr/>
              <p:nvPr/>
            </p:nvSpPr>
            <p:spPr>
              <a:xfrm>
                <a:off x="13959506" y="1321468"/>
                <a:ext cx="4400550" cy="3193382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chemeClr val="tx2">
                    <a:lumMod val="40000"/>
                    <a:lumOff val="6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91440" rtlCol="0" anchor="t"/>
              <a:lstStyle/>
              <a:p>
                <a:endParaRPr lang="en-US" sz="800" b="1" dirty="0">
                  <a:solidFill>
                    <a:srgbClr val="002060"/>
                  </a:solidFill>
                  <a:latin typeface="+mj-lt"/>
                </a:endParaRPr>
              </a:p>
            </p:txBody>
          </p:sp>
          <p:sp>
            <p:nvSpPr>
              <p:cNvPr id="123" name="Rectangle 122"/>
              <p:cNvSpPr/>
              <p:nvPr/>
            </p:nvSpPr>
            <p:spPr>
              <a:xfrm>
                <a:off x="14679777" y="3100558"/>
                <a:ext cx="3573114" cy="386221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91440" bIns="9144" rtlCol="0" anchor="t"/>
              <a:lstStyle/>
              <a:p>
                <a:pPr algn="l">
                  <a:lnSpc>
                    <a:spcPct val="110000"/>
                  </a:lnSpc>
                  <a:spcAft>
                    <a:spcPts val="400"/>
                  </a:spcAft>
                </a:pPr>
                <a:r>
                  <a:rPr lang="en-US" sz="1050" dirty="0">
                    <a:solidFill>
                      <a:schemeClr val="tx2"/>
                    </a:solidFill>
                  </a:rPr>
                  <a:t>t</a:t>
                </a:r>
                <a:r>
                  <a:rPr lang="en-US" sz="1050" dirty="0" smtClean="0">
                    <a:solidFill>
                      <a:schemeClr val="tx2"/>
                    </a:solidFill>
                  </a:rPr>
                  <a:t>otal respondents</a:t>
                </a:r>
              </a:p>
            </p:txBody>
          </p:sp>
          <p:sp>
            <p:nvSpPr>
              <p:cNvPr id="124" name="Rectangle 123"/>
              <p:cNvSpPr/>
              <p:nvPr/>
            </p:nvSpPr>
            <p:spPr>
              <a:xfrm>
                <a:off x="14159604" y="3105064"/>
                <a:ext cx="701148" cy="297998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91440" bIns="9144" rtlCol="0" anchor="t"/>
              <a:lstStyle/>
              <a:p>
                <a:pPr algn="l">
                  <a:lnSpc>
                    <a:spcPct val="110000"/>
                  </a:lnSpc>
                  <a:spcAft>
                    <a:spcPts val="400"/>
                  </a:spcAft>
                </a:pPr>
                <a:r>
                  <a:rPr lang="en-US" sz="1100" b="1" dirty="0" smtClean="0">
                    <a:solidFill>
                      <a:schemeClr val="accent4"/>
                    </a:solidFill>
                  </a:rPr>
                  <a:t>983</a:t>
                </a:r>
              </a:p>
            </p:txBody>
          </p:sp>
          <p:sp>
            <p:nvSpPr>
              <p:cNvPr id="135" name="Rectangle 134"/>
              <p:cNvSpPr/>
              <p:nvPr/>
            </p:nvSpPr>
            <p:spPr>
              <a:xfrm>
                <a:off x="14679777" y="3385664"/>
                <a:ext cx="3573114" cy="386221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91440" bIns="9144" rtlCol="0" anchor="t"/>
              <a:lstStyle/>
              <a:p>
                <a:pPr algn="l">
                  <a:lnSpc>
                    <a:spcPct val="110000"/>
                  </a:lnSpc>
                  <a:spcAft>
                    <a:spcPts val="400"/>
                  </a:spcAft>
                </a:pPr>
                <a:r>
                  <a:rPr lang="en-US" sz="1050" dirty="0" smtClean="0">
                    <a:solidFill>
                      <a:schemeClr val="tx2"/>
                    </a:solidFill>
                  </a:rPr>
                  <a:t>of total respondents had favorable ratings for the Q&amp;A session with James</a:t>
                </a:r>
              </a:p>
            </p:txBody>
          </p:sp>
          <p:sp>
            <p:nvSpPr>
              <p:cNvPr id="136" name="Rectangle 135"/>
              <p:cNvSpPr/>
              <p:nvPr/>
            </p:nvSpPr>
            <p:spPr>
              <a:xfrm>
                <a:off x="14159604" y="3461840"/>
                <a:ext cx="701148" cy="297998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91440" bIns="9144" rtlCol="0" anchor="t"/>
              <a:lstStyle/>
              <a:p>
                <a:pPr algn="l">
                  <a:lnSpc>
                    <a:spcPct val="110000"/>
                  </a:lnSpc>
                  <a:spcAft>
                    <a:spcPts val="400"/>
                  </a:spcAft>
                </a:pPr>
                <a:r>
                  <a:rPr lang="en-US" sz="1100" b="1" dirty="0" smtClean="0">
                    <a:solidFill>
                      <a:schemeClr val="accent4"/>
                    </a:solidFill>
                  </a:rPr>
                  <a:t>99%</a:t>
                </a:r>
              </a:p>
            </p:txBody>
          </p:sp>
          <p:sp>
            <p:nvSpPr>
              <p:cNvPr id="138" name="Rectangle 137"/>
              <p:cNvSpPr/>
              <p:nvPr/>
            </p:nvSpPr>
            <p:spPr>
              <a:xfrm>
                <a:off x="14679777" y="3787167"/>
                <a:ext cx="3573114" cy="871207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91440" bIns="9144" rtlCol="0" anchor="t"/>
              <a:lstStyle/>
              <a:p>
                <a:pPr algn="l">
                  <a:lnSpc>
                    <a:spcPct val="110000"/>
                  </a:lnSpc>
                  <a:spcAft>
                    <a:spcPts val="400"/>
                  </a:spcAft>
                </a:pPr>
                <a:r>
                  <a:rPr lang="en-US" sz="1050" dirty="0" smtClean="0">
                    <a:solidFill>
                      <a:schemeClr val="tx2"/>
                    </a:solidFill>
                  </a:rPr>
                  <a:t>of total respondents rated the following statement favorably: I think IT is doing the right things to be successful</a:t>
                </a:r>
              </a:p>
            </p:txBody>
          </p:sp>
          <p:sp>
            <p:nvSpPr>
              <p:cNvPr id="142" name="Rectangle 141"/>
              <p:cNvSpPr/>
              <p:nvPr/>
            </p:nvSpPr>
            <p:spPr>
              <a:xfrm>
                <a:off x="14159604" y="3970718"/>
                <a:ext cx="701148" cy="297998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91440" bIns="9144" rtlCol="0" anchor="t"/>
              <a:lstStyle/>
              <a:p>
                <a:pPr algn="l">
                  <a:lnSpc>
                    <a:spcPct val="110000"/>
                  </a:lnSpc>
                  <a:spcAft>
                    <a:spcPts val="400"/>
                  </a:spcAft>
                </a:pPr>
                <a:r>
                  <a:rPr lang="en-US" sz="1100" b="1" dirty="0" smtClean="0">
                    <a:solidFill>
                      <a:schemeClr val="accent4"/>
                    </a:solidFill>
                  </a:rPr>
                  <a:t>97%</a:t>
                </a:r>
              </a:p>
            </p:txBody>
          </p:sp>
          <p:graphicFrame>
            <p:nvGraphicFramePr>
              <p:cNvPr id="143" name="Chart 142"/>
              <p:cNvGraphicFramePr/>
              <p:nvPr>
                <p:extLst>
                  <p:ext uri="{D42A27DB-BD31-4B8C-83A1-F6EECF244321}">
                    <p14:modId xmlns:p14="http://schemas.microsoft.com/office/powerpoint/2010/main" val="1253710194"/>
                  </p:ext>
                </p:extLst>
              </p:nvPr>
            </p:nvGraphicFramePr>
            <p:xfrm>
              <a:off x="14138424" y="1509795"/>
              <a:ext cx="4252264" cy="1526107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12"/>
              </a:graphicData>
            </a:graphic>
          </p:graphicFrame>
          <p:sp>
            <p:nvSpPr>
              <p:cNvPr id="144" name="Rectangle 143"/>
              <p:cNvSpPr/>
              <p:nvPr/>
            </p:nvSpPr>
            <p:spPr>
              <a:xfrm>
                <a:off x="14088057" y="2007503"/>
                <a:ext cx="1171575" cy="63094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700" dirty="0" smtClean="0">
                    <a:solidFill>
                      <a:schemeClr val="tx2"/>
                    </a:solidFill>
                  </a:rPr>
                  <a:t>Rate </a:t>
                </a:r>
                <a:r>
                  <a:rPr lang="en-US" sz="700" dirty="0">
                    <a:solidFill>
                      <a:schemeClr val="tx2"/>
                    </a:solidFill>
                  </a:rPr>
                  <a:t>your agreement with the following statement: I think IT is doing the right things to be successful</a:t>
                </a:r>
              </a:p>
            </p:txBody>
          </p:sp>
          <p:sp>
            <p:nvSpPr>
              <p:cNvPr id="145" name="Rectangle 144"/>
              <p:cNvSpPr/>
              <p:nvPr/>
            </p:nvSpPr>
            <p:spPr>
              <a:xfrm>
                <a:off x="14088057" y="1681677"/>
                <a:ext cx="1034596" cy="20005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700" dirty="0" smtClean="0">
                    <a:solidFill>
                      <a:schemeClr val="tx2"/>
                    </a:solidFill>
                  </a:rPr>
                  <a:t>Q&amp;A</a:t>
                </a:r>
                <a:endParaRPr lang="en-US" sz="700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146" name="TextBox 145"/>
              <p:cNvSpPr txBox="1"/>
              <p:nvPr/>
            </p:nvSpPr>
            <p:spPr>
              <a:xfrm>
                <a:off x="18078071" y="1700409"/>
                <a:ext cx="234360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sz="700" b="1" dirty="0" smtClean="0">
                    <a:solidFill>
                      <a:schemeClr val="tx2"/>
                    </a:solidFill>
                  </a:rPr>
                  <a:t>9</a:t>
                </a:r>
              </a:p>
            </p:txBody>
          </p:sp>
          <p:sp>
            <p:nvSpPr>
              <p:cNvPr id="147" name="TextBox 146"/>
              <p:cNvSpPr txBox="1"/>
              <p:nvPr/>
            </p:nvSpPr>
            <p:spPr>
              <a:xfrm>
                <a:off x="18087596" y="2200864"/>
                <a:ext cx="234360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sz="700" b="1" dirty="0" smtClean="0">
                    <a:solidFill>
                      <a:schemeClr val="tx2"/>
                    </a:solidFill>
                  </a:rPr>
                  <a:t>9</a:t>
                </a:r>
              </a:p>
            </p:txBody>
          </p:sp>
        </p:grpSp>
        <p:grpSp>
          <p:nvGrpSpPr>
            <p:cNvPr id="2" name="Group 1"/>
            <p:cNvGrpSpPr/>
            <p:nvPr/>
          </p:nvGrpSpPr>
          <p:grpSpPr>
            <a:xfrm>
              <a:off x="9941725" y="1082745"/>
              <a:ext cx="3904222" cy="3460680"/>
              <a:chOff x="9941725" y="1082745"/>
              <a:chExt cx="3904222" cy="3460680"/>
            </a:xfrm>
          </p:grpSpPr>
          <p:sp>
            <p:nvSpPr>
              <p:cNvPr id="53" name="Rectangle 52"/>
              <p:cNvSpPr/>
              <p:nvPr/>
            </p:nvSpPr>
            <p:spPr>
              <a:xfrm>
                <a:off x="11765276" y="2578732"/>
                <a:ext cx="2051355" cy="1936118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chemeClr val="tx2">
                    <a:lumMod val="40000"/>
                    <a:lumOff val="6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91440" rtlCol="0" anchor="t"/>
              <a:lstStyle/>
              <a:p>
                <a:endParaRPr lang="en-US" sz="800" b="1" dirty="0">
                  <a:solidFill>
                    <a:srgbClr val="002060"/>
                  </a:solidFill>
                  <a:latin typeface="+mj-lt"/>
                </a:endParaRPr>
              </a:p>
            </p:txBody>
          </p:sp>
          <p:grpSp>
            <p:nvGrpSpPr>
              <p:cNvPr id="55" name="Group 54"/>
              <p:cNvGrpSpPr/>
              <p:nvPr/>
            </p:nvGrpSpPr>
            <p:grpSpPr>
              <a:xfrm>
                <a:off x="9941725" y="1101392"/>
                <a:ext cx="1728928" cy="3442033"/>
                <a:chOff x="410215" y="1177593"/>
                <a:chExt cx="1558606" cy="3102948"/>
              </a:xfrm>
            </p:grpSpPr>
            <p:sp>
              <p:nvSpPr>
                <p:cNvPr id="56" name="Rectangle 55"/>
                <p:cNvSpPr/>
                <p:nvPr/>
              </p:nvSpPr>
              <p:spPr>
                <a:xfrm>
                  <a:off x="410215" y="1177593"/>
                  <a:ext cx="1532885" cy="3102948"/>
                </a:xfrm>
                <a:prstGeom prst="rect">
                  <a:avLst/>
                </a:prstGeom>
                <a:solidFill>
                  <a:srgbClr val="002060"/>
                </a:solidFill>
                <a:ln>
                  <a:noFill/>
                </a:ln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tIns="91440" bIns="91440" rtlCol="0" anchor="t"/>
                <a:lstStyle/>
                <a:p>
                  <a:pPr algn="l"/>
                  <a:endParaRPr lang="en-US" sz="1400" dirty="0" smtClean="0">
                    <a:solidFill>
                      <a:schemeClr val="tx2"/>
                    </a:solidFill>
                  </a:endParaRPr>
                </a:p>
              </p:txBody>
            </p:sp>
            <p:cxnSp>
              <p:nvCxnSpPr>
                <p:cNvPr id="57" name="Straight Connector 56"/>
                <p:cNvCxnSpPr/>
                <p:nvPr/>
              </p:nvCxnSpPr>
              <p:spPr>
                <a:xfrm flipH="1">
                  <a:off x="1035501" y="1177593"/>
                  <a:ext cx="6809" cy="3102948"/>
                </a:xfrm>
                <a:prstGeom prst="line">
                  <a:avLst/>
                </a:prstGeom>
                <a:ln w="571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8" name="Oval 57"/>
                <p:cNvSpPr>
                  <a:spLocks noChangeAspect="1"/>
                </p:cNvSpPr>
                <p:nvPr/>
              </p:nvSpPr>
              <p:spPr>
                <a:xfrm>
                  <a:off x="964694" y="1309111"/>
                  <a:ext cx="155232" cy="155232"/>
                </a:xfrm>
                <a:prstGeom prst="ellipse">
                  <a:avLst/>
                </a:prstGeom>
                <a:solidFill>
                  <a:schemeClr val="accent3"/>
                </a:solidFill>
                <a:ln w="19050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tIns="91440" rtlCol="0" anchor="t"/>
                <a:lstStyle/>
                <a:p>
                  <a:pPr algn="l"/>
                  <a:endParaRPr lang="en-US" sz="1200" dirty="0" smtClean="0">
                    <a:solidFill>
                      <a:schemeClr val="tx2"/>
                    </a:solidFill>
                  </a:endParaRPr>
                </a:p>
              </p:txBody>
            </p:sp>
            <p:sp>
              <p:nvSpPr>
                <p:cNvPr id="59" name="Oval 58"/>
                <p:cNvSpPr>
                  <a:spLocks noChangeAspect="1"/>
                </p:cNvSpPr>
                <p:nvPr/>
              </p:nvSpPr>
              <p:spPr>
                <a:xfrm>
                  <a:off x="964694" y="1681022"/>
                  <a:ext cx="155232" cy="155232"/>
                </a:xfrm>
                <a:prstGeom prst="ellipse">
                  <a:avLst/>
                </a:prstGeom>
                <a:solidFill>
                  <a:schemeClr val="accent3"/>
                </a:solidFill>
                <a:ln w="19050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tIns="91440" rtlCol="0" anchor="t"/>
                <a:lstStyle/>
                <a:p>
                  <a:pPr algn="l"/>
                  <a:endParaRPr lang="en-US" sz="1200" dirty="0" smtClean="0">
                    <a:solidFill>
                      <a:schemeClr val="tx2"/>
                    </a:solidFill>
                  </a:endParaRPr>
                </a:p>
              </p:txBody>
            </p:sp>
            <p:sp>
              <p:nvSpPr>
                <p:cNvPr id="60" name="Oval 59"/>
                <p:cNvSpPr>
                  <a:spLocks noChangeAspect="1"/>
                </p:cNvSpPr>
                <p:nvPr/>
              </p:nvSpPr>
              <p:spPr>
                <a:xfrm>
                  <a:off x="957885" y="2077771"/>
                  <a:ext cx="155232" cy="155232"/>
                </a:xfrm>
                <a:prstGeom prst="ellipse">
                  <a:avLst/>
                </a:prstGeom>
                <a:solidFill>
                  <a:schemeClr val="accent3"/>
                </a:solidFill>
                <a:ln w="19050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tIns="91440" rtlCol="0" anchor="t"/>
                <a:lstStyle/>
                <a:p>
                  <a:pPr algn="l"/>
                  <a:endParaRPr lang="en-US" sz="1200" dirty="0" smtClean="0">
                    <a:solidFill>
                      <a:schemeClr val="tx2"/>
                    </a:solidFill>
                  </a:endParaRPr>
                </a:p>
              </p:txBody>
            </p:sp>
            <p:sp>
              <p:nvSpPr>
                <p:cNvPr id="62" name="Oval 61"/>
                <p:cNvSpPr>
                  <a:spLocks noChangeAspect="1"/>
                </p:cNvSpPr>
                <p:nvPr/>
              </p:nvSpPr>
              <p:spPr>
                <a:xfrm>
                  <a:off x="957885" y="2476855"/>
                  <a:ext cx="155232" cy="155232"/>
                </a:xfrm>
                <a:prstGeom prst="ellipse">
                  <a:avLst/>
                </a:prstGeom>
                <a:solidFill>
                  <a:schemeClr val="accent3"/>
                </a:solidFill>
                <a:ln w="19050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tIns="91440" rtlCol="0" anchor="t"/>
                <a:lstStyle/>
                <a:p>
                  <a:pPr algn="l"/>
                  <a:endParaRPr lang="en-US" sz="1200" dirty="0" smtClean="0">
                    <a:solidFill>
                      <a:schemeClr val="tx2"/>
                    </a:solidFill>
                  </a:endParaRPr>
                </a:p>
              </p:txBody>
            </p:sp>
            <p:sp>
              <p:nvSpPr>
                <p:cNvPr id="63" name="Oval 62"/>
                <p:cNvSpPr>
                  <a:spLocks noChangeAspect="1"/>
                </p:cNvSpPr>
                <p:nvPr/>
              </p:nvSpPr>
              <p:spPr>
                <a:xfrm>
                  <a:off x="964694" y="2835218"/>
                  <a:ext cx="155232" cy="155232"/>
                </a:xfrm>
                <a:prstGeom prst="ellipse">
                  <a:avLst/>
                </a:prstGeom>
                <a:solidFill>
                  <a:schemeClr val="accent3"/>
                </a:solidFill>
                <a:ln w="19050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tIns="91440" rtlCol="0" anchor="t"/>
                <a:lstStyle/>
                <a:p>
                  <a:pPr algn="l"/>
                  <a:endParaRPr lang="en-US" sz="1200" dirty="0" smtClean="0">
                    <a:solidFill>
                      <a:schemeClr val="tx2"/>
                    </a:solidFill>
                  </a:endParaRPr>
                </a:p>
              </p:txBody>
            </p:sp>
            <p:sp>
              <p:nvSpPr>
                <p:cNvPr id="65" name="Oval 64"/>
                <p:cNvSpPr>
                  <a:spLocks noChangeAspect="1"/>
                </p:cNvSpPr>
                <p:nvPr/>
              </p:nvSpPr>
              <p:spPr>
                <a:xfrm>
                  <a:off x="964694" y="3207129"/>
                  <a:ext cx="155232" cy="155232"/>
                </a:xfrm>
                <a:prstGeom prst="ellipse">
                  <a:avLst/>
                </a:prstGeom>
                <a:solidFill>
                  <a:schemeClr val="accent3"/>
                </a:solidFill>
                <a:ln w="19050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tIns="91440" rtlCol="0" anchor="t"/>
                <a:lstStyle/>
                <a:p>
                  <a:pPr algn="l"/>
                  <a:endParaRPr lang="en-US" sz="1200" dirty="0" smtClean="0">
                    <a:solidFill>
                      <a:schemeClr val="tx2"/>
                    </a:solidFill>
                  </a:endParaRPr>
                </a:p>
              </p:txBody>
            </p:sp>
            <p:sp>
              <p:nvSpPr>
                <p:cNvPr id="67" name="Oval 66"/>
                <p:cNvSpPr>
                  <a:spLocks noChangeAspect="1"/>
                </p:cNvSpPr>
                <p:nvPr/>
              </p:nvSpPr>
              <p:spPr>
                <a:xfrm>
                  <a:off x="964694" y="3562601"/>
                  <a:ext cx="155232" cy="155232"/>
                </a:xfrm>
                <a:prstGeom prst="ellipse">
                  <a:avLst/>
                </a:prstGeom>
                <a:solidFill>
                  <a:schemeClr val="accent3"/>
                </a:solidFill>
                <a:ln w="19050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tIns="91440" rtlCol="0" anchor="t"/>
                <a:lstStyle/>
                <a:p>
                  <a:pPr algn="l"/>
                  <a:endParaRPr lang="en-US" sz="1200" dirty="0" smtClean="0">
                    <a:solidFill>
                      <a:schemeClr val="tx2"/>
                    </a:solidFill>
                  </a:endParaRPr>
                </a:p>
              </p:txBody>
            </p:sp>
            <p:sp>
              <p:nvSpPr>
                <p:cNvPr id="76" name="Oval 75"/>
                <p:cNvSpPr>
                  <a:spLocks noChangeAspect="1"/>
                </p:cNvSpPr>
                <p:nvPr/>
              </p:nvSpPr>
              <p:spPr>
                <a:xfrm>
                  <a:off x="964694" y="3928657"/>
                  <a:ext cx="155232" cy="155232"/>
                </a:xfrm>
                <a:prstGeom prst="ellipse">
                  <a:avLst/>
                </a:prstGeom>
                <a:solidFill>
                  <a:schemeClr val="accent3"/>
                </a:solidFill>
                <a:ln w="19050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tIns="91440" rtlCol="0" anchor="t"/>
                <a:lstStyle/>
                <a:p>
                  <a:pPr algn="l"/>
                  <a:endParaRPr lang="en-US" sz="1200" dirty="0" smtClean="0">
                    <a:solidFill>
                      <a:schemeClr val="tx2"/>
                    </a:solidFill>
                  </a:endParaRPr>
                </a:p>
              </p:txBody>
            </p:sp>
            <p:sp>
              <p:nvSpPr>
                <p:cNvPr id="77" name="TextBox 76"/>
                <p:cNvSpPr txBox="1"/>
                <p:nvPr/>
              </p:nvSpPr>
              <p:spPr>
                <a:xfrm>
                  <a:off x="1119926" y="3529741"/>
                  <a:ext cx="640784" cy="2308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900" dirty="0" smtClean="0">
                      <a:solidFill>
                        <a:schemeClr val="bg1"/>
                      </a:solidFill>
                    </a:rPr>
                    <a:t>Wausau</a:t>
                  </a:r>
                </a:p>
              </p:txBody>
            </p:sp>
            <p:sp>
              <p:nvSpPr>
                <p:cNvPr id="78" name="TextBox 77"/>
                <p:cNvSpPr txBox="1"/>
                <p:nvPr/>
              </p:nvSpPr>
              <p:spPr>
                <a:xfrm>
                  <a:off x="1119926" y="3898509"/>
                  <a:ext cx="833378" cy="2308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900" dirty="0">
                      <a:solidFill>
                        <a:schemeClr val="bg1"/>
                      </a:solidFill>
                    </a:rPr>
                    <a:t>Indianapolis</a:t>
                  </a:r>
                </a:p>
              </p:txBody>
            </p:sp>
            <p:sp>
              <p:nvSpPr>
                <p:cNvPr id="79" name="TextBox 78"/>
                <p:cNvSpPr txBox="1"/>
                <p:nvPr/>
              </p:nvSpPr>
              <p:spPr>
                <a:xfrm>
                  <a:off x="1113117" y="1278963"/>
                  <a:ext cx="840188" cy="2308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900" dirty="0" smtClean="0">
                      <a:solidFill>
                        <a:schemeClr val="bg1"/>
                      </a:solidFill>
                    </a:rPr>
                    <a:t>Fairfield</a:t>
                  </a:r>
                </a:p>
              </p:txBody>
            </p:sp>
            <p:sp>
              <p:nvSpPr>
                <p:cNvPr id="84" name="TextBox 83"/>
                <p:cNvSpPr txBox="1"/>
                <p:nvPr/>
              </p:nvSpPr>
              <p:spPr>
                <a:xfrm>
                  <a:off x="1119926" y="1657532"/>
                  <a:ext cx="840188" cy="2308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900" dirty="0" smtClean="0">
                      <a:solidFill>
                        <a:schemeClr val="bg1"/>
                      </a:solidFill>
                    </a:rPr>
                    <a:t>Portsmouth</a:t>
                  </a:r>
                </a:p>
              </p:txBody>
            </p:sp>
            <p:sp>
              <p:nvSpPr>
                <p:cNvPr id="85" name="TextBox 84"/>
                <p:cNvSpPr txBox="1"/>
                <p:nvPr/>
              </p:nvSpPr>
              <p:spPr>
                <a:xfrm>
                  <a:off x="1113116" y="2047623"/>
                  <a:ext cx="840188" cy="2308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900" dirty="0" smtClean="0">
                      <a:solidFill>
                        <a:schemeClr val="bg1"/>
                      </a:solidFill>
                    </a:rPr>
                    <a:t>Seattle</a:t>
                  </a:r>
                </a:p>
              </p:txBody>
            </p:sp>
            <p:sp>
              <p:nvSpPr>
                <p:cNvPr id="86" name="TextBox 85"/>
                <p:cNvSpPr txBox="1"/>
                <p:nvPr/>
              </p:nvSpPr>
              <p:spPr>
                <a:xfrm>
                  <a:off x="1103756" y="2454792"/>
                  <a:ext cx="840188" cy="2308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900" dirty="0" smtClean="0">
                      <a:solidFill>
                        <a:schemeClr val="bg1"/>
                      </a:solidFill>
                    </a:rPr>
                    <a:t>Boston</a:t>
                  </a:r>
                </a:p>
              </p:txBody>
            </p:sp>
            <p:sp>
              <p:nvSpPr>
                <p:cNvPr id="87" name="TextBox 86"/>
                <p:cNvSpPr txBox="1"/>
                <p:nvPr/>
              </p:nvSpPr>
              <p:spPr>
                <a:xfrm>
                  <a:off x="1119926" y="2805070"/>
                  <a:ext cx="840188" cy="2308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900" dirty="0" smtClean="0">
                      <a:solidFill>
                        <a:schemeClr val="bg1"/>
                      </a:solidFill>
                    </a:rPr>
                    <a:t>Dover</a:t>
                  </a:r>
                </a:p>
              </p:txBody>
            </p:sp>
            <p:sp>
              <p:nvSpPr>
                <p:cNvPr id="100" name="TextBox 99"/>
                <p:cNvSpPr txBox="1"/>
                <p:nvPr/>
              </p:nvSpPr>
              <p:spPr>
                <a:xfrm>
                  <a:off x="1128633" y="3176979"/>
                  <a:ext cx="840188" cy="2308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900" dirty="0" smtClean="0">
                      <a:solidFill>
                        <a:schemeClr val="bg1"/>
                      </a:solidFill>
                    </a:rPr>
                    <a:t>Belfast</a:t>
                  </a:r>
                </a:p>
              </p:txBody>
            </p:sp>
            <p:sp>
              <p:nvSpPr>
                <p:cNvPr id="101" name="TextBox 100"/>
                <p:cNvSpPr txBox="1"/>
                <p:nvPr/>
              </p:nvSpPr>
              <p:spPr>
                <a:xfrm>
                  <a:off x="434469" y="1303219"/>
                  <a:ext cx="747039" cy="21544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800" dirty="0" smtClean="0">
                      <a:solidFill>
                        <a:schemeClr val="bg1"/>
                      </a:solidFill>
                    </a:rPr>
                    <a:t>Jan. 29</a:t>
                  </a:r>
                </a:p>
              </p:txBody>
            </p:sp>
            <p:sp>
              <p:nvSpPr>
                <p:cNvPr id="102" name="TextBox 101"/>
                <p:cNvSpPr txBox="1"/>
                <p:nvPr/>
              </p:nvSpPr>
              <p:spPr>
                <a:xfrm>
                  <a:off x="434469" y="1657533"/>
                  <a:ext cx="747039" cy="21544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800" dirty="0" smtClean="0">
                      <a:solidFill>
                        <a:schemeClr val="bg1"/>
                      </a:solidFill>
                    </a:rPr>
                    <a:t>Jan. 31</a:t>
                  </a:r>
                </a:p>
              </p:txBody>
            </p:sp>
            <p:sp>
              <p:nvSpPr>
                <p:cNvPr id="103" name="TextBox 102"/>
                <p:cNvSpPr txBox="1"/>
                <p:nvPr/>
              </p:nvSpPr>
              <p:spPr>
                <a:xfrm>
                  <a:off x="434469" y="2063951"/>
                  <a:ext cx="747039" cy="21544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800" dirty="0" smtClean="0">
                      <a:solidFill>
                        <a:schemeClr val="bg1"/>
                      </a:solidFill>
                    </a:rPr>
                    <a:t>Feb. 5</a:t>
                  </a:r>
                </a:p>
              </p:txBody>
            </p:sp>
            <p:sp>
              <p:nvSpPr>
                <p:cNvPr id="104" name="TextBox 103"/>
                <p:cNvSpPr txBox="1"/>
                <p:nvPr/>
              </p:nvSpPr>
              <p:spPr>
                <a:xfrm>
                  <a:off x="434469" y="2463036"/>
                  <a:ext cx="747039" cy="21544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800" dirty="0" smtClean="0">
                      <a:solidFill>
                        <a:schemeClr val="bg1"/>
                      </a:solidFill>
                    </a:rPr>
                    <a:t>Feb. 7</a:t>
                  </a:r>
                </a:p>
              </p:txBody>
            </p:sp>
            <p:sp>
              <p:nvSpPr>
                <p:cNvPr id="105" name="TextBox 104"/>
                <p:cNvSpPr txBox="1"/>
                <p:nvPr/>
              </p:nvSpPr>
              <p:spPr>
                <a:xfrm>
                  <a:off x="434469" y="2835219"/>
                  <a:ext cx="747039" cy="21544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800" dirty="0" smtClean="0">
                      <a:solidFill>
                        <a:schemeClr val="bg1"/>
                      </a:solidFill>
                    </a:rPr>
                    <a:t>Feb. 12</a:t>
                  </a:r>
                </a:p>
              </p:txBody>
            </p:sp>
            <p:sp>
              <p:nvSpPr>
                <p:cNvPr id="106" name="TextBox 105"/>
                <p:cNvSpPr txBox="1"/>
                <p:nvPr/>
              </p:nvSpPr>
              <p:spPr>
                <a:xfrm>
                  <a:off x="437703" y="3193309"/>
                  <a:ext cx="747039" cy="21544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800" dirty="0" smtClean="0">
                      <a:solidFill>
                        <a:schemeClr val="bg1"/>
                      </a:solidFill>
                    </a:rPr>
                    <a:t>Feb. 25</a:t>
                  </a:r>
                </a:p>
              </p:txBody>
            </p:sp>
            <p:sp>
              <p:nvSpPr>
                <p:cNvPr id="107" name="TextBox 106"/>
                <p:cNvSpPr txBox="1"/>
                <p:nvPr/>
              </p:nvSpPr>
              <p:spPr>
                <a:xfrm>
                  <a:off x="429618" y="3548782"/>
                  <a:ext cx="747039" cy="21544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800" dirty="0" smtClean="0">
                      <a:solidFill>
                        <a:schemeClr val="bg1"/>
                      </a:solidFill>
                    </a:rPr>
                    <a:t>Mar. 27</a:t>
                  </a:r>
                </a:p>
              </p:txBody>
            </p:sp>
            <p:sp>
              <p:nvSpPr>
                <p:cNvPr id="108" name="TextBox 107"/>
                <p:cNvSpPr txBox="1"/>
                <p:nvPr/>
              </p:nvSpPr>
              <p:spPr>
                <a:xfrm>
                  <a:off x="429618" y="3914838"/>
                  <a:ext cx="747039" cy="21544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800" dirty="0" smtClean="0">
                      <a:solidFill>
                        <a:schemeClr val="bg1"/>
                      </a:solidFill>
                    </a:rPr>
                    <a:t>Mar. 27</a:t>
                  </a:r>
                </a:p>
              </p:txBody>
            </p:sp>
          </p:grpSp>
          <p:sp>
            <p:nvSpPr>
              <p:cNvPr id="109" name="TextBox 108"/>
              <p:cNvSpPr txBox="1"/>
              <p:nvPr/>
            </p:nvSpPr>
            <p:spPr>
              <a:xfrm>
                <a:off x="11765276" y="1082745"/>
                <a:ext cx="132171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sz="1200" b="1" dirty="0" smtClean="0">
                    <a:solidFill>
                      <a:schemeClr val="accent3"/>
                    </a:solidFill>
                    <a:latin typeface="Rockwell" panose="02060603020205020403" pitchFamily="18" charset="0"/>
                  </a:rPr>
                  <a:t>Attendance</a:t>
                </a:r>
              </a:p>
            </p:txBody>
          </p:sp>
          <p:sp>
            <p:nvSpPr>
              <p:cNvPr id="113" name="TextBox 112"/>
              <p:cNvSpPr txBox="1"/>
              <p:nvPr/>
            </p:nvSpPr>
            <p:spPr>
              <a:xfrm>
                <a:off x="11791570" y="2326647"/>
                <a:ext cx="1346505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sz="1200" b="1" dirty="0" smtClean="0">
                    <a:solidFill>
                      <a:schemeClr val="accent3"/>
                    </a:solidFill>
                    <a:latin typeface="Rockwell" panose="02060603020205020403" pitchFamily="18" charset="0"/>
                  </a:rPr>
                  <a:t>Video Replay</a:t>
                </a:r>
              </a:p>
            </p:txBody>
          </p:sp>
          <p:pic>
            <p:nvPicPr>
              <p:cNvPr id="115" name="Picture 2"/>
              <p:cNvPicPr>
                <a:picLocks noChangeAspect="1" noChangeArrowheads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980532" y="2682130"/>
                <a:ext cx="1567860" cy="88555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16" name="Rectangle 115"/>
              <p:cNvSpPr/>
              <p:nvPr/>
            </p:nvSpPr>
            <p:spPr>
              <a:xfrm>
                <a:off x="12426132" y="3596365"/>
                <a:ext cx="1266673" cy="85081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91440" bIns="9144" rtlCol="0" anchor="t"/>
              <a:lstStyle/>
              <a:p>
                <a:pPr algn="l">
                  <a:lnSpc>
                    <a:spcPct val="110000"/>
                  </a:lnSpc>
                  <a:spcAft>
                    <a:spcPts val="400"/>
                  </a:spcAft>
                </a:pPr>
                <a:r>
                  <a:rPr lang="en-US" sz="1050" dirty="0" smtClean="0">
                    <a:solidFill>
                      <a:schemeClr val="tx2"/>
                    </a:solidFill>
                  </a:rPr>
                  <a:t>totals views of the video replay that was split into 8 chapters</a:t>
                </a:r>
              </a:p>
            </p:txBody>
          </p:sp>
          <p:sp>
            <p:nvSpPr>
              <p:cNvPr id="117" name="Rectangle 116"/>
              <p:cNvSpPr/>
              <p:nvPr/>
            </p:nvSpPr>
            <p:spPr>
              <a:xfrm>
                <a:off x="11765276" y="3799974"/>
                <a:ext cx="848905" cy="443595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91440" bIns="9144" rtlCol="0" anchor="t"/>
              <a:lstStyle/>
              <a:p>
                <a:pPr algn="l">
                  <a:lnSpc>
                    <a:spcPct val="110000"/>
                  </a:lnSpc>
                  <a:spcAft>
                    <a:spcPts val="400"/>
                  </a:spcAft>
                </a:pPr>
                <a:r>
                  <a:rPr lang="en-US" sz="1100" b="1" dirty="0" smtClean="0">
                    <a:solidFill>
                      <a:schemeClr val="accent4"/>
                    </a:solidFill>
                  </a:rPr>
                  <a:t>+1,600</a:t>
                </a:r>
              </a:p>
            </p:txBody>
          </p:sp>
          <p:sp>
            <p:nvSpPr>
              <p:cNvPr id="120" name="Rectangle 119"/>
              <p:cNvSpPr/>
              <p:nvPr/>
            </p:nvSpPr>
            <p:spPr>
              <a:xfrm>
                <a:off x="11765276" y="1334830"/>
                <a:ext cx="2051355" cy="915496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chemeClr val="tx2">
                    <a:lumMod val="40000"/>
                    <a:lumOff val="6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91440" rtlCol="0" anchor="t"/>
              <a:lstStyle/>
              <a:p>
                <a:endParaRPr lang="en-US" sz="800" b="1" dirty="0">
                  <a:solidFill>
                    <a:srgbClr val="002060"/>
                  </a:solidFill>
                  <a:latin typeface="+mj-lt"/>
                </a:endParaRPr>
              </a:p>
            </p:txBody>
          </p:sp>
          <p:sp>
            <p:nvSpPr>
              <p:cNvPr id="121" name="Rectangle 120"/>
              <p:cNvSpPr/>
              <p:nvPr/>
            </p:nvSpPr>
            <p:spPr>
              <a:xfrm>
                <a:off x="12451675" y="1343777"/>
                <a:ext cx="1364956" cy="426731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91440" bIns="9144" rtlCol="0" anchor="t"/>
              <a:lstStyle/>
              <a:p>
                <a:pPr algn="l"/>
                <a:r>
                  <a:rPr lang="en-US" sz="1050" dirty="0" smtClean="0">
                    <a:solidFill>
                      <a:schemeClr val="tx2"/>
                    </a:solidFill>
                  </a:rPr>
                  <a:t>IT employees attended</a:t>
                </a:r>
              </a:p>
            </p:txBody>
          </p:sp>
          <p:sp>
            <p:nvSpPr>
              <p:cNvPr id="122" name="Rectangle 121"/>
              <p:cNvSpPr/>
              <p:nvPr/>
            </p:nvSpPr>
            <p:spPr>
              <a:xfrm>
                <a:off x="11791571" y="1396133"/>
                <a:ext cx="660105" cy="297998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91440" bIns="9144" rtlCol="0" anchor="t"/>
              <a:lstStyle/>
              <a:p>
                <a:pPr algn="l">
                  <a:lnSpc>
                    <a:spcPct val="110000"/>
                  </a:lnSpc>
                  <a:spcAft>
                    <a:spcPts val="400"/>
                  </a:spcAft>
                </a:pPr>
                <a:r>
                  <a:rPr lang="en-US" sz="1100" b="1" dirty="0" smtClean="0">
                    <a:solidFill>
                      <a:schemeClr val="accent4"/>
                    </a:solidFill>
                  </a:rPr>
                  <a:t>+2,700</a:t>
                </a:r>
              </a:p>
            </p:txBody>
          </p:sp>
          <p:sp>
            <p:nvSpPr>
              <p:cNvPr id="148" name="Rectangle 147"/>
              <p:cNvSpPr/>
              <p:nvPr/>
            </p:nvSpPr>
            <p:spPr>
              <a:xfrm>
                <a:off x="12480991" y="1750910"/>
                <a:ext cx="1364956" cy="426731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91440" bIns="9144" rtlCol="0" anchor="t"/>
              <a:lstStyle/>
              <a:p>
                <a:pPr algn="l"/>
                <a:r>
                  <a:rPr lang="en-US" sz="1050" dirty="0" smtClean="0">
                    <a:solidFill>
                      <a:schemeClr val="tx2"/>
                    </a:solidFill>
                  </a:rPr>
                  <a:t>Increase vs. 2,000 in 2013</a:t>
                </a:r>
              </a:p>
            </p:txBody>
          </p:sp>
          <p:sp>
            <p:nvSpPr>
              <p:cNvPr id="149" name="Rectangle 148"/>
              <p:cNvSpPr/>
              <p:nvPr/>
            </p:nvSpPr>
            <p:spPr>
              <a:xfrm>
                <a:off x="11765276" y="1825290"/>
                <a:ext cx="668789" cy="297998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91440" bIns="9144" rtlCol="0" anchor="t"/>
              <a:lstStyle/>
              <a:p>
                <a:pPr>
                  <a:lnSpc>
                    <a:spcPct val="110000"/>
                  </a:lnSpc>
                  <a:spcAft>
                    <a:spcPts val="400"/>
                  </a:spcAft>
                </a:pPr>
                <a:r>
                  <a:rPr lang="en-US" sz="1100" b="1" dirty="0">
                    <a:solidFill>
                      <a:schemeClr val="accent4"/>
                    </a:solidFill>
                    <a:sym typeface="Wingdings"/>
                  </a:rPr>
                  <a:t> 26%</a:t>
                </a:r>
                <a:endParaRPr lang="en-US" sz="1100" b="1" dirty="0" smtClean="0">
                  <a:solidFill>
                    <a:schemeClr val="accent4"/>
                  </a:solidFill>
                </a:endParaRPr>
              </a:p>
            </p:txBody>
          </p:sp>
        </p:grpSp>
        <p:sp>
          <p:nvSpPr>
            <p:cNvPr id="5" name="TextBox 4"/>
            <p:cNvSpPr txBox="1"/>
            <p:nvPr/>
          </p:nvSpPr>
          <p:spPr>
            <a:xfrm>
              <a:off x="9854927" y="301523"/>
              <a:ext cx="454547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latin typeface="Rockwell" panose="02060603020205020403" pitchFamily="18" charset="0"/>
                </a:rPr>
                <a:t>IT Town Hall Series: January – March 2014</a:t>
              </a:r>
              <a:endParaRPr lang="en-US" dirty="0" smtClean="0">
                <a:solidFill>
                  <a:schemeClr val="tx2"/>
                </a:solidFill>
                <a:latin typeface="Rockwell" panose="02060603020205020403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4263822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" name="Chart 4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85035080"/>
              </p:ext>
            </p:extLst>
          </p:nvPr>
        </p:nvGraphicFramePr>
        <p:xfrm>
          <a:off x="-805070" y="0"/>
          <a:ext cx="10336696" cy="58243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21" name="Straight Connector 20"/>
          <p:cNvCxnSpPr/>
          <p:nvPr/>
        </p:nvCxnSpPr>
        <p:spPr>
          <a:xfrm>
            <a:off x="0" y="785307"/>
            <a:ext cx="91440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2532331" y="683234"/>
            <a:ext cx="182880" cy="18288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t"/>
          <a:lstStyle/>
          <a:p>
            <a:pPr algn="l"/>
            <a:endParaRPr lang="en-US" sz="1400" dirty="0" smtClean="0">
              <a:solidFill>
                <a:schemeClr val="tx2"/>
              </a:solidFill>
            </a:endParaRPr>
          </a:p>
        </p:txBody>
      </p:sp>
      <p:sp>
        <p:nvSpPr>
          <p:cNvPr id="20" name="Title 1"/>
          <p:cNvSpPr txBox="1">
            <a:spLocks/>
          </p:cNvSpPr>
          <p:nvPr/>
        </p:nvSpPr>
        <p:spPr>
          <a:xfrm>
            <a:off x="228600" y="4899314"/>
            <a:ext cx="8686800" cy="23231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000" b="0" kern="1200">
                <a:solidFill>
                  <a:schemeClr val="tx1"/>
                </a:solidFill>
                <a:latin typeface="Rockwell" pitchFamily="18" charset="0"/>
                <a:ea typeface="+mj-ea"/>
                <a:cs typeface="Arial" pitchFamily="34" charset="0"/>
              </a:defRPr>
            </a:lvl1pPr>
          </a:lstStyle>
          <a:p>
            <a:pPr algn="ctr"/>
            <a:r>
              <a:rPr lang="en-US" sz="1400" dirty="0" smtClean="0">
                <a:solidFill>
                  <a:schemeClr val="bg1"/>
                </a:solidFill>
              </a:rPr>
              <a:t>March 2014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52" name="Oval 51"/>
          <p:cNvSpPr/>
          <p:nvPr/>
        </p:nvSpPr>
        <p:spPr>
          <a:xfrm>
            <a:off x="7780791" y="1037185"/>
            <a:ext cx="182880" cy="18288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t"/>
          <a:lstStyle/>
          <a:p>
            <a:pPr algn="l"/>
            <a:endParaRPr lang="en-US" sz="1400" dirty="0" smtClean="0">
              <a:solidFill>
                <a:schemeClr val="tx2"/>
              </a:solidFill>
            </a:endParaRPr>
          </a:p>
        </p:txBody>
      </p:sp>
      <p:sp>
        <p:nvSpPr>
          <p:cNvPr id="55" name="Oval 54"/>
          <p:cNvSpPr/>
          <p:nvPr/>
        </p:nvSpPr>
        <p:spPr>
          <a:xfrm>
            <a:off x="238185" y="683234"/>
            <a:ext cx="182880" cy="18288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t"/>
          <a:lstStyle/>
          <a:p>
            <a:pPr algn="l"/>
            <a:endParaRPr lang="en-US" sz="1400" dirty="0" smtClean="0">
              <a:solidFill>
                <a:schemeClr val="tx2"/>
              </a:solidFill>
            </a:endParaRPr>
          </a:p>
        </p:txBody>
      </p:sp>
      <p:cxnSp>
        <p:nvCxnSpPr>
          <p:cNvPr id="63" name="Straight Connector 62"/>
          <p:cNvCxnSpPr/>
          <p:nvPr/>
        </p:nvCxnSpPr>
        <p:spPr>
          <a:xfrm>
            <a:off x="7872230" y="774674"/>
            <a:ext cx="0" cy="4124640"/>
          </a:xfrm>
          <a:prstGeom prst="line">
            <a:avLst/>
          </a:prstGeom>
          <a:ln w="19050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>
            <a:off x="329625" y="774674"/>
            <a:ext cx="0" cy="412464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>
          <a:xfrm>
            <a:off x="2623461" y="774674"/>
            <a:ext cx="0" cy="4124640"/>
          </a:xfrm>
          <a:prstGeom prst="line">
            <a:avLst/>
          </a:prstGeom>
          <a:ln w="19050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>
            <a:off x="3600092" y="774674"/>
            <a:ext cx="0" cy="4124640"/>
          </a:xfrm>
          <a:prstGeom prst="line">
            <a:avLst/>
          </a:prstGeom>
          <a:ln w="19050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Oval 63"/>
          <p:cNvSpPr/>
          <p:nvPr/>
        </p:nvSpPr>
        <p:spPr>
          <a:xfrm>
            <a:off x="3509894" y="683234"/>
            <a:ext cx="182880" cy="18288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t"/>
          <a:lstStyle/>
          <a:p>
            <a:pPr algn="l"/>
            <a:endParaRPr lang="en-US" sz="1400" dirty="0" smtClean="0">
              <a:solidFill>
                <a:schemeClr val="tx2"/>
              </a:solidFill>
            </a:endParaRPr>
          </a:p>
        </p:txBody>
      </p:sp>
      <p:pic>
        <p:nvPicPr>
          <p:cNvPr id="6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50" t="17481" r="35867" b="4194"/>
          <a:stretch/>
        </p:blipFill>
        <p:spPr bwMode="auto">
          <a:xfrm>
            <a:off x="1715256" y="1017968"/>
            <a:ext cx="1585605" cy="2831979"/>
          </a:xfrm>
          <a:prstGeom prst="rect">
            <a:avLst/>
          </a:prstGeo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2020231" y="3610609"/>
            <a:ext cx="1389959" cy="40011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 smtClean="0">
                <a:solidFill>
                  <a:schemeClr val="tx2"/>
                </a:solidFill>
              </a:rPr>
              <a:t>2013 IT Year in Review Infographic</a:t>
            </a:r>
          </a:p>
        </p:txBody>
      </p:sp>
      <p:pic>
        <p:nvPicPr>
          <p:cNvPr id="69" name="Picture 4" descr="Z:\IAN\IAN_Slides_2014\march\techForum_globalWAN_IAN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83" y="1016046"/>
            <a:ext cx="1330036" cy="914400"/>
          </a:xfrm>
          <a:prstGeom prst="rect">
            <a:avLst/>
          </a:prstGeo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5" name="Group 74"/>
          <p:cNvGrpSpPr/>
          <p:nvPr/>
        </p:nvGrpSpPr>
        <p:grpSpPr>
          <a:xfrm>
            <a:off x="3446619" y="1017968"/>
            <a:ext cx="1337314" cy="2016176"/>
            <a:chOff x="1503777" y="-362184"/>
            <a:chExt cx="6042486" cy="910983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pic>
          <p:nvPicPr>
            <p:cNvPr id="4098" name="Picture 2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52" t="12491" r="12827"/>
            <a:stretch/>
          </p:blipFill>
          <p:spPr bwMode="auto">
            <a:xfrm>
              <a:off x="1503777" y="-362184"/>
              <a:ext cx="6042486" cy="60680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99" name="Picture 3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52" t="18136" r="12827" b="14759"/>
            <a:stretch/>
          </p:blipFill>
          <p:spPr bwMode="auto">
            <a:xfrm>
              <a:off x="1503777" y="4094396"/>
              <a:ext cx="6042486" cy="4653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9" name="Oval 78"/>
          <p:cNvSpPr/>
          <p:nvPr/>
        </p:nvSpPr>
        <p:spPr>
          <a:xfrm>
            <a:off x="7780628" y="854719"/>
            <a:ext cx="182880" cy="18288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t"/>
          <a:lstStyle/>
          <a:p>
            <a:pPr algn="l"/>
            <a:endParaRPr lang="en-US" sz="1400" dirty="0" smtClean="0">
              <a:solidFill>
                <a:schemeClr val="tx2"/>
              </a:solidFill>
            </a:endParaRPr>
          </a:p>
        </p:txBody>
      </p:sp>
      <p:grpSp>
        <p:nvGrpSpPr>
          <p:cNvPr id="76" name="Group 75"/>
          <p:cNvGrpSpPr/>
          <p:nvPr/>
        </p:nvGrpSpPr>
        <p:grpSpPr>
          <a:xfrm>
            <a:off x="7383919" y="1528236"/>
            <a:ext cx="1337315" cy="2271322"/>
            <a:chOff x="1405719" y="-286603"/>
            <a:chExt cx="6140544" cy="10429223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pic>
          <p:nvPicPr>
            <p:cNvPr id="4100" name="Picture 4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426" t="12957" r="12827"/>
            <a:stretch/>
          </p:blipFill>
          <p:spPr bwMode="auto">
            <a:xfrm>
              <a:off x="1405719" y="-286603"/>
              <a:ext cx="6140544" cy="6035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01" name="Picture 5"/>
            <p:cNvPicPr>
              <a:picLocks noChangeAspect="1" noChangeArrowheads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426" t="18880" r="12827" b="7180"/>
            <a:stretch/>
          </p:blipFill>
          <p:spPr bwMode="auto">
            <a:xfrm>
              <a:off x="1405719" y="5015469"/>
              <a:ext cx="6140544" cy="51271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94" name="Group 93"/>
          <p:cNvGrpSpPr/>
          <p:nvPr/>
        </p:nvGrpSpPr>
        <p:grpSpPr>
          <a:xfrm>
            <a:off x="5324260" y="1057063"/>
            <a:ext cx="1330035" cy="818886"/>
            <a:chOff x="1172259" y="2039863"/>
            <a:chExt cx="1330035" cy="818886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pic>
          <p:nvPicPr>
            <p:cNvPr id="95" name="Picture 10"/>
            <p:cNvPicPr>
              <a:picLocks noChangeAspect="1" noChangeArrowheads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061" t="17286" r="12445" b="12843"/>
            <a:stretch/>
          </p:blipFill>
          <p:spPr bwMode="auto">
            <a:xfrm>
              <a:off x="1172259" y="2053344"/>
              <a:ext cx="1330035" cy="8054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6" name="TextBox 95"/>
            <p:cNvSpPr txBox="1"/>
            <p:nvPr/>
          </p:nvSpPr>
          <p:spPr>
            <a:xfrm>
              <a:off x="1172260" y="2039863"/>
              <a:ext cx="1330034" cy="40011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 smtClean="0"/>
                <a:t>IT Town Hall</a:t>
              </a:r>
            </a:p>
            <a:p>
              <a:pPr algn="ctr"/>
              <a:r>
                <a:rPr lang="en-US" sz="1000" b="1" dirty="0" smtClean="0">
                  <a:solidFill>
                    <a:schemeClr val="tx2"/>
                  </a:solidFill>
                </a:rPr>
                <a:t>Wausau 3/27</a:t>
              </a:r>
            </a:p>
          </p:txBody>
        </p:sp>
      </p:grpSp>
      <p:grpSp>
        <p:nvGrpSpPr>
          <p:cNvPr id="97" name="Group 96"/>
          <p:cNvGrpSpPr/>
          <p:nvPr/>
        </p:nvGrpSpPr>
        <p:grpSpPr>
          <a:xfrm>
            <a:off x="5781460" y="2096867"/>
            <a:ext cx="1330035" cy="818886"/>
            <a:chOff x="1172259" y="2039863"/>
            <a:chExt cx="1330035" cy="818886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pic>
          <p:nvPicPr>
            <p:cNvPr id="98" name="Picture 10"/>
            <p:cNvPicPr>
              <a:picLocks noChangeAspect="1" noChangeArrowheads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061" t="17286" r="12445" b="12843"/>
            <a:stretch/>
          </p:blipFill>
          <p:spPr bwMode="auto">
            <a:xfrm>
              <a:off x="1172259" y="2053344"/>
              <a:ext cx="1330035" cy="8054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9" name="TextBox 98"/>
            <p:cNvSpPr txBox="1"/>
            <p:nvPr/>
          </p:nvSpPr>
          <p:spPr>
            <a:xfrm>
              <a:off x="1172260" y="2039863"/>
              <a:ext cx="1330034" cy="40011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 smtClean="0"/>
                <a:t>IT Town Hall</a:t>
              </a:r>
            </a:p>
            <a:p>
              <a:pPr algn="ctr"/>
              <a:r>
                <a:rPr lang="en-US" sz="1000" b="1" dirty="0" smtClean="0">
                  <a:solidFill>
                    <a:schemeClr val="tx2"/>
                  </a:solidFill>
                </a:rPr>
                <a:t>Indianapolis 3/27</a:t>
              </a:r>
            </a:p>
          </p:txBody>
        </p:sp>
      </p:grpSp>
      <p:sp>
        <p:nvSpPr>
          <p:cNvPr id="101" name="Oval 100"/>
          <p:cNvSpPr/>
          <p:nvPr/>
        </p:nvSpPr>
        <p:spPr>
          <a:xfrm>
            <a:off x="7780628" y="672253"/>
            <a:ext cx="182880" cy="18288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t"/>
          <a:lstStyle/>
          <a:p>
            <a:pPr algn="l"/>
            <a:endParaRPr lang="en-US" sz="1400" dirty="0" smtClean="0">
              <a:solidFill>
                <a:schemeClr val="tx2"/>
              </a:solidFill>
            </a:endParaRPr>
          </a:p>
        </p:txBody>
      </p:sp>
      <p:cxnSp>
        <p:nvCxnSpPr>
          <p:cNvPr id="102" name="Straight Connector 101"/>
          <p:cNvCxnSpPr/>
          <p:nvPr/>
        </p:nvCxnSpPr>
        <p:spPr>
          <a:xfrm flipH="1">
            <a:off x="6987210" y="960556"/>
            <a:ext cx="793418" cy="0"/>
          </a:xfrm>
          <a:prstGeom prst="line">
            <a:avLst/>
          </a:prstGeom>
          <a:ln w="19050">
            <a:solidFill>
              <a:schemeClr val="accent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Straight Connector 102"/>
          <p:cNvCxnSpPr/>
          <p:nvPr/>
        </p:nvCxnSpPr>
        <p:spPr>
          <a:xfrm flipV="1">
            <a:off x="6987210" y="960557"/>
            <a:ext cx="0" cy="1136310"/>
          </a:xfrm>
          <a:prstGeom prst="line">
            <a:avLst/>
          </a:prstGeom>
          <a:ln w="19050">
            <a:solidFill>
              <a:schemeClr val="accent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Straight Connector 105"/>
          <p:cNvCxnSpPr/>
          <p:nvPr/>
        </p:nvCxnSpPr>
        <p:spPr>
          <a:xfrm flipH="1">
            <a:off x="6368085" y="455731"/>
            <a:ext cx="1504146" cy="0"/>
          </a:xfrm>
          <a:prstGeom prst="line">
            <a:avLst/>
          </a:prstGeom>
          <a:ln w="19050">
            <a:solidFill>
              <a:schemeClr val="accent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Straight Connector 106"/>
          <p:cNvCxnSpPr/>
          <p:nvPr/>
        </p:nvCxnSpPr>
        <p:spPr>
          <a:xfrm flipV="1">
            <a:off x="6368085" y="455732"/>
            <a:ext cx="0" cy="591806"/>
          </a:xfrm>
          <a:prstGeom prst="line">
            <a:avLst/>
          </a:prstGeom>
          <a:ln w="19050">
            <a:solidFill>
              <a:schemeClr val="accent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Straight Connector 108"/>
          <p:cNvCxnSpPr>
            <a:stCxn id="101" idx="0"/>
          </p:cNvCxnSpPr>
          <p:nvPr/>
        </p:nvCxnSpPr>
        <p:spPr>
          <a:xfrm flipV="1">
            <a:off x="7872068" y="455732"/>
            <a:ext cx="163" cy="216521"/>
          </a:xfrm>
          <a:prstGeom prst="line">
            <a:avLst/>
          </a:prstGeom>
          <a:ln w="19050">
            <a:solidFill>
              <a:schemeClr val="accent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TextBox 111"/>
          <p:cNvSpPr txBox="1"/>
          <p:nvPr/>
        </p:nvSpPr>
        <p:spPr>
          <a:xfrm>
            <a:off x="3589570" y="2836994"/>
            <a:ext cx="1445876" cy="40011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 smtClean="0"/>
              <a:t>#</a:t>
            </a:r>
            <a:r>
              <a:rPr lang="en-US" sz="1000" b="1" dirty="0" err="1" smtClean="0"/>
              <a:t>ITNews</a:t>
            </a:r>
            <a:r>
              <a:rPr lang="en-US" sz="1000" b="1" dirty="0" smtClean="0">
                <a:solidFill>
                  <a:schemeClr val="tx2"/>
                </a:solidFill>
              </a:rPr>
              <a:t> </a:t>
            </a:r>
            <a:r>
              <a:rPr lang="en-US" sz="1000" dirty="0" smtClean="0">
                <a:solidFill>
                  <a:schemeClr val="tx2"/>
                </a:solidFill>
              </a:rPr>
              <a:t>March 14</a:t>
            </a:r>
          </a:p>
          <a:p>
            <a:pPr algn="ctr"/>
            <a:r>
              <a:rPr lang="en-US" sz="1000" dirty="0" smtClean="0">
                <a:solidFill>
                  <a:schemeClr val="tx2"/>
                </a:solidFill>
              </a:rPr>
              <a:t>Click-</a:t>
            </a:r>
            <a:r>
              <a:rPr lang="en-US" sz="1000" dirty="0" err="1" smtClean="0">
                <a:solidFill>
                  <a:schemeClr val="tx2"/>
                </a:solidFill>
              </a:rPr>
              <a:t>throughs</a:t>
            </a:r>
            <a:r>
              <a:rPr lang="en-US" sz="1000" dirty="0" smtClean="0">
                <a:solidFill>
                  <a:schemeClr val="tx2"/>
                </a:solidFill>
              </a:rPr>
              <a:t>: 1,169</a:t>
            </a:r>
          </a:p>
        </p:txBody>
      </p:sp>
      <p:sp>
        <p:nvSpPr>
          <p:cNvPr id="113" name="TextBox 112"/>
          <p:cNvSpPr txBox="1"/>
          <p:nvPr/>
        </p:nvSpPr>
        <p:spPr>
          <a:xfrm>
            <a:off x="7467019" y="3632572"/>
            <a:ext cx="1428504" cy="40011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 smtClean="0"/>
              <a:t>#</a:t>
            </a:r>
            <a:r>
              <a:rPr lang="en-US" sz="1000" b="1" dirty="0" err="1" smtClean="0"/>
              <a:t>ITNews</a:t>
            </a:r>
            <a:r>
              <a:rPr lang="en-US" sz="1000" b="1" dirty="0" smtClean="0"/>
              <a:t> </a:t>
            </a:r>
            <a:r>
              <a:rPr lang="en-US" sz="1000" dirty="0" smtClean="0">
                <a:solidFill>
                  <a:schemeClr val="tx2"/>
                </a:solidFill>
              </a:rPr>
              <a:t>March 27</a:t>
            </a:r>
          </a:p>
          <a:p>
            <a:pPr algn="ctr"/>
            <a:r>
              <a:rPr lang="en-US" sz="1000" dirty="0" smtClean="0">
                <a:solidFill>
                  <a:schemeClr val="tx2"/>
                </a:solidFill>
              </a:rPr>
              <a:t>Click-</a:t>
            </a:r>
            <a:r>
              <a:rPr lang="en-US" sz="1000" dirty="0" err="1" smtClean="0">
                <a:solidFill>
                  <a:schemeClr val="tx2"/>
                </a:solidFill>
              </a:rPr>
              <a:t>throughs</a:t>
            </a:r>
            <a:r>
              <a:rPr lang="en-US" sz="1000" dirty="0" smtClean="0">
                <a:solidFill>
                  <a:schemeClr val="tx2"/>
                </a:solidFill>
              </a:rPr>
              <a:t>: 1,106</a:t>
            </a:r>
          </a:p>
        </p:txBody>
      </p:sp>
      <p:sp>
        <p:nvSpPr>
          <p:cNvPr id="114" name="TextBox 113"/>
          <p:cNvSpPr txBox="1"/>
          <p:nvPr/>
        </p:nvSpPr>
        <p:spPr>
          <a:xfrm>
            <a:off x="161648" y="1863950"/>
            <a:ext cx="1210588" cy="26161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sz="1100" dirty="0" smtClean="0">
                <a:solidFill>
                  <a:schemeClr val="tx2"/>
                </a:solidFill>
              </a:rPr>
              <a:t>Attendance</a:t>
            </a:r>
            <a:r>
              <a:rPr lang="en-US" sz="1100" dirty="0" smtClean="0">
                <a:solidFill>
                  <a:schemeClr val="tx2"/>
                </a:solidFill>
              </a:rPr>
              <a:t>: </a:t>
            </a:r>
            <a:r>
              <a:rPr lang="en-US" sz="1100" b="1" dirty="0" smtClean="0">
                <a:solidFill>
                  <a:schemeClr val="tx2"/>
                </a:solidFill>
              </a:rPr>
              <a:t>457</a:t>
            </a:r>
          </a:p>
        </p:txBody>
      </p:sp>
      <p:cxnSp>
        <p:nvCxnSpPr>
          <p:cNvPr id="45" name="Straight Connector 44"/>
          <p:cNvCxnSpPr/>
          <p:nvPr/>
        </p:nvCxnSpPr>
        <p:spPr>
          <a:xfrm>
            <a:off x="0" y="4477001"/>
            <a:ext cx="9144000" cy="0"/>
          </a:xfrm>
          <a:prstGeom prst="line">
            <a:avLst/>
          </a:prstGeom>
          <a:ln w="28575">
            <a:solidFill>
              <a:srgbClr val="FFFFFF">
                <a:alpha val="50196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ular Callout 45"/>
          <p:cNvSpPr/>
          <p:nvPr/>
        </p:nvSpPr>
        <p:spPr>
          <a:xfrm>
            <a:off x="6332368" y="3969126"/>
            <a:ext cx="978596" cy="386597"/>
          </a:xfrm>
          <a:prstGeom prst="wedgeRectCallout">
            <a:avLst>
              <a:gd name="adj1" fmla="val 36811"/>
              <a:gd name="adj2" fmla="val 87186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t"/>
          <a:lstStyle/>
          <a:p>
            <a:pPr algn="ctr"/>
            <a:r>
              <a:rPr lang="en-US" sz="800" dirty="0" smtClean="0">
                <a:solidFill>
                  <a:schemeClr val="tx2"/>
                </a:solidFill>
              </a:rPr>
              <a:t>CI </a:t>
            </a:r>
            <a:r>
              <a:rPr lang="en-US" sz="800" dirty="0" err="1" smtClean="0">
                <a:solidFill>
                  <a:schemeClr val="tx2"/>
                </a:solidFill>
              </a:rPr>
              <a:t>NetVU</a:t>
            </a:r>
            <a:r>
              <a:rPr lang="en-US" sz="800" dirty="0" smtClean="0">
                <a:solidFill>
                  <a:schemeClr val="tx2"/>
                </a:solidFill>
              </a:rPr>
              <a:t> award posted</a:t>
            </a:r>
            <a:endParaRPr lang="en-US" sz="800" dirty="0" smtClean="0">
              <a:solidFill>
                <a:schemeClr val="tx2"/>
              </a:solidFill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161648" y="139978"/>
            <a:ext cx="8850275" cy="4587957"/>
            <a:chOff x="9362798" y="125467"/>
            <a:chExt cx="8850275" cy="4587957"/>
          </a:xfrm>
        </p:grpSpPr>
        <p:grpSp>
          <p:nvGrpSpPr>
            <p:cNvPr id="38" name="Group 37"/>
            <p:cNvGrpSpPr/>
            <p:nvPr/>
          </p:nvGrpSpPr>
          <p:grpSpPr>
            <a:xfrm>
              <a:off x="9362798" y="125467"/>
              <a:ext cx="8850275" cy="4587957"/>
              <a:chOff x="155575" y="106418"/>
              <a:chExt cx="8850275" cy="4587957"/>
            </a:xfrm>
          </p:grpSpPr>
          <p:sp>
            <p:nvSpPr>
              <p:cNvPr id="39" name="Rectangle 38"/>
              <p:cNvSpPr/>
              <p:nvPr/>
            </p:nvSpPr>
            <p:spPr>
              <a:xfrm>
                <a:off x="155575" y="106418"/>
                <a:ext cx="8850275" cy="458795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85000"/>
                  </a:schemeClr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91440" bIns="91440" rtlCol="0" anchor="t"/>
              <a:lstStyle/>
              <a:p>
                <a:pPr algn="l"/>
                <a:endParaRPr lang="en-US" sz="1400" dirty="0" smtClean="0">
                  <a:solidFill>
                    <a:schemeClr val="tx2"/>
                  </a:solidFill>
                </a:endParaRPr>
              </a:p>
            </p:txBody>
          </p:sp>
          <p:sp>
            <p:nvSpPr>
              <p:cNvPr id="40" name="TextBox 39"/>
              <p:cNvSpPr txBox="1"/>
              <p:nvPr/>
            </p:nvSpPr>
            <p:spPr>
              <a:xfrm>
                <a:off x="309724" y="241484"/>
                <a:ext cx="298556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dirty="0" smtClean="0">
                    <a:latin typeface="Rockwell" panose="02060603020205020403" pitchFamily="18" charset="0"/>
                  </a:rPr>
                  <a:t>2013 Year-End </a:t>
                </a:r>
                <a:r>
                  <a:rPr lang="en-US" dirty="0" smtClean="0">
                    <a:latin typeface="Rockwell" panose="02060603020205020403" pitchFamily="18" charset="0"/>
                  </a:rPr>
                  <a:t>Infographic</a:t>
                </a:r>
              </a:p>
            </p:txBody>
          </p:sp>
          <p:sp>
            <p:nvSpPr>
              <p:cNvPr id="89" name="TextBox 88"/>
              <p:cNvSpPr txBox="1"/>
              <p:nvPr/>
            </p:nvSpPr>
            <p:spPr>
              <a:xfrm>
                <a:off x="4416869" y="241484"/>
                <a:ext cx="390491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dirty="0" smtClean="0">
                    <a:latin typeface="Rockwell" panose="02060603020205020403" pitchFamily="18" charset="0"/>
                  </a:rPr>
                  <a:t>#</a:t>
                </a:r>
                <a:r>
                  <a:rPr lang="en-US" dirty="0" err="1" smtClean="0">
                    <a:latin typeface="Rockwell" panose="02060603020205020403" pitchFamily="18" charset="0"/>
                  </a:rPr>
                  <a:t>ITNews</a:t>
                </a:r>
                <a:r>
                  <a:rPr lang="en-US" dirty="0" smtClean="0">
                    <a:latin typeface="Rockwell" panose="02060603020205020403" pitchFamily="18" charset="0"/>
                  </a:rPr>
                  <a:t>: Bi-Weekly Email Updates</a:t>
                </a:r>
                <a:endParaRPr lang="en-US" dirty="0" smtClean="0">
                  <a:latin typeface="Rockwell" panose="02060603020205020403" pitchFamily="18" charset="0"/>
                </a:endParaRPr>
              </a:p>
            </p:txBody>
          </p:sp>
        </p:grpSp>
        <p:pic>
          <p:nvPicPr>
            <p:cNvPr id="47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550" t="17481" r="35867" b="4194"/>
            <a:stretch/>
          </p:blipFill>
          <p:spPr bwMode="auto">
            <a:xfrm>
              <a:off x="11357339" y="1559852"/>
              <a:ext cx="1518318" cy="2711800"/>
            </a:xfrm>
            <a:prstGeom prst="rect">
              <a:avLst/>
            </a:prstGeom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97" name="Picture 1"/>
            <p:cNvPicPr>
              <a:picLocks noChangeAspect="1" noChangeArrowheads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881" t="5922" r="20854" b="16163"/>
            <a:stretch/>
          </p:blipFill>
          <p:spPr bwMode="auto">
            <a:xfrm>
              <a:off x="9783369" y="2189261"/>
              <a:ext cx="2333129" cy="1844054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TextBox 1"/>
            <p:cNvSpPr txBox="1"/>
            <p:nvPr/>
          </p:nvSpPr>
          <p:spPr>
            <a:xfrm>
              <a:off x="9523099" y="672252"/>
              <a:ext cx="28854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1200" dirty="0" smtClean="0">
                  <a:solidFill>
                    <a:schemeClr val="tx2"/>
                  </a:solidFill>
                </a:rPr>
                <a:t>IT’s annual year-in-review report. Built as a printable infographic as well as an interactive HTML version on </a:t>
              </a:r>
              <a:r>
                <a:rPr lang="en-US" sz="1200" i="1" dirty="0" err="1" smtClean="0">
                  <a:solidFill>
                    <a:schemeClr val="tx2"/>
                  </a:solidFill>
                </a:rPr>
                <a:t>myLiberty</a:t>
              </a:r>
              <a:r>
                <a:rPr lang="en-US" sz="1200" dirty="0" smtClean="0">
                  <a:solidFill>
                    <a:schemeClr val="tx2"/>
                  </a:solidFill>
                </a:rPr>
                <a:t>.</a:t>
              </a:r>
              <a:endParaRPr lang="en-US" sz="1200" dirty="0" smtClean="0">
                <a:solidFill>
                  <a:schemeClr val="tx2"/>
                </a:solidFill>
              </a:endParaRPr>
            </a:p>
          </p:txBody>
        </p:sp>
        <p:cxnSp>
          <p:nvCxnSpPr>
            <p:cNvPr id="53" name="Straight Connector 52"/>
            <p:cNvCxnSpPr/>
            <p:nvPr/>
          </p:nvCxnSpPr>
          <p:spPr>
            <a:xfrm>
              <a:off x="13330073" y="866113"/>
              <a:ext cx="0" cy="3334449"/>
            </a:xfrm>
            <a:prstGeom prst="line">
              <a:avLst/>
            </a:prstGeom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1" name="Picture 2"/>
            <p:cNvPicPr>
              <a:picLocks noChangeAspect="1" noChangeArrowheads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239" t="8911" r="31071" b="10297"/>
            <a:stretch/>
          </p:blipFill>
          <p:spPr bwMode="auto">
            <a:xfrm>
              <a:off x="13787934" y="1360050"/>
              <a:ext cx="1417163" cy="1779105"/>
            </a:xfrm>
            <a:prstGeom prst="rect">
              <a:avLst/>
            </a:prstGeom>
            <a:noFill/>
            <a:ln w="9525">
              <a:solidFill>
                <a:schemeClr val="bg2">
                  <a:lumMod val="85000"/>
                </a:schemeClr>
              </a:solidFill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grpSp>
          <p:nvGrpSpPr>
            <p:cNvPr id="72" name="Group 71"/>
            <p:cNvGrpSpPr/>
            <p:nvPr/>
          </p:nvGrpSpPr>
          <p:grpSpPr>
            <a:xfrm>
              <a:off x="14370643" y="1800209"/>
              <a:ext cx="1415165" cy="2318108"/>
              <a:chOff x="2298165" y="-180975"/>
              <a:chExt cx="1854734" cy="3038141"/>
            </a:xfrm>
          </p:grpSpPr>
          <p:pic>
            <p:nvPicPr>
              <p:cNvPr id="73" name="Picture 3"/>
              <p:cNvPicPr>
                <a:picLocks noChangeAspect="1" noChangeArrowheads="1"/>
              </p:cNvPicPr>
              <p:nvPr/>
            </p:nvPicPr>
            <p:blipFill rotWithShape="1"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0167" t="8832" r="31198" b="9661"/>
              <a:stretch/>
            </p:blipFill>
            <p:spPr bwMode="auto">
              <a:xfrm>
                <a:off x="2298165" y="-180975"/>
                <a:ext cx="1854734" cy="2352341"/>
              </a:xfrm>
              <a:prstGeom prst="rect">
                <a:avLst/>
              </a:prstGeom>
              <a:noFill/>
              <a:ln w="9525">
                <a:solidFill>
                  <a:schemeClr val="bg2">
                    <a:lumMod val="85000"/>
                  </a:schemeClr>
                </a:solidFill>
                <a:miter lim="800000"/>
                <a:headEnd/>
                <a:tailEnd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</p:pic>
          <p:pic>
            <p:nvPicPr>
              <p:cNvPr id="74" name="Picture 4"/>
              <p:cNvPicPr>
                <a:picLocks noChangeAspect="1" noChangeArrowheads="1"/>
              </p:cNvPicPr>
              <p:nvPr/>
            </p:nvPicPr>
            <p:blipFill rotWithShape="1"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0167" t="67114" r="31198" b="9123"/>
              <a:stretch/>
            </p:blipFill>
            <p:spPr bwMode="auto">
              <a:xfrm>
                <a:off x="2298165" y="2171366"/>
                <a:ext cx="1854734" cy="685800"/>
              </a:xfrm>
              <a:prstGeom prst="rect">
                <a:avLst/>
              </a:prstGeom>
              <a:noFill/>
              <a:ln w="9525">
                <a:solidFill>
                  <a:schemeClr val="bg2">
                    <a:lumMod val="85000"/>
                  </a:schemeClr>
                </a:solidFill>
                <a:miter lim="800000"/>
                <a:headEnd/>
                <a:tailEnd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</p:pic>
        </p:grpSp>
        <p:pic>
          <p:nvPicPr>
            <p:cNvPr id="78" name="Picture 6"/>
            <p:cNvPicPr>
              <a:picLocks noChangeAspect="1" noChangeArrowheads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060" t="9096" r="31249" b="4357"/>
            <a:stretch/>
          </p:blipFill>
          <p:spPr bwMode="auto">
            <a:xfrm>
              <a:off x="14867958" y="2533337"/>
              <a:ext cx="1417181" cy="1905833"/>
            </a:xfrm>
            <a:prstGeom prst="rect">
              <a:avLst/>
            </a:prstGeom>
            <a:noFill/>
            <a:ln w="9525">
              <a:solidFill>
                <a:schemeClr val="bg2">
                  <a:lumMod val="85000"/>
                </a:schemeClr>
              </a:solidFill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grpSp>
          <p:nvGrpSpPr>
            <p:cNvPr id="80" name="Group 79"/>
            <p:cNvGrpSpPr/>
            <p:nvPr/>
          </p:nvGrpSpPr>
          <p:grpSpPr>
            <a:xfrm>
              <a:off x="16642043" y="1505019"/>
              <a:ext cx="1255432" cy="1642176"/>
              <a:chOff x="2853691" y="660393"/>
              <a:chExt cx="2657856" cy="3476627"/>
            </a:xfrm>
          </p:grpSpPr>
          <p:pic>
            <p:nvPicPr>
              <p:cNvPr id="81" name="Picture 3" descr="C:\Users\n0208044\Documents\_misc_design_projects\TechFlash_demo\iPad_2\iPad_2_Hz_Blk_sRGB_0311.png"/>
              <p:cNvPicPr>
                <a:picLocks noChangeAspect="1" noChangeArrowheads="1"/>
              </p:cNvPicPr>
              <p:nvPr/>
            </p:nvPicPr>
            <p:blipFill rotWithShape="1">
              <a:blip r:embed="rId1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0580" t="12620" r="12801" b="11299"/>
              <a:stretch/>
            </p:blipFill>
            <p:spPr bwMode="auto">
              <a:xfrm rot="5400000">
                <a:off x="2444305" y="1069779"/>
                <a:ext cx="3476627" cy="265785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82" name="Group 81"/>
              <p:cNvGrpSpPr/>
              <p:nvPr/>
            </p:nvGrpSpPr>
            <p:grpSpPr>
              <a:xfrm>
                <a:off x="3139440" y="1007542"/>
                <a:ext cx="2103120" cy="2810078"/>
                <a:chOff x="3139440" y="1007542"/>
                <a:chExt cx="2103120" cy="2810078"/>
              </a:xfrm>
            </p:grpSpPr>
            <p:pic>
              <p:nvPicPr>
                <p:cNvPr id="83" name="Picture 9"/>
                <p:cNvPicPr>
                  <a:picLocks noChangeAspect="1" noChangeArrowheads="1"/>
                </p:cNvPicPr>
                <p:nvPr/>
              </p:nvPicPr>
              <p:blipFill rotWithShape="1">
                <a:blip r:embed="rId1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6313" t="31177" r="7136"/>
                <a:stretch/>
              </p:blipFill>
              <p:spPr bwMode="auto">
                <a:xfrm>
                  <a:off x="3139440" y="1007542"/>
                  <a:ext cx="2103120" cy="23208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84" name="Picture 10"/>
                <p:cNvPicPr>
                  <a:picLocks noChangeAspect="1" noChangeArrowheads="1"/>
                </p:cNvPicPr>
                <p:nvPr/>
              </p:nvPicPr>
              <p:blipFill rotWithShape="1">
                <a:blip r:embed="rId1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6248" t="37279" r="7085" b="35509"/>
                <a:stretch/>
              </p:blipFill>
              <p:spPr bwMode="auto">
                <a:xfrm>
                  <a:off x="3139440" y="2901191"/>
                  <a:ext cx="2103120" cy="91642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grpSp>
        </p:grpSp>
        <p:grpSp>
          <p:nvGrpSpPr>
            <p:cNvPr id="85" name="Group 84"/>
            <p:cNvGrpSpPr/>
            <p:nvPr/>
          </p:nvGrpSpPr>
          <p:grpSpPr>
            <a:xfrm rot="520757">
              <a:off x="17053468" y="2346782"/>
              <a:ext cx="748202" cy="1399475"/>
              <a:chOff x="-2121408" y="316992"/>
              <a:chExt cx="2287891" cy="4279392"/>
            </a:xfrm>
          </p:grpSpPr>
          <p:pic>
            <p:nvPicPr>
              <p:cNvPr id="86" name="Picture 8" descr="C:\Users\n0208044\Documents\_misc_design_projects\TechFlash_demo\iPhone 4S\iPhone_4S_Vert_sRGB.png"/>
              <p:cNvPicPr>
                <a:picLocks noChangeAspect="1" noChangeArrowheads="1"/>
              </p:cNvPicPr>
              <p:nvPr/>
            </p:nvPicPr>
            <p:blipFill rotWithShape="1">
              <a:blip r:embed="rId1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1566" t="7301" r="12542" b="12708"/>
              <a:stretch/>
            </p:blipFill>
            <p:spPr bwMode="auto">
              <a:xfrm>
                <a:off x="-2121408" y="316992"/>
                <a:ext cx="2287891" cy="427939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7" name="Picture 7"/>
              <p:cNvPicPr>
                <a:picLocks noChangeAspect="1" noChangeArrowheads="1"/>
              </p:cNvPicPr>
              <p:nvPr/>
            </p:nvPicPr>
            <p:blipFill rotWithShape="1">
              <a:blip r:embed="rId1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77" t="36512" r="11101" b="12460"/>
              <a:stretch/>
            </p:blipFill>
            <p:spPr bwMode="auto">
              <a:xfrm>
                <a:off x="-1867176" y="1216017"/>
                <a:ext cx="1803809" cy="271726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88" name="TextBox 87"/>
            <p:cNvSpPr txBox="1"/>
            <p:nvPr/>
          </p:nvSpPr>
          <p:spPr>
            <a:xfrm>
              <a:off x="16480244" y="3632405"/>
              <a:ext cx="1304063" cy="553998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accent3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 smtClean="0">
                  <a:solidFill>
                    <a:schemeClr val="accent3"/>
                  </a:solidFill>
                </a:rPr>
                <a:t>Did You Know? </a:t>
              </a:r>
              <a:r>
                <a:rPr lang="en-US" sz="1000" dirty="0" smtClean="0">
                  <a:solidFill>
                    <a:schemeClr val="accent3"/>
                  </a:solidFill>
                </a:rPr>
                <a:t>#</a:t>
              </a:r>
              <a:r>
                <a:rPr lang="en-US" sz="1000" dirty="0" err="1" smtClean="0">
                  <a:solidFill>
                    <a:schemeClr val="accent3"/>
                  </a:solidFill>
                </a:rPr>
                <a:t>ITNews</a:t>
              </a:r>
              <a:r>
                <a:rPr lang="en-US" sz="1000" dirty="0" smtClean="0">
                  <a:solidFill>
                    <a:schemeClr val="accent3"/>
                  </a:solidFill>
                </a:rPr>
                <a:t/>
              </a:r>
              <a:br>
                <a:rPr lang="en-US" sz="1000" dirty="0" smtClean="0">
                  <a:solidFill>
                    <a:schemeClr val="accent3"/>
                  </a:solidFill>
                </a:rPr>
              </a:br>
              <a:r>
                <a:rPr lang="en-US" sz="1000" dirty="0" smtClean="0">
                  <a:solidFill>
                    <a:schemeClr val="accent3"/>
                  </a:solidFill>
                </a:rPr>
                <a:t>is mobile-friendly</a:t>
              </a:r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13674142" y="672252"/>
              <a:ext cx="422333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1200" dirty="0" smtClean="0">
                  <a:solidFill>
                    <a:schemeClr val="tx2"/>
                  </a:solidFill>
                </a:rPr>
                <a:t>Mobile-Friendly email news update that drives traffic to IT-related content and event information on </a:t>
              </a:r>
              <a:r>
                <a:rPr lang="en-US" sz="1200" i="1" dirty="0" err="1" smtClean="0">
                  <a:solidFill>
                    <a:schemeClr val="tx2"/>
                  </a:solidFill>
                </a:rPr>
                <a:t>myConnections</a:t>
              </a:r>
              <a:endParaRPr lang="en-US" sz="1200" i="1" dirty="0" smtClean="0">
                <a:solidFill>
                  <a:schemeClr val="tx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0071648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/>
          <p:cNvSpPr/>
          <p:nvPr/>
        </p:nvSpPr>
        <p:spPr>
          <a:xfrm>
            <a:off x="4647842" y="762729"/>
            <a:ext cx="4496158" cy="4136584"/>
          </a:xfrm>
          <a:prstGeom prst="rect">
            <a:avLst/>
          </a:prstGeom>
          <a:solidFill>
            <a:srgbClr val="A6A6A6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t"/>
          <a:lstStyle/>
          <a:p>
            <a:pPr algn="l"/>
            <a:endParaRPr lang="en-US" sz="1400" dirty="0" smtClean="0">
              <a:solidFill>
                <a:schemeClr val="tx2"/>
              </a:solidFill>
            </a:endParaRPr>
          </a:p>
        </p:txBody>
      </p:sp>
      <p:graphicFrame>
        <p:nvGraphicFramePr>
          <p:cNvPr id="56" name="Chart 5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67364285"/>
              </p:ext>
            </p:extLst>
          </p:nvPr>
        </p:nvGraphicFramePr>
        <p:xfrm>
          <a:off x="-1242391" y="11734"/>
          <a:ext cx="11052313" cy="56336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13" name="Straight Connector 12"/>
          <p:cNvCxnSpPr/>
          <p:nvPr/>
        </p:nvCxnSpPr>
        <p:spPr>
          <a:xfrm>
            <a:off x="0" y="774674"/>
            <a:ext cx="91440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Rectangle 57"/>
          <p:cNvSpPr/>
          <p:nvPr/>
        </p:nvSpPr>
        <p:spPr>
          <a:xfrm>
            <a:off x="4739282" y="674719"/>
            <a:ext cx="4404718" cy="179449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t"/>
          <a:lstStyle/>
          <a:p>
            <a:pPr algn="l"/>
            <a:endParaRPr lang="en-US" sz="1400" dirty="0" smtClean="0">
              <a:solidFill>
                <a:schemeClr val="tx2"/>
              </a:solidFill>
            </a:endParaRPr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228600" y="4887439"/>
            <a:ext cx="8686800" cy="23231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000" b="0" kern="1200">
                <a:solidFill>
                  <a:schemeClr val="tx1"/>
                </a:solidFill>
                <a:latin typeface="Rockwell" pitchFamily="18" charset="0"/>
                <a:ea typeface="+mj-ea"/>
                <a:cs typeface="Arial" pitchFamily="34" charset="0"/>
              </a:defRPr>
            </a:lvl1pPr>
          </a:lstStyle>
          <a:p>
            <a:pPr algn="ctr"/>
            <a:r>
              <a:rPr lang="en-US" sz="1400" dirty="0" smtClean="0">
                <a:solidFill>
                  <a:schemeClr val="bg1"/>
                </a:solidFill>
              </a:rPr>
              <a:t>April 2014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21" name="Oval 20"/>
          <p:cNvSpPr/>
          <p:nvPr/>
        </p:nvSpPr>
        <p:spPr>
          <a:xfrm>
            <a:off x="2121227" y="671289"/>
            <a:ext cx="182880" cy="18288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t"/>
          <a:lstStyle/>
          <a:p>
            <a:pPr algn="l"/>
            <a:endParaRPr lang="en-US" sz="1400" dirty="0" smtClean="0">
              <a:solidFill>
                <a:schemeClr val="tx2"/>
              </a:solidFill>
            </a:endParaRPr>
          </a:p>
        </p:txBody>
      </p:sp>
      <p:cxnSp>
        <p:nvCxnSpPr>
          <p:cNvPr id="20" name="Straight Connector 19"/>
          <p:cNvCxnSpPr/>
          <p:nvPr/>
        </p:nvCxnSpPr>
        <p:spPr>
          <a:xfrm>
            <a:off x="5359779" y="1216462"/>
            <a:ext cx="0" cy="3682852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2212667" y="674720"/>
            <a:ext cx="0" cy="4224594"/>
          </a:xfrm>
          <a:prstGeom prst="line">
            <a:avLst/>
          </a:prstGeom>
          <a:ln w="19050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>
            <a:stCxn id="22" idx="4"/>
          </p:cNvCxnSpPr>
          <p:nvPr/>
        </p:nvCxnSpPr>
        <p:spPr>
          <a:xfrm>
            <a:off x="8835376" y="1219929"/>
            <a:ext cx="0" cy="3679385"/>
          </a:xfrm>
          <a:prstGeom prst="line">
            <a:avLst/>
          </a:prstGeom>
          <a:ln w="1905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>
            <a:stCxn id="26" idx="4"/>
          </p:cNvCxnSpPr>
          <p:nvPr/>
        </p:nvCxnSpPr>
        <p:spPr>
          <a:xfrm>
            <a:off x="6627828" y="1037049"/>
            <a:ext cx="0" cy="3862265"/>
          </a:xfrm>
          <a:prstGeom prst="line">
            <a:avLst/>
          </a:prstGeom>
          <a:ln w="19050">
            <a:solidFill>
              <a:schemeClr val="accent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Oval 25"/>
          <p:cNvSpPr/>
          <p:nvPr/>
        </p:nvSpPr>
        <p:spPr>
          <a:xfrm>
            <a:off x="6536388" y="854169"/>
            <a:ext cx="182880" cy="18288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t"/>
          <a:lstStyle/>
          <a:p>
            <a:pPr algn="l"/>
            <a:endParaRPr lang="en-US" sz="1400" dirty="0" smtClean="0">
              <a:solidFill>
                <a:schemeClr val="tx2"/>
              </a:solidFill>
            </a:endParaRPr>
          </a:p>
        </p:txBody>
      </p:sp>
      <p:pic>
        <p:nvPicPr>
          <p:cNvPr id="30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531" t="7958" r="20054" b="79627"/>
          <a:stretch/>
        </p:blipFill>
        <p:spPr bwMode="auto">
          <a:xfrm>
            <a:off x="5698542" y="1206523"/>
            <a:ext cx="1020726" cy="312708"/>
          </a:xfrm>
          <a:prstGeom prst="rect">
            <a:avLst/>
          </a:prstGeom>
          <a:ln w="9525">
            <a:solidFill>
              <a:schemeClr val="accent1"/>
            </a:solidFill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3" name="Picture 32"/>
          <p:cNvPicPr>
            <a:picLocks noChangeAspect="1"/>
          </p:cNvPicPr>
          <p:nvPr/>
        </p:nvPicPr>
        <p:blipFill rotWithShape="1">
          <a:blip r:embed="rId4"/>
          <a:srcRect l="-5932" t="-8862" r="-5932" b="-8881"/>
          <a:stretch/>
        </p:blipFill>
        <p:spPr>
          <a:xfrm>
            <a:off x="4647842" y="11734"/>
            <a:ext cx="948844" cy="576363"/>
          </a:xfrm>
          <a:prstGeom prst="rect">
            <a:avLst/>
          </a:prstGeom>
          <a:solidFill>
            <a:schemeClr val="bg2"/>
          </a:solidFill>
          <a:ln>
            <a:solidFill>
              <a:schemeClr val="tx2">
                <a:lumMod val="20000"/>
                <a:lumOff val="80000"/>
              </a:schemeClr>
            </a:solidFill>
          </a:ln>
          <a:effectLst/>
        </p:spPr>
      </p:pic>
      <p:pic>
        <p:nvPicPr>
          <p:cNvPr id="36" name="Picture 2" descr="Z:\IAN\IAN_Slides_2014\April\techForum_IAN_A_and_H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2264" y="2686571"/>
            <a:ext cx="1330036" cy="914400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/>
        </p:spPr>
      </p:pic>
      <p:grpSp>
        <p:nvGrpSpPr>
          <p:cNvPr id="48" name="Group 47"/>
          <p:cNvGrpSpPr/>
          <p:nvPr/>
        </p:nvGrpSpPr>
        <p:grpSpPr>
          <a:xfrm>
            <a:off x="1411556" y="941136"/>
            <a:ext cx="1337315" cy="1678989"/>
            <a:chOff x="1405718" y="854168"/>
            <a:chExt cx="6155141" cy="7727736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pic>
          <p:nvPicPr>
            <p:cNvPr id="49" name="Picture 2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427" t="12318" r="12644"/>
            <a:stretch/>
          </p:blipFill>
          <p:spPr bwMode="auto">
            <a:xfrm>
              <a:off x="1405718" y="854168"/>
              <a:ext cx="6155141" cy="60800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0" name="Picture 3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427" t="14611" r="12644" b="14930"/>
            <a:stretch/>
          </p:blipFill>
          <p:spPr bwMode="auto">
            <a:xfrm>
              <a:off x="1405718" y="3696156"/>
              <a:ext cx="6155141" cy="48857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5" name="Oval 14"/>
          <p:cNvSpPr/>
          <p:nvPr/>
        </p:nvSpPr>
        <p:spPr>
          <a:xfrm>
            <a:off x="5278278" y="1033582"/>
            <a:ext cx="182880" cy="18288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t"/>
          <a:lstStyle/>
          <a:p>
            <a:pPr algn="l"/>
            <a:endParaRPr lang="en-US" sz="1400" dirty="0" smtClean="0">
              <a:solidFill>
                <a:schemeClr val="tx2"/>
              </a:solidFill>
            </a:endParaRPr>
          </a:p>
        </p:txBody>
      </p:sp>
      <p:sp>
        <p:nvSpPr>
          <p:cNvPr id="22" name="Oval 21"/>
          <p:cNvSpPr/>
          <p:nvPr/>
        </p:nvSpPr>
        <p:spPr>
          <a:xfrm>
            <a:off x="8743936" y="1037049"/>
            <a:ext cx="182880" cy="18288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t"/>
          <a:lstStyle/>
          <a:p>
            <a:pPr algn="l"/>
            <a:endParaRPr lang="en-US" sz="1400" dirty="0" smtClean="0">
              <a:solidFill>
                <a:schemeClr val="tx2"/>
              </a:solidFill>
            </a:endParaRPr>
          </a:p>
        </p:txBody>
      </p:sp>
      <p:sp>
        <p:nvSpPr>
          <p:cNvPr id="32" name="Oval 31"/>
          <p:cNvSpPr/>
          <p:nvPr/>
        </p:nvSpPr>
        <p:spPr>
          <a:xfrm>
            <a:off x="4647842" y="671289"/>
            <a:ext cx="182880" cy="18288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t"/>
          <a:lstStyle/>
          <a:p>
            <a:pPr algn="l"/>
            <a:endParaRPr lang="en-US" sz="1400" dirty="0" smtClean="0">
              <a:solidFill>
                <a:schemeClr val="tx2"/>
              </a:solidFill>
            </a:endParaRPr>
          </a:p>
        </p:txBody>
      </p:sp>
      <p:sp>
        <p:nvSpPr>
          <p:cNvPr id="61" name="Oval 60"/>
          <p:cNvSpPr/>
          <p:nvPr/>
        </p:nvSpPr>
        <p:spPr>
          <a:xfrm>
            <a:off x="5278278" y="854169"/>
            <a:ext cx="182880" cy="18288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t"/>
          <a:lstStyle/>
          <a:p>
            <a:pPr algn="l"/>
            <a:endParaRPr lang="en-US" sz="1400" dirty="0" smtClean="0">
              <a:solidFill>
                <a:schemeClr val="tx2"/>
              </a:solidFill>
            </a:endParaRPr>
          </a:p>
        </p:txBody>
      </p:sp>
      <p:cxnSp>
        <p:nvCxnSpPr>
          <p:cNvPr id="62" name="Straight Connector 61"/>
          <p:cNvCxnSpPr/>
          <p:nvPr/>
        </p:nvCxnSpPr>
        <p:spPr>
          <a:xfrm flipH="1">
            <a:off x="4133850" y="951075"/>
            <a:ext cx="1231570" cy="0"/>
          </a:xfrm>
          <a:prstGeom prst="line">
            <a:avLst/>
          </a:prstGeom>
          <a:ln w="19050">
            <a:solidFill>
              <a:schemeClr val="accent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Oval 66"/>
          <p:cNvSpPr/>
          <p:nvPr/>
        </p:nvSpPr>
        <p:spPr>
          <a:xfrm>
            <a:off x="8733296" y="854169"/>
            <a:ext cx="182880" cy="18288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t"/>
          <a:lstStyle/>
          <a:p>
            <a:pPr algn="l"/>
            <a:endParaRPr lang="en-US" sz="1400" dirty="0" smtClean="0">
              <a:solidFill>
                <a:schemeClr val="tx2"/>
              </a:solidFill>
            </a:endParaRPr>
          </a:p>
        </p:txBody>
      </p:sp>
      <p:cxnSp>
        <p:nvCxnSpPr>
          <p:cNvPr id="68" name="Straight Connector 67"/>
          <p:cNvCxnSpPr/>
          <p:nvPr/>
        </p:nvCxnSpPr>
        <p:spPr>
          <a:xfrm flipH="1">
            <a:off x="7807569" y="950406"/>
            <a:ext cx="955547" cy="0"/>
          </a:xfrm>
          <a:prstGeom prst="line">
            <a:avLst/>
          </a:prstGeom>
          <a:ln w="19050">
            <a:solidFill>
              <a:schemeClr val="tx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/>
          <p:cNvCxnSpPr/>
          <p:nvPr/>
        </p:nvCxnSpPr>
        <p:spPr>
          <a:xfrm>
            <a:off x="7797630" y="941136"/>
            <a:ext cx="0" cy="1596615"/>
          </a:xfrm>
          <a:prstGeom prst="line">
            <a:avLst/>
          </a:prstGeom>
          <a:ln w="19050">
            <a:solidFill>
              <a:schemeClr val="tx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TextBox 80"/>
          <p:cNvSpPr txBox="1"/>
          <p:nvPr/>
        </p:nvSpPr>
        <p:spPr>
          <a:xfrm>
            <a:off x="1132141" y="2497014"/>
            <a:ext cx="1340891" cy="40011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 smtClean="0"/>
              <a:t>#</a:t>
            </a:r>
            <a:r>
              <a:rPr lang="en-US" sz="1000" b="1" dirty="0" err="1" smtClean="0"/>
              <a:t>ITNews</a:t>
            </a:r>
            <a:endParaRPr lang="en-US" sz="1000" dirty="0" smtClean="0">
              <a:solidFill>
                <a:schemeClr val="tx2"/>
              </a:solidFill>
            </a:endParaRPr>
          </a:p>
          <a:p>
            <a:pPr algn="ctr"/>
            <a:r>
              <a:rPr lang="en-US" sz="1000" dirty="0" smtClean="0">
                <a:solidFill>
                  <a:schemeClr val="tx2"/>
                </a:solidFill>
              </a:rPr>
              <a:t>Click-</a:t>
            </a:r>
            <a:r>
              <a:rPr lang="en-US" sz="1000" dirty="0" err="1" smtClean="0">
                <a:solidFill>
                  <a:schemeClr val="tx2"/>
                </a:solidFill>
              </a:rPr>
              <a:t>throughs</a:t>
            </a:r>
            <a:r>
              <a:rPr lang="en-US" sz="1000" dirty="0" smtClean="0">
                <a:solidFill>
                  <a:schemeClr val="tx2"/>
                </a:solidFill>
              </a:rPr>
              <a:t>: 745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5063516" y="3473646"/>
            <a:ext cx="1210588" cy="26161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sz="1100" dirty="0" smtClean="0">
                <a:solidFill>
                  <a:schemeClr val="tx2"/>
                </a:solidFill>
              </a:rPr>
              <a:t>Attendance</a:t>
            </a:r>
            <a:r>
              <a:rPr lang="en-US" sz="1100" dirty="0" smtClean="0">
                <a:solidFill>
                  <a:schemeClr val="tx2"/>
                </a:solidFill>
              </a:rPr>
              <a:t>: </a:t>
            </a:r>
            <a:r>
              <a:rPr lang="en-US" sz="1100" b="1" dirty="0" smtClean="0">
                <a:solidFill>
                  <a:schemeClr val="tx2"/>
                </a:solidFill>
              </a:rPr>
              <a:t>350</a:t>
            </a:r>
          </a:p>
        </p:txBody>
      </p:sp>
      <p:grpSp>
        <p:nvGrpSpPr>
          <p:cNvPr id="46" name="Group 45"/>
          <p:cNvGrpSpPr/>
          <p:nvPr/>
        </p:nvGrpSpPr>
        <p:grpSpPr>
          <a:xfrm>
            <a:off x="7183687" y="1519231"/>
            <a:ext cx="1337315" cy="1954415"/>
            <a:chOff x="1427638" y="854168"/>
            <a:chExt cx="6133221" cy="8963377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pic>
          <p:nvPicPr>
            <p:cNvPr id="5124" name="Picture 4"/>
            <p:cNvPicPr>
              <a:picLocks noChangeAspect="1" noChangeArrowheads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700" t="12318" r="12644"/>
            <a:stretch/>
          </p:blipFill>
          <p:spPr bwMode="auto">
            <a:xfrm>
              <a:off x="1427639" y="854168"/>
              <a:ext cx="6133220" cy="60800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25" name="Picture 5"/>
            <p:cNvPicPr>
              <a:picLocks noChangeAspect="1" noChangeArrowheads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700" t="22806" r="12644" b="3834"/>
            <a:stretch/>
          </p:blipFill>
          <p:spPr bwMode="auto">
            <a:xfrm>
              <a:off x="1427638" y="4730618"/>
              <a:ext cx="6133221" cy="50869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2" name="TextBox 81"/>
          <p:cNvSpPr txBox="1"/>
          <p:nvPr/>
        </p:nvSpPr>
        <p:spPr>
          <a:xfrm>
            <a:off x="6941641" y="3317934"/>
            <a:ext cx="1426866" cy="40011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 smtClean="0"/>
              <a:t>#</a:t>
            </a:r>
            <a:r>
              <a:rPr lang="en-US" sz="1000" b="1" dirty="0" err="1" smtClean="0"/>
              <a:t>ITNews</a:t>
            </a:r>
            <a:endParaRPr lang="en-US" sz="1000" dirty="0" smtClean="0">
              <a:solidFill>
                <a:schemeClr val="tx2"/>
              </a:solidFill>
            </a:endParaRPr>
          </a:p>
          <a:p>
            <a:pPr algn="ctr"/>
            <a:r>
              <a:rPr lang="en-US" sz="1000" dirty="0" smtClean="0">
                <a:solidFill>
                  <a:schemeClr val="tx2"/>
                </a:solidFill>
              </a:rPr>
              <a:t>Click-</a:t>
            </a:r>
            <a:r>
              <a:rPr lang="en-US" sz="1000" dirty="0" err="1" smtClean="0">
                <a:solidFill>
                  <a:schemeClr val="tx2"/>
                </a:solidFill>
              </a:rPr>
              <a:t>throughs</a:t>
            </a:r>
            <a:r>
              <a:rPr lang="en-US" sz="1000" dirty="0" smtClean="0">
                <a:solidFill>
                  <a:schemeClr val="tx2"/>
                </a:solidFill>
              </a:rPr>
              <a:t>: 1,027</a:t>
            </a:r>
          </a:p>
        </p:txBody>
      </p:sp>
      <p:cxnSp>
        <p:nvCxnSpPr>
          <p:cNvPr id="63" name="Straight Connector 62"/>
          <p:cNvCxnSpPr/>
          <p:nvPr/>
        </p:nvCxnSpPr>
        <p:spPr>
          <a:xfrm flipV="1">
            <a:off x="4143375" y="956968"/>
            <a:ext cx="0" cy="811050"/>
          </a:xfrm>
          <a:prstGeom prst="line">
            <a:avLst/>
          </a:prstGeom>
          <a:ln w="19050">
            <a:solidFill>
              <a:schemeClr val="accent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5" name="Picture 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0"/>
          <a:stretch>
            <a:fillRect/>
          </a:stretch>
        </p:blipFill>
        <p:spPr bwMode="auto">
          <a:xfrm>
            <a:off x="3378586" y="1553474"/>
            <a:ext cx="1356528" cy="164230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9" name="TextBox 88"/>
          <p:cNvSpPr txBox="1"/>
          <p:nvPr/>
        </p:nvSpPr>
        <p:spPr>
          <a:xfrm>
            <a:off x="3638550" y="2918783"/>
            <a:ext cx="1220030" cy="553998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US" sz="1000" b="1" dirty="0" err="1" smtClean="0">
                <a:solidFill>
                  <a:schemeClr val="tx2"/>
                </a:solidFill>
              </a:rPr>
              <a:t>Heartbleed</a:t>
            </a:r>
            <a:r>
              <a:rPr lang="en-US" sz="1000" b="1" dirty="0" smtClean="0">
                <a:solidFill>
                  <a:schemeClr val="tx2"/>
                </a:solidFill>
              </a:rPr>
              <a:t> </a:t>
            </a:r>
            <a:r>
              <a:rPr lang="en-US" sz="1000" b="1" dirty="0" smtClean="0">
                <a:solidFill>
                  <a:schemeClr val="tx2"/>
                </a:solidFill>
              </a:rPr>
              <a:t>Bug Communication</a:t>
            </a:r>
            <a:r>
              <a:rPr lang="en-US" sz="1000" dirty="0" smtClean="0">
                <a:solidFill>
                  <a:schemeClr val="tx2"/>
                </a:solidFill>
              </a:rPr>
              <a:t/>
            </a:r>
            <a:br>
              <a:rPr lang="en-US" sz="1000" dirty="0" smtClean="0">
                <a:solidFill>
                  <a:schemeClr val="tx2"/>
                </a:solidFill>
              </a:rPr>
            </a:br>
            <a:r>
              <a:rPr lang="en-US" sz="1000" dirty="0" smtClean="0">
                <a:solidFill>
                  <a:schemeClr val="tx2"/>
                </a:solidFill>
              </a:rPr>
              <a:t>sent </a:t>
            </a:r>
            <a:r>
              <a:rPr lang="en-US" sz="1000" dirty="0" smtClean="0">
                <a:solidFill>
                  <a:schemeClr val="tx2"/>
                </a:solidFill>
              </a:rPr>
              <a:t>to 39K in US</a:t>
            </a:r>
          </a:p>
        </p:txBody>
      </p:sp>
      <p:sp>
        <p:nvSpPr>
          <p:cNvPr id="8" name="AutoShape 2" descr="data:image/png;base64,iVBORw0KGgoAAAANSUhEUgAAAMwAAAD3CAMAAABmQUuuAAAAk1BMVEX///+5AAC2AAC9AAD78/PBPz/dj4/rzMz++fn67+/pt7fLX1/44uK/ICD23d26AADPdnbswsLViorFSEj56Ojx0tLgm5u9GxvmsLD02dnZhITgnp7RbGzQZ2fuyMjGSUm/JibMWlq8EhLBMTHEOTnipaXrvb3Ud3flq6vaiIi+FBTKUVHDOjrTbGzclJSyAADIVFQFEWNeAAALz0lEQVR4nO1daXuqOhCGiBasy+l17+JS16M9tv//113ABZCZIcsg2If3o0gmLwzJbEksq8KvwKT5dvwvxHG427T4BXQ2u+FZwnC9mfALCNF6GdZr3+IG9sd4ykSpNV0vPm/b/64d1i+8z8zrNGZz2+96Gv6P88Wx45gJcCaNH0LAzFjAFZ3jChQTkyd6jY6+gEGjRwvwJcyODO/HG88zBJ3FfS93fR0BrXVbToBYNc1eT//vUkbQWdx8q/z0OtuRgoDlUet5hXAabXlJobTuVkna5KOrKKDd0Hs7ztFWkxRKE+/Sw+lgIaVfNwLstavOZaOgYEk6r1Jvp79VfCtXAauNIhXnXU9SKG3+li3gTeFbSQnYKulas6YvKpBWH9DtP32Ztb+fSlNxG0aiAmmiQWi2+1dTw2IYynIxULGIzgwdpid1jva3UuOAN2eQFQw7yJfT0BgkofbrXjaXgeYoBojbAuL6z2zN9zKn6I7iPEmKq6cMNr5HFbDJmAM8Ri6BqjWTzY85W/fnAFLTvBmrNF/eMda6+8rd+jM14XCMYzfythGXjzxbT+EvuzRf3uH89ByOETnVOjrfPGVL803D0WrW6/Vmyz3sGaZvOYTfqeTsEghYhgJWbRkBArE1vGWmnOV2M+j0nQD9zmD3T05e3WfTkhjGAg/5vRkTsNkivnS8cfiz2dK+sf28Sw/sk/Ehew4U7X4/e5QMgiNpAZ3dc4bP/gpx2ZC3fGFOnusdMxVILLPei7B7Q2yc7TdW1N3dJ+AeQp5YjqkR3dmYGcG+Kh1eqEHWWxMvVszSN+zQv4tatn/S7BnQEYuXrPbdIW5oi5Sz5nyh/5Xz63U9U1+DM6kE6OOz1OHWgMYNjbWMKB/eq445LLpHWbdxjbZx82rcFfK/NvR5IdBwVMRBIXg4Rb4c0Uv+DxnKxEotUNXoKnKRdRhP6LSRdpJe9ALmvFeN6k1VokdipBrln3zCDSVMNA/uQjcjLgGgjzwWqAsf6gG9JtJUfAh4A3sgdsrCgkFUko0YakTzLLj1eE9d8HGKZw1hPt6kPpyuzpPyu1oHybxH/+jD4nWzFBtYsxPSP+UjX0kMwFdTiwYqcPaHLTgpTDK5zPWzLaADKaKJF4yYtA2yOxPaHBBLk7ah9x6NZy5kylAeaTZaVPDN5L1YyKupX66CaigM8no++rinJ+b6KaMAU6i7o0t3NyBVnYEzhsEI42KiYwFcsOXLR/MfQCYRI9LCFBnThHFyH4q7iIubAlr/ukNnhBeYjHmhAqRJ10mxBj0/Qy0LANoVenNlAn3oGY3OF7+BaytzmZaVjmCKBke7kPEsTpc60FvTnzFjSJlJcbPDAJDT+X2yWkEVVE2CwkjZSRI5FQlA1uZ5XAE9ZnXjH0SybSHl7WcDmmnEKeEA8axxFUfFI4viL1OjA8AwFuPwEkSmbTb/R/Aik138cJUmQebZ2QOH5sylmcURQ8xW4npAvuWnRKbH9RCj2easBxyAAhv3IWMdwvZ1/VYIHuBuiv/CS3mTaY14FdeynF5hZMKJTJjbehGKJGP9ETxmzAWQs3Q3Ms7nkrM5q6U2AJg5tilMeJsjhmZw0syh/poPE8gCwMmwmTO5gDBn8jQ08wGU4z8bmqALwDmSsqOJuwCgcyabLysEYETjNCm7gNssPgruL4kfiMz5GvTN8E4MzIBiALXztT1wzWadNXnRgvp7icBA2RnRJNsrFNDwew2Ng/EBlvBMPoCCM9eHD4Ye9wxRwHzggqmxS6xkAkWiy6tna2jAumYWwDwhp2fICvcHejGH63UwfdMtqXn2BHGJfeJg+kb8K7DHBA5gZyNbsg/ONN1SugEDqKv2Mhb3hTO4pRydweLLRFeRAi22qB0f4DKApJEPcmFKQLACXhdRS/wHqZxVKDa7D+DU4k0CFnJE7fLZzi44Utn7m+8BchFiOdySAF4/lprfX5CKM8agqjk6YB/TJfRQxDP436JE9qYLzpdQH6EggV2uYABSlgclF+FvyxalsQOg0F8AaJTCXg1QnV4MsBp9MOuLLNEyr6LhAbLGSyzAfyMDmk4NbQ7AFpFgvcNWnO15ShGMgJSR4tYwWGBjl8LpREZl/8WgIbEjckfxhgC2dJzomYvWIvKU0mgDW0Nyu6QhAdC/DqC8KIAViBmcFafA1riKVYFmjQNk/U69ootxXKyCt8DwBlzcH2CUcecUUzTe5LcK0CWX2RMgeitj7YsS4BUkco/XQZcpYitv8wVml/hGo8RnjHhAPj4LYDOFSntPkBpg0dU84uvufiexpkCyphgdPbBV0bnBQVd7SIfBPLyJ57tONw66cYTU3iYnwPFcpQfCAmJrBwWLBF8EZ7asRg3/8F4oTRP43gD3czzx7UMUa4odOCgY4k7xGkI7PhS/XMyzs++V7UQnfluMlMdUZK1q2BpTFTwFMAt7Qlc900KQsbu5s6H2wNBwFCkySKyKD8iiqADfOi48TcZ84RgF1LjUzU3SZOxRjkbnhhh84JBfFjLIiM/cEp6EjilYMQlkkLE5lvWBoHRsqRmOzCaTj6YROqYvMZtMLppG6JjBGJpNxs5B0wgdM5kPpMhwaxqlY9jujzKQIiNuk9ZmoHTMyFqXIsNrp1E6prhDzQ0kydhdtpg6pWOGRUmyZNiszh0hw9S/lSZjf7OweYOWi1+4vBvGUeTJsPiehP+itXWQPhnzzNqRav3HOL51S2ZBbcKk5WTEQO2taKxjaTLij0vtXmY22lDbuJrrGETGcsi9ZAzGG2rXYzHniKGmyVgOtYuh+KcpFU+MBa3yrLEEyFgeqWmq0awTyN2odZ0xGTIZmqZTm0Z/iV9MtSEgmQxNU3+OLZILwzhGkaEinYGGKxrRE2ojVvHOlg1CyDh4Wi74l9qeUgNSa83nSjMytqgpLPBE0/Sn98KY19IjY9t7abNzTGosn44ZkJGOBSNllGdxvPlGmgzZEak8MLlDJXc5CElmRR8dIuGuv1L3s5e2kGTq9B7i2Z0hTwjgz5tmkEFr887dIVWeNMfyqAvPIuPRE05qQ+gY6HMh8qhxNyNjixk6tHr0juh55H8NyeBbPU/o821yqQY1JRPb2jKBAXny1Gc++UVzMmIOmDZTctof5bTbhTkZ2+6mKgbQTddP7PPKLXKQSX3NQ5pLbmX6PGSSeQisov0koZ5f7TQTmXgMijyqR6rksmAykV/ikQcD5VuWx0XGZxN+Ch55JphmaCcfMrQC+Wz65FT5nXMRmxIZ8Y/oaRAZyJj28y7IUyPTwsvDgssrcs9zrfMH8iRjcB7bHcrXVMnQhgqB9h027FImY71oHV6aZ3mUARmrpXE+6n3KvjXIWH31k5vuQ+Ym3HgpKiDJqBzYclcyVnKh13ljtwwy+HrKgskkZo7rutMMMsFupmUk48Qf8uelGCuTjKt29OO91n1E5pToXueCTDIZEbWiyFjOn64IcYj6KkFGqh6i+3lnMv7MMfw5zF4HMXkyZOjaxBOX9fzuZNKQIuObNqSqiX3nsrHvA5ChD9Ox6/3rNuWPQMZqEanXIEnwUGSIVXgPSMZy8YXFj0cGP83+EcmA5888Lpl0sWIYO3tQMtZbgkq3OXhkMtY4TmZ82tD7YclEZeQisLwfnIz1dIpziGWwweCjk7EGwTm45/MAH55MYAyI3imR9PhkrH7vUjf6C8hY3iXB9xvIXFGRyQ0VmQgVmdxQkYlQkckNFZkIFZncUJGJUJHJDRWZCBWZ3ACT+Za9vaRk3Hhl31z29pKSiddkye9qV1Yy0QbvCoWvpSXjPYuwa2Ihv9attGQsd7yYt+cLlaLE8pLx0eq0lDpTajKqqMjkhopMhN9J5nKOdKEndnGRuewCUuhhPWxkOmHhU7Gn27CRsVqLfXf+WuhRt3xkLLczKfisLkYyxeN3kQmGVP3ztstFxnoRQnEPkzhKRsZq7db6k3bZyBihIlNWVGTKiopMWVGRKSsqMmVFRaasqMiUFRWZsqIiU1b8KjLh2Xa/hUywtaGwCw5kssF77T2X4rjxChUqWNb/Ksa9PbydUEoAAAAASUVORK5CYII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Rectangular Callout 9"/>
          <p:cNvSpPr/>
          <p:nvPr/>
        </p:nvSpPr>
        <p:spPr>
          <a:xfrm>
            <a:off x="4056850" y="3775828"/>
            <a:ext cx="498089" cy="600075"/>
          </a:xfrm>
          <a:prstGeom prst="wedgeRectCallout">
            <a:avLst>
              <a:gd name="adj1" fmla="val 21238"/>
              <a:gd name="adj2" fmla="val 84722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t"/>
          <a:lstStyle/>
          <a:p>
            <a:pPr algn="l"/>
            <a:endParaRPr lang="en-US" sz="1400" dirty="0" smtClean="0">
              <a:solidFill>
                <a:schemeClr val="tx2"/>
              </a:solidFill>
            </a:endParaRPr>
          </a:p>
        </p:txBody>
      </p:sp>
      <p:pic>
        <p:nvPicPr>
          <p:cNvPr id="1027" name="Picture 3" descr="C:\Users\n0208044\Documents\2014\Q3_4_ITComms_Review\heartbleed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7311" y="3857532"/>
            <a:ext cx="396216" cy="479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4" name="Straight Connector 63"/>
          <p:cNvCxnSpPr/>
          <p:nvPr/>
        </p:nvCxnSpPr>
        <p:spPr>
          <a:xfrm>
            <a:off x="0" y="4477001"/>
            <a:ext cx="9144000" cy="0"/>
          </a:xfrm>
          <a:prstGeom prst="line">
            <a:avLst/>
          </a:prstGeom>
          <a:ln w="28575">
            <a:solidFill>
              <a:srgbClr val="FFFFFF">
                <a:alpha val="50196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8"/>
          <p:cNvGrpSpPr/>
          <p:nvPr/>
        </p:nvGrpSpPr>
        <p:grpSpPr>
          <a:xfrm>
            <a:off x="158263" y="93177"/>
            <a:ext cx="8850275" cy="4587957"/>
            <a:chOff x="9563995" y="217002"/>
            <a:chExt cx="8850275" cy="4587957"/>
          </a:xfrm>
        </p:grpSpPr>
        <p:sp>
          <p:nvSpPr>
            <p:cNvPr id="38" name="Rectangle 37"/>
            <p:cNvSpPr/>
            <p:nvPr/>
          </p:nvSpPr>
          <p:spPr>
            <a:xfrm>
              <a:off x="9563995" y="217002"/>
              <a:ext cx="8850275" cy="458795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91440" bIns="91440" rtlCol="0" anchor="t"/>
            <a:lstStyle/>
            <a:p>
              <a:pPr algn="l"/>
              <a:endParaRPr lang="en-US" sz="1400" dirty="0" smtClean="0">
                <a:solidFill>
                  <a:schemeClr val="tx2"/>
                </a:solidFill>
              </a:endParaRPr>
            </a:p>
          </p:txBody>
        </p:sp>
        <p:cxnSp>
          <p:nvCxnSpPr>
            <p:cNvPr id="43" name="Straight Connector 42"/>
            <p:cNvCxnSpPr/>
            <p:nvPr/>
          </p:nvCxnSpPr>
          <p:spPr>
            <a:xfrm>
              <a:off x="13919806" y="1177936"/>
              <a:ext cx="0" cy="3334449"/>
            </a:xfrm>
            <a:prstGeom prst="line">
              <a:avLst/>
            </a:prstGeom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4" name="Picture 3"/>
            <p:cNvPicPr>
              <a:picLocks noChangeAspect="1" noChangeArrowheads="1"/>
            </p:cNvPicPr>
            <p:nvPr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072" t="9704" r="29166" b="5544"/>
            <a:stretch/>
          </p:blipFill>
          <p:spPr bwMode="auto">
            <a:xfrm>
              <a:off x="16107772" y="1440715"/>
              <a:ext cx="1960851" cy="2512707"/>
            </a:xfrm>
            <a:prstGeom prst="rect">
              <a:avLst/>
            </a:prstGeom>
            <a:noFill/>
            <a:ln w="9525">
              <a:solidFill>
                <a:schemeClr val="bg2">
                  <a:lumMod val="85000"/>
                </a:schemeClr>
              </a:solidFill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45" name="Picture 4"/>
            <p:cNvPicPr>
              <a:picLocks noChangeAspect="1" noChangeArrowheads="1"/>
            </p:cNvPicPr>
            <p:nvPr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33" t="5545" r="1548" b="2575"/>
            <a:stretch/>
          </p:blipFill>
          <p:spPr bwMode="auto">
            <a:xfrm>
              <a:off x="14082599" y="2671639"/>
              <a:ext cx="3209925" cy="1816348"/>
            </a:xfrm>
            <a:prstGeom prst="rect">
              <a:avLst/>
            </a:prstGeom>
            <a:noFill/>
            <a:ln w="9525">
              <a:solidFill>
                <a:schemeClr val="bg2">
                  <a:lumMod val="85000"/>
                </a:schemeClr>
              </a:solidFill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47" name="Picture 9"/>
            <p:cNvPicPr>
              <a:picLocks noChangeAspect="1" noChangeArrowheads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119" t="21704" r="20892" b="8849"/>
            <a:stretch/>
          </p:blipFill>
          <p:spPr bwMode="auto">
            <a:xfrm>
              <a:off x="10110789" y="2064444"/>
              <a:ext cx="1778642" cy="1997259"/>
            </a:xfrm>
            <a:prstGeom prst="rect">
              <a:avLst/>
            </a:prstGeom>
            <a:noFill/>
            <a:ln w="9525">
              <a:solidFill>
                <a:schemeClr val="bg2">
                  <a:lumMod val="85000"/>
                </a:schemeClr>
              </a:solidFill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grpSp>
          <p:nvGrpSpPr>
            <p:cNvPr id="5" name="Group 4"/>
            <p:cNvGrpSpPr/>
            <p:nvPr/>
          </p:nvGrpSpPr>
          <p:grpSpPr>
            <a:xfrm>
              <a:off x="12110172" y="1387265"/>
              <a:ext cx="1543802" cy="3240267"/>
              <a:chOff x="12110172" y="1093892"/>
              <a:chExt cx="1543802" cy="3240267"/>
            </a:xfrm>
          </p:grpSpPr>
          <p:pic>
            <p:nvPicPr>
              <p:cNvPr id="52" name="Picture 2"/>
              <p:cNvPicPr>
                <a:picLocks noChangeAspect="1" noChangeArrowheads="1"/>
              </p:cNvPicPr>
              <p:nvPr/>
            </p:nvPicPr>
            <p:blipFill rotWithShape="1">
              <a:blip r:embed="rId1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9620" t="20515" r="21120"/>
              <a:stretch/>
            </p:blipFill>
            <p:spPr bwMode="auto">
              <a:xfrm>
                <a:off x="12110172" y="1093892"/>
                <a:ext cx="1543802" cy="2093504"/>
              </a:xfrm>
              <a:prstGeom prst="rect">
                <a:avLst/>
              </a:prstGeom>
              <a:noFill/>
              <a:ln w="9525">
                <a:solidFill>
                  <a:schemeClr val="bg2">
                    <a:lumMod val="85000"/>
                  </a:schemeClr>
                </a:solidFill>
                <a:miter lim="800000"/>
                <a:headEnd/>
                <a:tailEnd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</p:pic>
          <p:pic>
            <p:nvPicPr>
              <p:cNvPr id="53" name="Picture 3"/>
              <p:cNvPicPr>
                <a:picLocks noChangeAspect="1" noChangeArrowheads="1"/>
              </p:cNvPicPr>
              <p:nvPr/>
            </p:nvPicPr>
            <p:blipFill rotWithShape="1">
              <a:blip r:embed="rId1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9620" t="20073" r="21120" b="21457"/>
              <a:stretch/>
            </p:blipFill>
            <p:spPr bwMode="auto">
              <a:xfrm>
                <a:off x="12110172" y="2794160"/>
                <a:ext cx="1543802" cy="1539999"/>
              </a:xfrm>
              <a:prstGeom prst="rect">
                <a:avLst/>
              </a:prstGeom>
              <a:noFill/>
              <a:ln w="9525">
                <a:solidFill>
                  <a:schemeClr val="bg2">
                    <a:lumMod val="85000"/>
                  </a:schemeClr>
                </a:solidFill>
                <a:miter lim="800000"/>
                <a:headEnd/>
                <a:tailEnd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</p:pic>
        </p:grpSp>
        <p:pic>
          <p:nvPicPr>
            <p:cNvPr id="54" name="Picture 5" descr="Z:\IAN\IAN_Slides_2014\April\EOS_IAN_2014.jpg"/>
            <p:cNvPicPr>
              <a:picLocks noChangeAspect="1" noChangeArrowheads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92922" y="3109689"/>
              <a:ext cx="1609725" cy="1106686"/>
            </a:xfrm>
            <a:prstGeom prst="rect">
              <a:avLst/>
            </a:prstGeom>
            <a:noFill/>
            <a:ln w="9525">
              <a:solidFill>
                <a:schemeClr val="bg2">
                  <a:lumMod val="85000"/>
                </a:schemeClr>
              </a:solidFill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5" name="Picture 8"/>
            <p:cNvPicPr>
              <a:picLocks noChangeAspect="1" noChangeArrowheads="1"/>
            </p:cNvPicPr>
            <p:nvPr/>
          </p:nvPicPr>
          <p:blipFill rotWithShape="1"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768" t="21880" r="18568" b="13724"/>
            <a:stretch/>
          </p:blipFill>
          <p:spPr bwMode="auto">
            <a:xfrm>
              <a:off x="9905885" y="3063073"/>
              <a:ext cx="1514476" cy="1485900"/>
            </a:xfrm>
            <a:prstGeom prst="rect">
              <a:avLst/>
            </a:prstGeom>
            <a:noFill/>
            <a:ln w="9525">
              <a:solidFill>
                <a:schemeClr val="bg2">
                  <a:lumMod val="85000"/>
                </a:schemeClr>
              </a:solidFill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3" name="TextBox 2"/>
            <p:cNvSpPr txBox="1"/>
            <p:nvPr/>
          </p:nvSpPr>
          <p:spPr>
            <a:xfrm>
              <a:off x="9694057" y="417217"/>
              <a:ext cx="739414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dirty="0" smtClean="0">
                  <a:latin typeface="Rockwell" panose="02060603020205020403" pitchFamily="18" charset="0"/>
                </a:rPr>
                <a:t>IT-Specific Communications and Messaging for Corporate Programs</a:t>
              </a: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4082599" y="936875"/>
              <a:ext cx="2030043" cy="12618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>
                  <a:solidFill>
                    <a:schemeClr val="accent3"/>
                  </a:solidFill>
                  <a:latin typeface="Rockwell" panose="02060603020205020403" pitchFamily="18" charset="0"/>
                </a:rPr>
                <a:t>Serve with </a:t>
              </a:r>
              <a:r>
                <a:rPr lang="en-US" sz="1600" b="1" dirty="0" smtClean="0">
                  <a:solidFill>
                    <a:schemeClr val="accent3"/>
                  </a:solidFill>
                  <a:latin typeface="Rockwell" panose="02060603020205020403" pitchFamily="18" charset="0"/>
                </a:rPr>
                <a:t>Liberty</a:t>
              </a:r>
              <a:br>
                <a:rPr lang="en-US" sz="1600" b="1" dirty="0" smtClean="0">
                  <a:solidFill>
                    <a:schemeClr val="accent3"/>
                  </a:solidFill>
                  <a:latin typeface="Rockwell" panose="02060603020205020403" pitchFamily="18" charset="0"/>
                </a:rPr>
              </a:br>
              <a:r>
                <a:rPr lang="en-US" sz="1200" dirty="0" smtClean="0">
                  <a:solidFill>
                    <a:schemeClr val="tx2"/>
                  </a:solidFill>
                </a:rPr>
                <a:t>Record </a:t>
              </a:r>
              <a:r>
                <a:rPr lang="en-US" sz="1200" dirty="0">
                  <a:solidFill>
                    <a:schemeClr val="tx2"/>
                  </a:solidFill>
                </a:rPr>
                <a:t>IT participation: </a:t>
              </a:r>
              <a:endParaRPr lang="en-US" sz="1200" dirty="0" smtClean="0">
                <a:solidFill>
                  <a:schemeClr val="tx2"/>
                </a:solidFill>
              </a:endParaRPr>
            </a:p>
            <a:p>
              <a:pPr marL="182880" indent="-182880">
                <a:buFont typeface="Arial" panose="020B0604020202020204" pitchFamily="34" charset="0"/>
                <a:buChar char="•"/>
              </a:pPr>
              <a:r>
                <a:rPr lang="en-US" sz="1200" dirty="0" smtClean="0">
                  <a:solidFill>
                    <a:schemeClr val="tx2"/>
                  </a:solidFill>
                </a:rPr>
                <a:t>1,900+</a:t>
              </a:r>
            </a:p>
            <a:p>
              <a:pPr marL="182880" indent="-182880">
                <a:buFont typeface="Arial" panose="020B0604020202020204" pitchFamily="34" charset="0"/>
                <a:buChar char="•"/>
              </a:pPr>
              <a:r>
                <a:rPr lang="en-US" sz="1200" dirty="0" smtClean="0">
                  <a:solidFill>
                    <a:schemeClr val="tx2"/>
                  </a:solidFill>
                </a:rPr>
                <a:t>Over </a:t>
              </a:r>
              <a:r>
                <a:rPr lang="en-US" sz="1200" dirty="0">
                  <a:solidFill>
                    <a:schemeClr val="tx2"/>
                  </a:solidFill>
                </a:rPr>
                <a:t>275 </a:t>
              </a:r>
              <a:r>
                <a:rPr lang="en-US" sz="1200" dirty="0" smtClean="0">
                  <a:solidFill>
                    <a:schemeClr val="tx2"/>
                  </a:solidFill>
                </a:rPr>
                <a:t>charities</a:t>
              </a:r>
            </a:p>
            <a:p>
              <a:pPr marL="182880" indent="-182880">
                <a:buFont typeface="Arial" panose="020B0604020202020204" pitchFamily="34" charset="0"/>
                <a:buChar char="•"/>
              </a:pPr>
              <a:r>
                <a:rPr lang="en-US" sz="1200" dirty="0" smtClean="0">
                  <a:solidFill>
                    <a:schemeClr val="tx2"/>
                  </a:solidFill>
                </a:rPr>
                <a:t>In </a:t>
              </a:r>
              <a:r>
                <a:rPr lang="en-US" sz="1200" dirty="0">
                  <a:solidFill>
                    <a:schemeClr val="tx2"/>
                  </a:solidFill>
                </a:rPr>
                <a:t>more than 21 states</a:t>
              </a:r>
            </a:p>
            <a:p>
              <a:pPr algn="l"/>
              <a:endParaRPr lang="en-US" sz="1200" dirty="0" smtClean="0">
                <a:solidFill>
                  <a:schemeClr val="tx2"/>
                </a:solidFill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9646557" y="936875"/>
              <a:ext cx="4572000" cy="107721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en-US" sz="1600" b="1" dirty="0">
                  <a:solidFill>
                    <a:schemeClr val="accent3"/>
                  </a:solidFill>
                  <a:latin typeface="Rockwell" panose="02060603020205020403" pitchFamily="18" charset="0"/>
                </a:rPr>
                <a:t>Employee Opinion Survey</a:t>
              </a:r>
              <a:endParaRPr lang="en-US" sz="1600" dirty="0"/>
            </a:p>
            <a:p>
              <a:pPr marL="182880" indent="-18288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tx2"/>
                  </a:solidFill>
                </a:rPr>
                <a:t>89% participation across IT</a:t>
              </a:r>
            </a:p>
            <a:p>
              <a:pPr marL="182880" indent="-18288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tx2"/>
                  </a:solidFill>
                </a:rPr>
                <a:t>Supported with emails, </a:t>
              </a:r>
              <a:r>
                <a:rPr lang="en-US" sz="1200" dirty="0" smtClean="0">
                  <a:solidFill>
                    <a:schemeClr val="tx2"/>
                  </a:solidFill>
                </a:rPr>
                <a:t/>
              </a:r>
              <a:br>
                <a:rPr lang="en-US" sz="1200" dirty="0" smtClean="0">
                  <a:solidFill>
                    <a:schemeClr val="tx2"/>
                  </a:solidFill>
                </a:rPr>
              </a:br>
              <a:r>
                <a:rPr lang="en-US" sz="1200" dirty="0" smtClean="0">
                  <a:solidFill>
                    <a:schemeClr val="tx2"/>
                  </a:solidFill>
                </a:rPr>
                <a:t>promos in </a:t>
              </a:r>
              <a:r>
                <a:rPr lang="en-US" sz="1200" dirty="0">
                  <a:solidFill>
                    <a:schemeClr val="tx2"/>
                  </a:solidFill>
                </a:rPr>
                <a:t>#</a:t>
              </a:r>
              <a:r>
                <a:rPr lang="en-US" sz="1200" dirty="0" err="1">
                  <a:solidFill>
                    <a:schemeClr val="tx2"/>
                  </a:solidFill>
                </a:rPr>
                <a:t>ITNews</a:t>
              </a:r>
              <a:r>
                <a:rPr lang="en-US" sz="1200" dirty="0">
                  <a:solidFill>
                    <a:schemeClr val="tx2"/>
                  </a:solidFill>
                </a:rPr>
                <a:t>, and </a:t>
              </a:r>
              <a:r>
                <a:rPr lang="en-US" sz="1200" dirty="0" smtClean="0">
                  <a:solidFill>
                    <a:schemeClr val="tx2"/>
                  </a:solidFill>
                </a:rPr>
                <a:t/>
              </a:r>
              <a:br>
                <a:rPr lang="en-US" sz="1200" dirty="0" smtClean="0">
                  <a:solidFill>
                    <a:schemeClr val="tx2"/>
                  </a:solidFill>
                </a:rPr>
              </a:br>
              <a:r>
                <a:rPr lang="en-US" sz="1200" dirty="0" smtClean="0">
                  <a:solidFill>
                    <a:schemeClr val="tx2"/>
                  </a:solidFill>
                </a:rPr>
                <a:t>digital </a:t>
              </a:r>
              <a:r>
                <a:rPr lang="en-US" sz="1200" dirty="0">
                  <a:solidFill>
                    <a:schemeClr val="tx2"/>
                  </a:solidFill>
                </a:rPr>
                <a:t>displays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519229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Rectangle 58"/>
          <p:cNvSpPr/>
          <p:nvPr/>
        </p:nvSpPr>
        <p:spPr>
          <a:xfrm>
            <a:off x="1149323" y="774674"/>
            <a:ext cx="1359859" cy="4136584"/>
          </a:xfrm>
          <a:prstGeom prst="rect">
            <a:avLst/>
          </a:prstGeom>
          <a:solidFill>
            <a:schemeClr val="accent6">
              <a:alpha val="25098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t"/>
          <a:lstStyle/>
          <a:p>
            <a:pPr algn="l"/>
            <a:endParaRPr lang="en-US" sz="1400" dirty="0" smtClean="0">
              <a:solidFill>
                <a:schemeClr val="tx2"/>
              </a:solidFill>
            </a:endParaRPr>
          </a:p>
        </p:txBody>
      </p:sp>
      <p:graphicFrame>
        <p:nvGraphicFramePr>
          <p:cNvPr id="72" name="Chart 7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10067722"/>
              </p:ext>
            </p:extLst>
          </p:nvPr>
        </p:nvGraphicFramePr>
        <p:xfrm>
          <a:off x="-427383" y="167379"/>
          <a:ext cx="10099678" cy="55774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11" name="Straight Connector 10"/>
          <p:cNvCxnSpPr/>
          <p:nvPr/>
        </p:nvCxnSpPr>
        <p:spPr>
          <a:xfrm>
            <a:off x="0" y="774674"/>
            <a:ext cx="91440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Rectangle 55"/>
          <p:cNvSpPr/>
          <p:nvPr/>
        </p:nvSpPr>
        <p:spPr>
          <a:xfrm>
            <a:off x="-15656" y="671289"/>
            <a:ext cx="330369" cy="182880"/>
          </a:xfrm>
          <a:prstGeom prst="rect">
            <a:avLst/>
          </a:prstGeom>
          <a:solidFill>
            <a:srgbClr val="A6A6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t"/>
          <a:lstStyle/>
          <a:p>
            <a:pPr algn="l"/>
            <a:endParaRPr lang="en-US" sz="1400" dirty="0" smtClean="0">
              <a:solidFill>
                <a:schemeClr val="tx2"/>
              </a:solidFill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0" y="762729"/>
            <a:ext cx="406153" cy="4136584"/>
          </a:xfrm>
          <a:prstGeom prst="rect">
            <a:avLst/>
          </a:prstGeom>
          <a:solidFill>
            <a:srgbClr val="A6A6A6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t"/>
          <a:lstStyle/>
          <a:p>
            <a:pPr algn="l"/>
            <a:endParaRPr lang="en-US" sz="1400" dirty="0" smtClean="0">
              <a:solidFill>
                <a:schemeClr val="tx2"/>
              </a:solidFill>
            </a:endParaRPr>
          </a:p>
        </p:txBody>
      </p:sp>
      <p:sp>
        <p:nvSpPr>
          <p:cNvPr id="58" name="Oval 57"/>
          <p:cNvSpPr/>
          <p:nvPr/>
        </p:nvSpPr>
        <p:spPr>
          <a:xfrm>
            <a:off x="223273" y="671289"/>
            <a:ext cx="182880" cy="18288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t"/>
          <a:lstStyle/>
          <a:p>
            <a:pPr algn="l"/>
            <a:endParaRPr lang="en-US" sz="1400" dirty="0" smtClean="0">
              <a:solidFill>
                <a:schemeClr val="tx2"/>
              </a:solidFill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1227504" y="671288"/>
            <a:ext cx="1211503" cy="182880"/>
          </a:xfrm>
          <a:prstGeom prst="rect">
            <a:avLst/>
          </a:prstGeom>
          <a:solidFill>
            <a:srgbClr val="ECA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t"/>
          <a:lstStyle/>
          <a:p>
            <a:pPr algn="l"/>
            <a:endParaRPr lang="en-US" sz="1400" dirty="0" smtClean="0">
              <a:solidFill>
                <a:schemeClr val="tx2"/>
              </a:solidFill>
            </a:endParaRP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228600" y="4887439"/>
            <a:ext cx="8686800" cy="23231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000" b="0" kern="1200">
                <a:solidFill>
                  <a:schemeClr val="tx1"/>
                </a:solidFill>
                <a:latin typeface="Rockwell" pitchFamily="18" charset="0"/>
                <a:ea typeface="+mj-ea"/>
                <a:cs typeface="Arial" pitchFamily="34" charset="0"/>
              </a:defRPr>
            </a:lvl1pPr>
          </a:lstStyle>
          <a:p>
            <a:pPr algn="ctr"/>
            <a:r>
              <a:rPr lang="en-US" sz="1400" dirty="0" smtClean="0">
                <a:solidFill>
                  <a:schemeClr val="bg1"/>
                </a:solidFill>
              </a:rPr>
              <a:t>May 2014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13" name="Oval 12"/>
          <p:cNvSpPr/>
          <p:nvPr/>
        </p:nvSpPr>
        <p:spPr>
          <a:xfrm>
            <a:off x="4222" y="843670"/>
            <a:ext cx="182880" cy="18288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t"/>
          <a:lstStyle/>
          <a:p>
            <a:pPr algn="l"/>
            <a:endParaRPr lang="en-US" sz="1400" dirty="0" smtClean="0">
              <a:solidFill>
                <a:schemeClr val="tx2"/>
              </a:solidFill>
            </a:endParaRPr>
          </a:p>
        </p:txBody>
      </p:sp>
      <p:sp>
        <p:nvSpPr>
          <p:cNvPr id="17" name="Oval 16"/>
          <p:cNvSpPr/>
          <p:nvPr/>
        </p:nvSpPr>
        <p:spPr>
          <a:xfrm>
            <a:off x="5403600" y="683234"/>
            <a:ext cx="182880" cy="18288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t"/>
          <a:lstStyle/>
          <a:p>
            <a:pPr algn="l"/>
            <a:endParaRPr lang="en-US" sz="1400" dirty="0" smtClean="0">
              <a:solidFill>
                <a:schemeClr val="tx2"/>
              </a:solidFill>
            </a:endParaRPr>
          </a:p>
        </p:txBody>
      </p:sp>
      <p:sp>
        <p:nvSpPr>
          <p:cNvPr id="23" name="Oval 22"/>
          <p:cNvSpPr/>
          <p:nvPr/>
        </p:nvSpPr>
        <p:spPr>
          <a:xfrm>
            <a:off x="6629993" y="683234"/>
            <a:ext cx="182880" cy="18288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t"/>
          <a:lstStyle/>
          <a:p>
            <a:pPr algn="l"/>
            <a:endParaRPr lang="en-US" sz="1400" dirty="0" smtClean="0">
              <a:solidFill>
                <a:schemeClr val="tx2"/>
              </a:solidFill>
            </a:endParaRPr>
          </a:p>
        </p:txBody>
      </p:sp>
      <p:sp>
        <p:nvSpPr>
          <p:cNvPr id="25" name="Oval 24"/>
          <p:cNvSpPr/>
          <p:nvPr/>
        </p:nvSpPr>
        <p:spPr>
          <a:xfrm>
            <a:off x="5099595" y="683234"/>
            <a:ext cx="182880" cy="18288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t"/>
          <a:lstStyle/>
          <a:p>
            <a:pPr algn="l"/>
            <a:endParaRPr lang="en-US" sz="1400" dirty="0" smtClean="0">
              <a:solidFill>
                <a:schemeClr val="tx2"/>
              </a:solidFill>
            </a:endParaRPr>
          </a:p>
        </p:txBody>
      </p:sp>
      <p:sp>
        <p:nvSpPr>
          <p:cNvPr id="28" name="Oval 27"/>
          <p:cNvSpPr/>
          <p:nvPr/>
        </p:nvSpPr>
        <p:spPr>
          <a:xfrm>
            <a:off x="3596065" y="683234"/>
            <a:ext cx="182880" cy="18288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t"/>
          <a:lstStyle/>
          <a:p>
            <a:pPr algn="l"/>
            <a:endParaRPr lang="en-US" sz="1400" dirty="0" smtClean="0">
              <a:solidFill>
                <a:schemeClr val="tx2"/>
              </a:solidFill>
            </a:endParaRPr>
          </a:p>
        </p:txBody>
      </p:sp>
      <p:sp>
        <p:nvSpPr>
          <p:cNvPr id="31" name="Oval 30"/>
          <p:cNvSpPr/>
          <p:nvPr/>
        </p:nvSpPr>
        <p:spPr>
          <a:xfrm>
            <a:off x="1735367" y="843670"/>
            <a:ext cx="182880" cy="18288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t"/>
          <a:lstStyle/>
          <a:p>
            <a:pPr algn="l"/>
            <a:endParaRPr lang="en-US" sz="1400" dirty="0" smtClean="0">
              <a:solidFill>
                <a:schemeClr val="tx2"/>
              </a:solidFill>
            </a:endParaRPr>
          </a:p>
        </p:txBody>
      </p:sp>
      <p:sp>
        <p:nvSpPr>
          <p:cNvPr id="42" name="Oval 41"/>
          <p:cNvSpPr/>
          <p:nvPr/>
        </p:nvSpPr>
        <p:spPr>
          <a:xfrm>
            <a:off x="1149323" y="671288"/>
            <a:ext cx="182880" cy="18288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t"/>
          <a:lstStyle/>
          <a:p>
            <a:pPr algn="l"/>
            <a:endParaRPr lang="en-US" sz="1400" dirty="0" smtClean="0">
              <a:solidFill>
                <a:schemeClr val="tx2"/>
              </a:solidFill>
            </a:endParaRPr>
          </a:p>
        </p:txBody>
      </p:sp>
      <p:sp>
        <p:nvSpPr>
          <p:cNvPr id="43" name="Oval 42"/>
          <p:cNvSpPr/>
          <p:nvPr/>
        </p:nvSpPr>
        <p:spPr>
          <a:xfrm>
            <a:off x="2326302" y="671288"/>
            <a:ext cx="182880" cy="18288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t"/>
          <a:lstStyle/>
          <a:p>
            <a:pPr algn="l"/>
            <a:endParaRPr lang="en-US" sz="1400" dirty="0" smtClean="0">
              <a:solidFill>
                <a:schemeClr val="tx2"/>
              </a:solidFill>
            </a:endParaRPr>
          </a:p>
        </p:txBody>
      </p:sp>
      <p:cxnSp>
        <p:nvCxnSpPr>
          <p:cNvPr id="19" name="Straight Connector 18"/>
          <p:cNvCxnSpPr>
            <a:stCxn id="13" idx="4"/>
          </p:cNvCxnSpPr>
          <p:nvPr/>
        </p:nvCxnSpPr>
        <p:spPr>
          <a:xfrm>
            <a:off x="95662" y="1026550"/>
            <a:ext cx="0" cy="3884708"/>
          </a:xfrm>
          <a:prstGeom prst="line">
            <a:avLst/>
          </a:prstGeom>
          <a:ln w="19050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5495040" y="762728"/>
            <a:ext cx="0" cy="4136585"/>
          </a:xfrm>
          <a:prstGeom prst="line">
            <a:avLst/>
          </a:prstGeom>
          <a:ln w="19050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6721433" y="762728"/>
            <a:ext cx="0" cy="4136585"/>
          </a:xfrm>
          <a:prstGeom prst="line">
            <a:avLst/>
          </a:prstGeom>
          <a:ln w="19050">
            <a:solidFill>
              <a:schemeClr val="accent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5189793" y="762728"/>
            <a:ext cx="0" cy="4136585"/>
          </a:xfrm>
          <a:prstGeom prst="line">
            <a:avLst/>
          </a:prstGeom>
          <a:ln w="19050">
            <a:solidFill>
              <a:schemeClr val="accent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3686263" y="762728"/>
            <a:ext cx="0" cy="4136585"/>
          </a:xfrm>
          <a:prstGeom prst="line">
            <a:avLst/>
          </a:prstGeom>
          <a:ln w="19050">
            <a:solidFill>
              <a:schemeClr val="accent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>
            <a:stCxn id="31" idx="4"/>
          </p:cNvCxnSpPr>
          <p:nvPr/>
        </p:nvCxnSpPr>
        <p:spPr>
          <a:xfrm>
            <a:off x="1826807" y="1026550"/>
            <a:ext cx="0" cy="3884708"/>
          </a:xfrm>
          <a:prstGeom prst="line">
            <a:avLst/>
          </a:prstGeom>
          <a:ln w="19050">
            <a:solidFill>
              <a:schemeClr val="accent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9" name="Picture 38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376" t="57473" r="9695" b="29198"/>
          <a:stretch/>
        </p:blipFill>
        <p:spPr bwMode="auto">
          <a:xfrm>
            <a:off x="1405484" y="152711"/>
            <a:ext cx="844423" cy="377441"/>
          </a:xfrm>
          <a:prstGeom prst="rect">
            <a:avLst/>
          </a:prstGeom>
          <a:solidFill>
            <a:schemeClr val="bg2"/>
          </a:solidFill>
          <a:ln>
            <a:solidFill>
              <a:schemeClr val="tx2">
                <a:lumMod val="20000"/>
                <a:lumOff val="8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531" t="7958" r="20054" b="79627"/>
          <a:stretch/>
        </p:blipFill>
        <p:spPr bwMode="auto">
          <a:xfrm>
            <a:off x="8060961" y="2942207"/>
            <a:ext cx="1020726" cy="312708"/>
          </a:xfrm>
          <a:prstGeom prst="rect">
            <a:avLst/>
          </a:prstGeom>
          <a:ln w="9525">
            <a:solidFill>
              <a:schemeClr val="accent1"/>
            </a:solidFill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9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531" t="7958" r="20054" b="79627"/>
          <a:stretch/>
        </p:blipFill>
        <p:spPr bwMode="auto">
          <a:xfrm>
            <a:off x="3175900" y="981655"/>
            <a:ext cx="1020726" cy="312708"/>
          </a:xfrm>
          <a:prstGeom prst="rect">
            <a:avLst/>
          </a:prstGeom>
          <a:ln w="9525">
            <a:solidFill>
              <a:schemeClr val="accent1"/>
            </a:solidFill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2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531" t="7958" r="20054" b="79627"/>
          <a:stretch/>
        </p:blipFill>
        <p:spPr bwMode="auto">
          <a:xfrm>
            <a:off x="1315202" y="1113140"/>
            <a:ext cx="1020726" cy="312708"/>
          </a:xfrm>
          <a:prstGeom prst="rect">
            <a:avLst/>
          </a:prstGeom>
          <a:ln w="9525">
            <a:solidFill>
              <a:schemeClr val="accent1"/>
            </a:solidFill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15" name="Oval 114"/>
          <p:cNvSpPr/>
          <p:nvPr/>
        </p:nvSpPr>
        <p:spPr>
          <a:xfrm>
            <a:off x="1134299" y="854050"/>
            <a:ext cx="182880" cy="18288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t"/>
          <a:lstStyle/>
          <a:p>
            <a:pPr algn="l"/>
            <a:endParaRPr lang="en-US" sz="1400" dirty="0" smtClean="0">
              <a:solidFill>
                <a:schemeClr val="tx2"/>
              </a:solidFill>
            </a:endParaRPr>
          </a:p>
        </p:txBody>
      </p:sp>
      <p:cxnSp>
        <p:nvCxnSpPr>
          <p:cNvPr id="116" name="Straight Connector 115"/>
          <p:cNvCxnSpPr>
            <a:stCxn id="115" idx="4"/>
          </p:cNvCxnSpPr>
          <p:nvPr/>
        </p:nvCxnSpPr>
        <p:spPr>
          <a:xfrm>
            <a:off x="1225739" y="1036930"/>
            <a:ext cx="0" cy="3862383"/>
          </a:xfrm>
          <a:prstGeom prst="line">
            <a:avLst/>
          </a:prstGeom>
          <a:ln w="19050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6" name="Picture 3" descr="Z:\IAN\IAN_Slides_2014\April\techForum_IAN_cloudv.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09" y="1546958"/>
            <a:ext cx="1330036" cy="914400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/>
        </p:spPr>
      </p:pic>
      <p:sp>
        <p:nvSpPr>
          <p:cNvPr id="63" name="TextBox 62"/>
          <p:cNvSpPr txBox="1"/>
          <p:nvPr/>
        </p:nvSpPr>
        <p:spPr>
          <a:xfrm>
            <a:off x="170022" y="2273579"/>
            <a:ext cx="1210588" cy="26161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sz="1100" dirty="0" smtClean="0">
                <a:solidFill>
                  <a:schemeClr val="tx2"/>
                </a:solidFill>
              </a:rPr>
              <a:t>Attendance</a:t>
            </a:r>
            <a:r>
              <a:rPr lang="en-US" sz="1100" dirty="0" smtClean="0">
                <a:solidFill>
                  <a:schemeClr val="tx2"/>
                </a:solidFill>
              </a:rPr>
              <a:t>: </a:t>
            </a:r>
            <a:r>
              <a:rPr lang="en-US" sz="1100" b="1" dirty="0" smtClean="0">
                <a:solidFill>
                  <a:schemeClr val="tx2"/>
                </a:solidFill>
              </a:rPr>
              <a:t>561</a:t>
            </a:r>
          </a:p>
        </p:txBody>
      </p:sp>
      <p:sp>
        <p:nvSpPr>
          <p:cNvPr id="127" name="Oval 126"/>
          <p:cNvSpPr/>
          <p:nvPr/>
        </p:nvSpPr>
        <p:spPr>
          <a:xfrm>
            <a:off x="6287540" y="683234"/>
            <a:ext cx="182880" cy="18288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t"/>
          <a:lstStyle/>
          <a:p>
            <a:pPr algn="l"/>
            <a:endParaRPr lang="en-US" sz="1400" dirty="0" smtClean="0">
              <a:solidFill>
                <a:schemeClr val="tx2"/>
              </a:solidFill>
            </a:endParaRPr>
          </a:p>
        </p:txBody>
      </p:sp>
      <p:cxnSp>
        <p:nvCxnSpPr>
          <p:cNvPr id="128" name="Straight Connector 127"/>
          <p:cNvCxnSpPr/>
          <p:nvPr/>
        </p:nvCxnSpPr>
        <p:spPr>
          <a:xfrm>
            <a:off x="6387201" y="762728"/>
            <a:ext cx="0" cy="4136585"/>
          </a:xfrm>
          <a:prstGeom prst="line">
            <a:avLst/>
          </a:prstGeom>
          <a:ln w="19050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6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5436" y="1038491"/>
            <a:ext cx="1877267" cy="105544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9" name="TextBox 128"/>
          <p:cNvSpPr txBox="1"/>
          <p:nvPr/>
        </p:nvSpPr>
        <p:spPr>
          <a:xfrm>
            <a:off x="7049246" y="1903003"/>
            <a:ext cx="1423284" cy="553998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 smtClean="0"/>
              <a:t>IT Update Presentation </a:t>
            </a:r>
            <a:r>
              <a:rPr lang="en-US" sz="1000" dirty="0" smtClean="0">
                <a:solidFill>
                  <a:schemeClr val="tx2"/>
                </a:solidFill>
              </a:rPr>
              <a:t>May 21</a:t>
            </a:r>
            <a:br>
              <a:rPr lang="en-US" sz="1000" dirty="0" smtClean="0">
                <a:solidFill>
                  <a:schemeClr val="tx2"/>
                </a:solidFill>
              </a:rPr>
            </a:br>
            <a:r>
              <a:rPr lang="en-US" sz="1000" dirty="0" smtClean="0">
                <a:solidFill>
                  <a:schemeClr val="tx2"/>
                </a:solidFill>
              </a:rPr>
              <a:t>for CFO Audience</a:t>
            </a:r>
          </a:p>
        </p:txBody>
      </p:sp>
      <p:sp>
        <p:nvSpPr>
          <p:cNvPr id="60" name="Oval 59"/>
          <p:cNvSpPr/>
          <p:nvPr/>
        </p:nvSpPr>
        <p:spPr>
          <a:xfrm>
            <a:off x="5709086" y="683234"/>
            <a:ext cx="182880" cy="18288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t"/>
          <a:lstStyle/>
          <a:p>
            <a:pPr algn="l"/>
            <a:endParaRPr lang="en-US" sz="1400" dirty="0" smtClean="0">
              <a:solidFill>
                <a:schemeClr val="tx2"/>
              </a:solidFill>
            </a:endParaRPr>
          </a:p>
        </p:txBody>
      </p:sp>
      <p:cxnSp>
        <p:nvCxnSpPr>
          <p:cNvPr id="61" name="Straight Connector 60"/>
          <p:cNvCxnSpPr/>
          <p:nvPr/>
        </p:nvCxnSpPr>
        <p:spPr>
          <a:xfrm>
            <a:off x="5800526" y="762728"/>
            <a:ext cx="0" cy="4136585"/>
          </a:xfrm>
          <a:prstGeom prst="line">
            <a:avLst/>
          </a:prstGeom>
          <a:ln w="19050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 1"/>
          <p:cNvGrpSpPr/>
          <p:nvPr/>
        </p:nvGrpSpPr>
        <p:grpSpPr>
          <a:xfrm>
            <a:off x="5700862" y="2300794"/>
            <a:ext cx="1233974" cy="2072427"/>
            <a:chOff x="-1" y="1269494"/>
            <a:chExt cx="2863146" cy="4808577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106" t="26392" r="25109"/>
            <a:stretch/>
          </p:blipFill>
          <p:spPr bwMode="auto">
            <a:xfrm>
              <a:off x="-1" y="1269494"/>
              <a:ext cx="2863145" cy="35406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/>
          </p:spPr>
        </p:pic>
        <p:pic>
          <p:nvPicPr>
            <p:cNvPr id="2051" name="Picture 3"/>
            <p:cNvPicPr>
              <a:picLocks noChangeAspect="1" noChangeArrowheads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302" t="28259" r="24914" b="2713"/>
            <a:stretch/>
          </p:blipFill>
          <p:spPr bwMode="auto">
            <a:xfrm>
              <a:off x="0" y="2757741"/>
              <a:ext cx="2863145" cy="33203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/>
          </p:spPr>
        </p:pic>
      </p:grpSp>
      <p:sp>
        <p:nvSpPr>
          <p:cNvPr id="62" name="TextBox 61"/>
          <p:cNvSpPr txBox="1"/>
          <p:nvPr/>
        </p:nvSpPr>
        <p:spPr>
          <a:xfrm>
            <a:off x="6108784" y="4063417"/>
            <a:ext cx="1652104" cy="40011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US" sz="1000" b="1" dirty="0" smtClean="0">
                <a:solidFill>
                  <a:schemeClr val="tx2"/>
                </a:solidFill>
              </a:rPr>
              <a:t>LI RDC Consolidation</a:t>
            </a:r>
            <a:br>
              <a:rPr lang="en-US" sz="1000" b="1" dirty="0" smtClean="0">
                <a:solidFill>
                  <a:schemeClr val="tx2"/>
                </a:solidFill>
              </a:rPr>
            </a:br>
            <a:r>
              <a:rPr lang="en-US" sz="1000" dirty="0" smtClean="0">
                <a:solidFill>
                  <a:schemeClr val="tx2"/>
                </a:solidFill>
              </a:rPr>
              <a:t>announcement email 5/20</a:t>
            </a:r>
          </a:p>
        </p:txBody>
      </p:sp>
      <p:cxnSp>
        <p:nvCxnSpPr>
          <p:cNvPr id="64" name="Straight Connector 63"/>
          <p:cNvCxnSpPr/>
          <p:nvPr/>
        </p:nvCxnSpPr>
        <p:spPr>
          <a:xfrm flipH="1">
            <a:off x="6721433" y="493090"/>
            <a:ext cx="1849891" cy="0"/>
          </a:xfrm>
          <a:prstGeom prst="line">
            <a:avLst/>
          </a:prstGeom>
          <a:ln w="19050">
            <a:solidFill>
              <a:schemeClr val="accent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>
            <a:stCxn id="21" idx="0"/>
          </p:cNvCxnSpPr>
          <p:nvPr/>
        </p:nvCxnSpPr>
        <p:spPr>
          <a:xfrm flipV="1">
            <a:off x="8571324" y="493090"/>
            <a:ext cx="0" cy="2449117"/>
          </a:xfrm>
          <a:prstGeom prst="line">
            <a:avLst/>
          </a:prstGeom>
          <a:ln w="19050">
            <a:solidFill>
              <a:schemeClr val="accent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 flipV="1">
            <a:off x="6721270" y="493091"/>
            <a:ext cx="163" cy="216521"/>
          </a:xfrm>
          <a:prstGeom prst="line">
            <a:avLst/>
          </a:prstGeom>
          <a:ln w="19050">
            <a:solidFill>
              <a:schemeClr val="accent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>
            <a:stCxn id="68" idx="4"/>
          </p:cNvCxnSpPr>
          <p:nvPr/>
        </p:nvCxnSpPr>
        <p:spPr>
          <a:xfrm>
            <a:off x="4416737" y="866114"/>
            <a:ext cx="0" cy="4033200"/>
          </a:xfrm>
          <a:prstGeom prst="line">
            <a:avLst/>
          </a:prstGeom>
          <a:ln w="19050">
            <a:solidFill>
              <a:schemeClr val="accent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Oval 67"/>
          <p:cNvSpPr/>
          <p:nvPr/>
        </p:nvSpPr>
        <p:spPr>
          <a:xfrm>
            <a:off x="4325297" y="683234"/>
            <a:ext cx="182880" cy="18288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t"/>
          <a:lstStyle/>
          <a:p>
            <a:pPr algn="l"/>
            <a:endParaRPr lang="en-US" sz="1400" dirty="0" smtClean="0">
              <a:solidFill>
                <a:schemeClr val="tx2"/>
              </a:solidFill>
            </a:endParaRPr>
          </a:p>
        </p:txBody>
      </p:sp>
      <p:pic>
        <p:nvPicPr>
          <p:cNvPr id="26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531" t="7958" r="20054" b="79627"/>
          <a:stretch/>
        </p:blipFill>
        <p:spPr bwMode="auto">
          <a:xfrm>
            <a:off x="4825275" y="981655"/>
            <a:ext cx="1020726" cy="312708"/>
          </a:xfrm>
          <a:prstGeom prst="rect">
            <a:avLst/>
          </a:prstGeom>
          <a:ln w="9525">
            <a:solidFill>
              <a:schemeClr val="accent1"/>
            </a:solidFill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grpSp>
        <p:nvGrpSpPr>
          <p:cNvPr id="49" name="Group 48"/>
          <p:cNvGrpSpPr/>
          <p:nvPr/>
        </p:nvGrpSpPr>
        <p:grpSpPr>
          <a:xfrm>
            <a:off x="4296658" y="2208502"/>
            <a:ext cx="1337315" cy="1741909"/>
            <a:chOff x="1394850" y="866114"/>
            <a:chExt cx="6152361" cy="8013709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pic>
          <p:nvPicPr>
            <p:cNvPr id="7170" name="Picture 2"/>
            <p:cNvPicPr>
              <a:picLocks noChangeAspect="1" noChangeArrowheads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291" t="12491" r="12815"/>
            <a:stretch/>
          </p:blipFill>
          <p:spPr bwMode="auto">
            <a:xfrm>
              <a:off x="1394851" y="866114"/>
              <a:ext cx="6152360" cy="60680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71" name="Picture 3"/>
            <p:cNvPicPr>
              <a:picLocks noChangeAspect="1" noChangeArrowheads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291" t="13581" r="12815" b="8361"/>
            <a:stretch/>
          </p:blipFill>
          <p:spPr bwMode="auto">
            <a:xfrm>
              <a:off x="1394850" y="3467100"/>
              <a:ext cx="6152361" cy="5412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5" name="TextBox 64"/>
          <p:cNvSpPr txBox="1"/>
          <p:nvPr/>
        </p:nvSpPr>
        <p:spPr>
          <a:xfrm>
            <a:off x="3972095" y="3776074"/>
            <a:ext cx="1423284" cy="40011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 smtClean="0"/>
              <a:t>#</a:t>
            </a:r>
            <a:r>
              <a:rPr lang="en-US" sz="1000" b="1" dirty="0" err="1" smtClean="0"/>
              <a:t>ITNews</a:t>
            </a:r>
            <a:r>
              <a:rPr lang="en-US" sz="1000" b="1" dirty="0" smtClean="0"/>
              <a:t> </a:t>
            </a:r>
            <a:r>
              <a:rPr lang="en-US" sz="1000" dirty="0" smtClean="0">
                <a:solidFill>
                  <a:schemeClr val="tx2"/>
                </a:solidFill>
              </a:rPr>
              <a:t>May 19</a:t>
            </a:r>
          </a:p>
          <a:p>
            <a:pPr algn="ctr"/>
            <a:r>
              <a:rPr lang="en-US" sz="1000" dirty="0" smtClean="0">
                <a:solidFill>
                  <a:schemeClr val="tx2"/>
                </a:solidFill>
              </a:rPr>
              <a:t>Click-</a:t>
            </a:r>
            <a:r>
              <a:rPr lang="en-US" sz="1000" dirty="0" err="1" smtClean="0">
                <a:solidFill>
                  <a:schemeClr val="tx2"/>
                </a:solidFill>
              </a:rPr>
              <a:t>throughs</a:t>
            </a:r>
            <a:r>
              <a:rPr lang="en-US" sz="1000" dirty="0" smtClean="0">
                <a:solidFill>
                  <a:schemeClr val="tx2"/>
                </a:solidFill>
              </a:rPr>
              <a:t>: 800</a:t>
            </a:r>
          </a:p>
        </p:txBody>
      </p:sp>
      <p:pic>
        <p:nvPicPr>
          <p:cNvPr id="70" name="Picture 1" descr="image002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098" b="36974"/>
          <a:stretch/>
        </p:blipFill>
        <p:spPr bwMode="auto">
          <a:xfrm>
            <a:off x="2445205" y="1584226"/>
            <a:ext cx="1788231" cy="1357981"/>
          </a:xfrm>
          <a:prstGeom prst="rect">
            <a:avLst/>
          </a:prstGeom>
          <a:noFill/>
          <a:ln w="9525">
            <a:solidFill>
              <a:schemeClr val="bg2">
                <a:lumMod val="85000"/>
              </a:schemeClr>
            </a:solidFill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9" name="TextBox 68"/>
          <p:cNvSpPr txBox="1"/>
          <p:nvPr/>
        </p:nvSpPr>
        <p:spPr>
          <a:xfrm>
            <a:off x="3737233" y="1485372"/>
            <a:ext cx="1159292" cy="553998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>
            <a:defPPr>
              <a:defRPr lang="en-US"/>
            </a:defPPr>
            <a:lvl1pPr algn="ctr">
              <a:defRPr sz="1000" b="1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LMS post on </a:t>
            </a:r>
            <a:r>
              <a:rPr lang="en-US" dirty="0" err="1" smtClean="0"/>
              <a:t>myConnections</a:t>
            </a:r>
            <a:r>
              <a:rPr lang="en-US" dirty="0" smtClean="0"/>
              <a:t> </a:t>
            </a:r>
            <a:r>
              <a:rPr lang="en-US" dirty="0"/>
              <a:t/>
            </a:r>
            <a:br>
              <a:rPr lang="en-US" dirty="0"/>
            </a:br>
            <a:r>
              <a:rPr lang="en-US" b="0" dirty="0" smtClean="0"/>
              <a:t>May 15</a:t>
            </a:r>
            <a:endParaRPr lang="en-US" b="0" dirty="0"/>
          </a:p>
        </p:txBody>
      </p:sp>
      <p:cxnSp>
        <p:nvCxnSpPr>
          <p:cNvPr id="73" name="Straight Connector 72"/>
          <p:cNvCxnSpPr/>
          <p:nvPr/>
        </p:nvCxnSpPr>
        <p:spPr>
          <a:xfrm>
            <a:off x="0" y="4477001"/>
            <a:ext cx="9144000" cy="0"/>
          </a:xfrm>
          <a:prstGeom prst="line">
            <a:avLst/>
          </a:prstGeom>
          <a:ln w="28575">
            <a:solidFill>
              <a:srgbClr val="FFFFFF">
                <a:alpha val="50196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3" name="Picture 9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090"/>
          <a:stretch/>
        </p:blipFill>
        <p:spPr bwMode="auto">
          <a:xfrm>
            <a:off x="372853" y="3002845"/>
            <a:ext cx="1320009" cy="150452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" name="TextBox 113"/>
          <p:cNvSpPr txBox="1"/>
          <p:nvPr/>
        </p:nvSpPr>
        <p:spPr>
          <a:xfrm>
            <a:off x="506151" y="4173166"/>
            <a:ext cx="1652104" cy="40011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US" sz="1000" b="1" dirty="0" smtClean="0">
                <a:solidFill>
                  <a:schemeClr val="tx2"/>
                </a:solidFill>
              </a:rPr>
              <a:t>IE Vulnerability Patch </a:t>
            </a:r>
            <a:r>
              <a:rPr lang="en-US" sz="1000" dirty="0" smtClean="0">
                <a:solidFill>
                  <a:schemeClr val="tx2"/>
                </a:solidFill>
              </a:rPr>
              <a:t/>
            </a:r>
            <a:br>
              <a:rPr lang="en-US" sz="1000" dirty="0" smtClean="0">
                <a:solidFill>
                  <a:schemeClr val="tx2"/>
                </a:solidFill>
              </a:rPr>
            </a:br>
            <a:r>
              <a:rPr lang="en-US" sz="1000" dirty="0" smtClean="0">
                <a:solidFill>
                  <a:schemeClr val="tx2"/>
                </a:solidFill>
              </a:rPr>
              <a:t>email sent to 39K in US</a:t>
            </a:r>
          </a:p>
        </p:txBody>
      </p:sp>
      <p:grpSp>
        <p:nvGrpSpPr>
          <p:cNvPr id="7168" name="Group 7167"/>
          <p:cNvGrpSpPr/>
          <p:nvPr/>
        </p:nvGrpSpPr>
        <p:grpSpPr>
          <a:xfrm>
            <a:off x="170022" y="152711"/>
            <a:ext cx="8850275" cy="4587957"/>
            <a:chOff x="9475918" y="152711"/>
            <a:chExt cx="8850275" cy="4587957"/>
          </a:xfrm>
        </p:grpSpPr>
        <p:sp>
          <p:nvSpPr>
            <p:cNvPr id="121" name="Rectangle 120"/>
            <p:cNvSpPr/>
            <p:nvPr/>
          </p:nvSpPr>
          <p:spPr>
            <a:xfrm>
              <a:off x="9475918" y="152711"/>
              <a:ext cx="8850275" cy="458795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91440" bIns="91440" rtlCol="0" anchor="t"/>
            <a:lstStyle/>
            <a:p>
              <a:pPr algn="l"/>
              <a:endParaRPr lang="en-US" sz="1400" dirty="0" smtClean="0">
                <a:solidFill>
                  <a:schemeClr val="tx2"/>
                </a:solidFill>
              </a:endParaRPr>
            </a:p>
          </p:txBody>
        </p:sp>
        <p:pic>
          <p:nvPicPr>
            <p:cNvPr id="125" name="Picture 2"/>
            <p:cNvPicPr>
              <a:picLocks noChangeAspect="1" noChangeArrowheads="1"/>
            </p:cNvPicPr>
            <p:nvPr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834" t="24091" r="8445" b="9957"/>
            <a:stretch/>
          </p:blipFill>
          <p:spPr bwMode="auto">
            <a:xfrm>
              <a:off x="9938477" y="1862772"/>
              <a:ext cx="2407122" cy="1348957"/>
            </a:xfrm>
            <a:prstGeom prst="rect">
              <a:avLst/>
            </a:prstGeom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0" name="Picture 2"/>
            <p:cNvPicPr>
              <a:picLocks noChangeAspect="1" noChangeArrowheads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77" t="7958" r="20053" b="47649"/>
            <a:stretch/>
          </p:blipFill>
          <p:spPr bwMode="auto">
            <a:xfrm>
              <a:off x="10170802" y="2572886"/>
              <a:ext cx="2479260" cy="1476413"/>
            </a:xfrm>
            <a:prstGeom prst="rect">
              <a:avLst/>
            </a:prstGeom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TextBox 3"/>
            <p:cNvSpPr txBox="1"/>
            <p:nvPr/>
          </p:nvSpPr>
          <p:spPr>
            <a:xfrm>
              <a:off x="9764893" y="378728"/>
              <a:ext cx="25807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dirty="0" smtClean="0">
                  <a:latin typeface="Rockwell" panose="02060603020205020403" pitchFamily="18" charset="0"/>
                </a:rPr>
                <a:t>Tech Roadmaps Series</a:t>
              </a:r>
              <a:endParaRPr lang="en-US" dirty="0" smtClean="0">
                <a:latin typeface="Rockwell" panose="02060603020205020403" pitchFamily="18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9764892" y="746824"/>
              <a:ext cx="3130089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tx2"/>
                  </a:solidFill>
                </a:rPr>
                <a:t>Branding, communications, and event support for series of sessions created to share Central IT Roadmaps with our Market partners prior to annual budget </a:t>
              </a:r>
              <a:r>
                <a:rPr lang="en-US" sz="1100" dirty="0" smtClean="0">
                  <a:solidFill>
                    <a:schemeClr val="tx2"/>
                  </a:solidFill>
                </a:rPr>
                <a:t>process</a:t>
              </a:r>
              <a:endParaRPr lang="en-US" sz="1100" dirty="0">
                <a:solidFill>
                  <a:schemeClr val="tx2"/>
                </a:solidFill>
              </a:endParaRPr>
            </a:p>
          </p:txBody>
        </p:sp>
        <p:cxnSp>
          <p:nvCxnSpPr>
            <p:cNvPr id="137" name="Straight Connector 136"/>
            <p:cNvCxnSpPr/>
            <p:nvPr/>
          </p:nvCxnSpPr>
          <p:spPr>
            <a:xfrm>
              <a:off x="13204379" y="899071"/>
              <a:ext cx="0" cy="3334449"/>
            </a:xfrm>
            <a:prstGeom prst="line">
              <a:avLst/>
            </a:prstGeom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8" name="Group 17"/>
            <p:cNvGrpSpPr/>
            <p:nvPr/>
          </p:nvGrpSpPr>
          <p:grpSpPr>
            <a:xfrm>
              <a:off x="13572065" y="312641"/>
              <a:ext cx="4272833" cy="4146335"/>
              <a:chOff x="13517447" y="182659"/>
              <a:chExt cx="4272833" cy="4146335"/>
            </a:xfrm>
          </p:grpSpPr>
          <p:sp>
            <p:nvSpPr>
              <p:cNvPr id="139" name="TextBox 138"/>
              <p:cNvSpPr txBox="1"/>
              <p:nvPr/>
            </p:nvSpPr>
            <p:spPr>
              <a:xfrm>
                <a:off x="13517447" y="686750"/>
                <a:ext cx="3931462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sz="1200" dirty="0" smtClean="0">
                    <a:solidFill>
                      <a:schemeClr val="tx2"/>
                    </a:solidFill>
                  </a:rPr>
                  <a:t>Monthly speaker series featuring IT’s resident experts in new and emerging technologies. Average of 500+ viewers every month, largely via Webcast.</a:t>
                </a:r>
                <a:endParaRPr lang="en-US" sz="1200" dirty="0" smtClean="0">
                  <a:solidFill>
                    <a:schemeClr val="tx2"/>
                  </a:solidFill>
                </a:endParaRPr>
              </a:p>
            </p:txBody>
          </p:sp>
          <p:sp>
            <p:nvSpPr>
              <p:cNvPr id="140" name="TextBox 139"/>
              <p:cNvSpPr txBox="1"/>
              <p:nvPr/>
            </p:nvSpPr>
            <p:spPr>
              <a:xfrm>
                <a:off x="13517447" y="182659"/>
                <a:ext cx="278300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b="1" dirty="0" err="1" smtClean="0">
                    <a:latin typeface="Rockwell" panose="02060603020205020403" pitchFamily="18" charset="0"/>
                  </a:rPr>
                  <a:t>TechForum</a:t>
                </a:r>
                <a:r>
                  <a:rPr lang="en-US" sz="2400" b="1" i="1" dirty="0" err="1" smtClean="0">
                    <a:solidFill>
                      <a:schemeClr val="accent1"/>
                    </a:solidFill>
                    <a:latin typeface="Adobe Garamond Pro" pitchFamily="18" charset="0"/>
                  </a:rPr>
                  <a:t>talks</a:t>
                </a:r>
                <a:r>
                  <a:rPr lang="en-US" sz="2400" b="1" dirty="0" smtClean="0">
                    <a:latin typeface="Adobe Garamond Pro" pitchFamily="18" charset="0"/>
                  </a:rPr>
                  <a:t> </a:t>
                </a:r>
                <a:r>
                  <a:rPr lang="en-US" dirty="0" smtClean="0">
                    <a:latin typeface="Rockwell" panose="02060603020205020403" pitchFamily="18" charset="0"/>
                  </a:rPr>
                  <a:t>Series</a:t>
                </a:r>
                <a:endParaRPr lang="en-US" dirty="0" smtClean="0">
                  <a:latin typeface="Rockwell" panose="02060603020205020403" pitchFamily="18" charset="0"/>
                </a:endParaRPr>
              </a:p>
            </p:txBody>
          </p:sp>
          <p:pic>
            <p:nvPicPr>
              <p:cNvPr id="141" name="Picture 2"/>
              <p:cNvPicPr>
                <a:picLocks noChangeAspect="1" noChangeArrowheads="1"/>
              </p:cNvPicPr>
              <p:nvPr/>
            </p:nvPicPr>
            <p:blipFill rotWithShape="1">
              <a:blip r:embed="rId1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172" t="14692" r="41435" b="4538"/>
              <a:stretch/>
            </p:blipFill>
            <p:spPr bwMode="auto">
              <a:xfrm>
                <a:off x="13620205" y="2699755"/>
                <a:ext cx="1288745" cy="91440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42" name="Picture 2" descr="Z:\IAN\IAN_Slides_2014\January\techForum_IAN_jan2014.jpg"/>
              <p:cNvPicPr>
                <a:picLocks noChangeAspect="1" noChangeArrowheads="1"/>
              </p:cNvPicPr>
              <p:nvPr/>
            </p:nvPicPr>
            <p:blipFill>
              <a:blip r:embed="rId1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640850" y="1526747"/>
                <a:ext cx="1268100" cy="871819"/>
              </a:xfrm>
              <a:prstGeom prst="rect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43" name="Picture 3" descr="Z:\IAN\IAN_Slides_2014\February\techForum_IAN_feb2014.jpg"/>
              <p:cNvPicPr>
                <a:picLocks noChangeAspect="1" noChangeArrowheads="1"/>
              </p:cNvPicPr>
              <p:nvPr/>
            </p:nvPicPr>
            <p:blipFill>
              <a:blip r:embed="rId1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483178" y="1547091"/>
                <a:ext cx="1330036" cy="914399"/>
              </a:xfrm>
              <a:prstGeom prst="rect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44" name="Picture 2" descr="Z:\IAN\IAN_Slides_2014\April\techForum_IAN_A_and_H.jpg"/>
              <p:cNvPicPr>
                <a:picLocks noChangeAspect="1" noChangeArrowheads="1"/>
              </p:cNvPicPr>
              <p:nvPr/>
            </p:nvPicPr>
            <p:blipFill>
              <a:blip r:embed="rId1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460244" y="2196888"/>
                <a:ext cx="1330036" cy="914400"/>
              </a:xfrm>
              <a:prstGeom prst="rect">
                <a:avLst/>
              </a:prstGeom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</p:pic>
          <p:pic>
            <p:nvPicPr>
              <p:cNvPr id="145" name="Picture 3" descr="\\lm-file-dfs-01\central\Corporate\HR\Communications\IAN\IAN_Slides_2014\August\techForum_IAN (3).jpg"/>
              <p:cNvPicPr>
                <a:picLocks noChangeAspect="1" noChangeArrowheads="1"/>
              </p:cNvPicPr>
              <p:nvPr/>
            </p:nvPicPr>
            <p:blipFill>
              <a:blip r:embed="rId1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715697" y="3442982"/>
                <a:ext cx="1288745" cy="886012"/>
              </a:xfrm>
              <a:prstGeom prst="rect">
                <a:avLst/>
              </a:prstGeom>
              <a:noFill/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46" name="Picture 3" descr="Z:\IAN\IAN_Slides_2014\April\techForum_IAN_cloudv.2.jpg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715697" y="2272615"/>
                <a:ext cx="1330036" cy="914400"/>
              </a:xfrm>
              <a:prstGeom prst="rect">
                <a:avLst/>
              </a:prstGeom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</p:pic>
          <p:pic>
            <p:nvPicPr>
              <p:cNvPr id="147" name="Picture 4" descr="Z:\IAN\IAN_Slides_2014\march\techForum_globalWAN_IAN.jpg"/>
              <p:cNvPicPr>
                <a:picLocks noChangeAspect="1" noChangeArrowheads="1"/>
              </p:cNvPicPr>
              <p:nvPr/>
            </p:nvPicPr>
            <p:blipFill>
              <a:blip r:embed="rId2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795226" y="3054725"/>
                <a:ext cx="1330036" cy="914400"/>
              </a:xfrm>
              <a:prstGeom prst="rect">
                <a:avLst/>
              </a:prstGeom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119084876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7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7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2" name="Chart 5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11806396"/>
              </p:ext>
            </p:extLst>
          </p:nvPr>
        </p:nvGraphicFramePr>
        <p:xfrm>
          <a:off x="-582169" y="366280"/>
          <a:ext cx="10810875" cy="52752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Title 1"/>
          <p:cNvSpPr txBox="1">
            <a:spLocks/>
          </p:cNvSpPr>
          <p:nvPr/>
        </p:nvSpPr>
        <p:spPr>
          <a:xfrm>
            <a:off x="228600" y="4887439"/>
            <a:ext cx="8686800" cy="23231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000" b="0" kern="1200">
                <a:solidFill>
                  <a:schemeClr val="tx1"/>
                </a:solidFill>
                <a:latin typeface="Rockwell" pitchFamily="18" charset="0"/>
                <a:ea typeface="+mj-ea"/>
                <a:cs typeface="Arial" pitchFamily="34" charset="0"/>
              </a:defRPr>
            </a:lvl1pPr>
          </a:lstStyle>
          <a:p>
            <a:pPr algn="ctr"/>
            <a:r>
              <a:rPr lang="en-US" sz="1400" dirty="0" smtClean="0">
                <a:solidFill>
                  <a:schemeClr val="bg1"/>
                </a:solidFill>
              </a:rPr>
              <a:t>June 2014</a:t>
            </a:r>
            <a:endParaRPr lang="en-US" sz="1400" dirty="0">
              <a:solidFill>
                <a:schemeClr val="bg1"/>
              </a:solidFill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7188782" y="774674"/>
            <a:ext cx="0" cy="4124640"/>
          </a:xfrm>
          <a:prstGeom prst="line">
            <a:avLst/>
          </a:prstGeom>
          <a:ln w="19050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333354" y="774674"/>
            <a:ext cx="0" cy="4124640"/>
          </a:xfrm>
          <a:prstGeom prst="line">
            <a:avLst/>
          </a:prstGeom>
          <a:ln w="19050">
            <a:solidFill>
              <a:schemeClr val="accent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531" t="7958" r="20054" b="79627"/>
          <a:stretch/>
        </p:blipFill>
        <p:spPr bwMode="auto">
          <a:xfrm>
            <a:off x="131335" y="1051668"/>
            <a:ext cx="1020726" cy="312708"/>
          </a:xfrm>
          <a:prstGeom prst="rect">
            <a:avLst/>
          </a:prstGeom>
          <a:ln w="9525">
            <a:solidFill>
              <a:schemeClr val="accent1"/>
            </a:solidFill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19" name="Straight Connector 18"/>
          <p:cNvCxnSpPr/>
          <p:nvPr/>
        </p:nvCxnSpPr>
        <p:spPr>
          <a:xfrm>
            <a:off x="0" y="774674"/>
            <a:ext cx="91440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7094992" y="671921"/>
            <a:ext cx="182880" cy="18288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t"/>
          <a:lstStyle/>
          <a:p>
            <a:pPr algn="l"/>
            <a:endParaRPr lang="en-US" sz="1400" dirty="0" smtClean="0">
              <a:solidFill>
                <a:schemeClr val="tx2"/>
              </a:solidFill>
            </a:endParaRPr>
          </a:p>
        </p:txBody>
      </p:sp>
      <p:sp>
        <p:nvSpPr>
          <p:cNvPr id="17" name="Oval 16"/>
          <p:cNvSpPr/>
          <p:nvPr/>
        </p:nvSpPr>
        <p:spPr>
          <a:xfrm>
            <a:off x="241914" y="671921"/>
            <a:ext cx="182880" cy="18288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t"/>
          <a:lstStyle/>
          <a:p>
            <a:pPr algn="l"/>
            <a:endParaRPr lang="en-US" sz="1400" dirty="0" smtClean="0">
              <a:solidFill>
                <a:schemeClr val="tx2"/>
              </a:solidFill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7094991" y="1065951"/>
            <a:ext cx="1337315" cy="1816763"/>
            <a:chOff x="1419224" y="854800"/>
            <a:chExt cx="6143625" cy="834620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pic>
          <p:nvPicPr>
            <p:cNvPr id="6146" name="Picture 2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95" t="12327" r="12619"/>
            <a:stretch/>
          </p:blipFill>
          <p:spPr bwMode="auto">
            <a:xfrm>
              <a:off x="1419224" y="854800"/>
              <a:ext cx="6143625" cy="6079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47" name="Picture 3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95" t="14033" r="12619" b="5409"/>
            <a:stretch/>
          </p:blipFill>
          <p:spPr bwMode="auto">
            <a:xfrm>
              <a:off x="1419224" y="3614917"/>
              <a:ext cx="6143625" cy="55860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36" name="Straight Connector 35"/>
          <p:cNvCxnSpPr/>
          <p:nvPr/>
        </p:nvCxnSpPr>
        <p:spPr>
          <a:xfrm>
            <a:off x="5553999" y="774674"/>
            <a:ext cx="0" cy="4124640"/>
          </a:xfrm>
          <a:prstGeom prst="line">
            <a:avLst/>
          </a:prstGeom>
          <a:ln w="19050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Oval 36"/>
          <p:cNvSpPr/>
          <p:nvPr/>
        </p:nvSpPr>
        <p:spPr>
          <a:xfrm>
            <a:off x="5460209" y="671921"/>
            <a:ext cx="182880" cy="18288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t"/>
          <a:lstStyle/>
          <a:p>
            <a:pPr algn="l"/>
            <a:endParaRPr lang="en-US" sz="1400" dirty="0" smtClean="0">
              <a:solidFill>
                <a:schemeClr val="tx2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426532" y="2684703"/>
            <a:ext cx="1368323" cy="40011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 smtClean="0"/>
              <a:t>#</a:t>
            </a:r>
            <a:r>
              <a:rPr lang="en-US" sz="1000" b="1" dirty="0" err="1" smtClean="0"/>
              <a:t>ITNews</a:t>
            </a:r>
            <a:r>
              <a:rPr lang="en-US" sz="1000" b="1" dirty="0" smtClean="0"/>
              <a:t> </a:t>
            </a:r>
            <a:r>
              <a:rPr lang="en-US" sz="1000" dirty="0" smtClean="0">
                <a:solidFill>
                  <a:schemeClr val="tx2"/>
                </a:solidFill>
              </a:rPr>
              <a:t>June 24</a:t>
            </a:r>
          </a:p>
          <a:p>
            <a:pPr algn="ctr"/>
            <a:r>
              <a:rPr lang="en-US" sz="1000" dirty="0" smtClean="0">
                <a:solidFill>
                  <a:schemeClr val="tx2"/>
                </a:solidFill>
              </a:rPr>
              <a:t>Click-</a:t>
            </a:r>
            <a:r>
              <a:rPr lang="en-US" sz="1000" dirty="0" err="1" smtClean="0">
                <a:solidFill>
                  <a:schemeClr val="tx2"/>
                </a:solidFill>
              </a:rPr>
              <a:t>throughs</a:t>
            </a:r>
            <a:r>
              <a:rPr lang="en-US" sz="1000" dirty="0" smtClean="0">
                <a:solidFill>
                  <a:schemeClr val="tx2"/>
                </a:solidFill>
              </a:rPr>
              <a:t>: 676</a:t>
            </a:r>
          </a:p>
        </p:txBody>
      </p:sp>
      <p:cxnSp>
        <p:nvCxnSpPr>
          <p:cNvPr id="38" name="Straight Connector 37"/>
          <p:cNvCxnSpPr/>
          <p:nvPr/>
        </p:nvCxnSpPr>
        <p:spPr>
          <a:xfrm>
            <a:off x="4905629" y="774674"/>
            <a:ext cx="0" cy="4124640"/>
          </a:xfrm>
          <a:prstGeom prst="line">
            <a:avLst/>
          </a:prstGeom>
          <a:ln w="19050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Oval 43"/>
          <p:cNvSpPr/>
          <p:nvPr/>
        </p:nvSpPr>
        <p:spPr>
          <a:xfrm>
            <a:off x="4811839" y="671921"/>
            <a:ext cx="182880" cy="18288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t"/>
          <a:lstStyle/>
          <a:p>
            <a:pPr algn="l"/>
            <a:endParaRPr lang="en-US" sz="1400" dirty="0" smtClean="0">
              <a:solidFill>
                <a:schemeClr val="tx2"/>
              </a:solidFill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5068985" y="1051669"/>
            <a:ext cx="1954808" cy="1494437"/>
            <a:chOff x="3194363" y="774700"/>
            <a:chExt cx="4101788" cy="3135787"/>
          </a:xfrm>
        </p:grpSpPr>
        <p:pic>
          <p:nvPicPr>
            <p:cNvPr id="29" name="Picture 3" descr="C:\Users\n0208044\Documents\_misc_design_projects\TechFlash_demo\iPad_2\iPad_2_Hz_Blk_sRGB_0311.png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80" t="12620" r="12801" b="11299"/>
            <a:stretch/>
          </p:blipFill>
          <p:spPr bwMode="auto">
            <a:xfrm>
              <a:off x="3194363" y="774700"/>
              <a:ext cx="4101788" cy="31357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" name="Picture 2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777" t="8713" r="22699" b="25148"/>
            <a:stretch/>
          </p:blipFill>
          <p:spPr bwMode="auto">
            <a:xfrm>
              <a:off x="3594100" y="1166512"/>
              <a:ext cx="3314700" cy="24172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cxnSp>
        <p:nvCxnSpPr>
          <p:cNvPr id="46" name="Straight Connector 45"/>
          <p:cNvCxnSpPr>
            <a:stCxn id="47" idx="4"/>
          </p:cNvCxnSpPr>
          <p:nvPr/>
        </p:nvCxnSpPr>
        <p:spPr>
          <a:xfrm>
            <a:off x="3259630" y="866114"/>
            <a:ext cx="0" cy="4033200"/>
          </a:xfrm>
          <a:prstGeom prst="line">
            <a:avLst/>
          </a:prstGeom>
          <a:ln w="19050">
            <a:solidFill>
              <a:schemeClr val="accent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Oval 46"/>
          <p:cNvSpPr/>
          <p:nvPr/>
        </p:nvSpPr>
        <p:spPr>
          <a:xfrm>
            <a:off x="3168190" y="683234"/>
            <a:ext cx="182880" cy="18288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t"/>
          <a:lstStyle/>
          <a:p>
            <a:pPr algn="l"/>
            <a:endParaRPr lang="en-US" sz="1400" dirty="0" smtClean="0">
              <a:solidFill>
                <a:schemeClr val="tx2"/>
              </a:solidFill>
            </a:endParaRPr>
          </a:p>
        </p:txBody>
      </p:sp>
      <p:pic>
        <p:nvPicPr>
          <p:cNvPr id="45" name="Picture 7" descr="image020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937"/>
          <a:stretch/>
        </p:blipFill>
        <p:spPr bwMode="auto">
          <a:xfrm>
            <a:off x="1640633" y="951875"/>
            <a:ext cx="2092775" cy="1648853"/>
          </a:xfrm>
          <a:prstGeom prst="rect">
            <a:avLst/>
          </a:prstGeom>
          <a:noFill/>
          <a:ln w="9525">
            <a:solidFill>
              <a:schemeClr val="bg2">
                <a:lumMod val="85000"/>
              </a:schemeClr>
            </a:solidFill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TextBox 47"/>
          <p:cNvSpPr txBox="1"/>
          <p:nvPr/>
        </p:nvSpPr>
        <p:spPr>
          <a:xfrm>
            <a:off x="1839941" y="2406883"/>
            <a:ext cx="1159292" cy="40011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>
            <a:defPPr>
              <a:defRPr lang="en-US"/>
            </a:defPPr>
            <a:lvl1pPr algn="ctr">
              <a:defRPr sz="1000" b="1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LMS post on </a:t>
            </a:r>
            <a:r>
              <a:rPr lang="en-US" dirty="0" err="1" smtClean="0"/>
              <a:t>myConnections</a:t>
            </a:r>
            <a:r>
              <a:rPr lang="en-US" dirty="0" smtClean="0"/>
              <a:t> </a:t>
            </a:r>
            <a:endParaRPr lang="en-US" b="0" dirty="0"/>
          </a:p>
        </p:txBody>
      </p:sp>
      <p:sp>
        <p:nvSpPr>
          <p:cNvPr id="50" name="TextBox 49"/>
          <p:cNvSpPr txBox="1"/>
          <p:nvPr/>
        </p:nvSpPr>
        <p:spPr>
          <a:xfrm>
            <a:off x="5407708" y="2052940"/>
            <a:ext cx="1488876" cy="707886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>
            <a:defPPr>
              <a:defRPr lang="en-US"/>
            </a:defPPr>
            <a:lvl1pPr algn="ctr">
              <a:defRPr sz="1000" b="1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iPad App for </a:t>
            </a:r>
            <a:br>
              <a:rPr lang="en-US" dirty="0" smtClean="0"/>
            </a:br>
            <a:r>
              <a:rPr lang="en-US" dirty="0" smtClean="0"/>
              <a:t>Board of Directors Presentation</a:t>
            </a:r>
          </a:p>
          <a:p>
            <a:r>
              <a:rPr lang="en-US" b="0" dirty="0" smtClean="0"/>
              <a:t>June 18</a:t>
            </a:r>
            <a:endParaRPr lang="en-US" b="0" dirty="0"/>
          </a:p>
        </p:txBody>
      </p:sp>
      <p:cxnSp>
        <p:nvCxnSpPr>
          <p:cNvPr id="51" name="Straight Connector 50"/>
          <p:cNvCxnSpPr/>
          <p:nvPr/>
        </p:nvCxnSpPr>
        <p:spPr>
          <a:xfrm>
            <a:off x="0" y="4477001"/>
            <a:ext cx="9144000" cy="0"/>
          </a:xfrm>
          <a:prstGeom prst="line">
            <a:avLst/>
          </a:prstGeom>
          <a:ln w="28575">
            <a:solidFill>
              <a:srgbClr val="FFFFFF">
                <a:alpha val="50196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>
            <a:off x="1318932" y="774674"/>
            <a:ext cx="0" cy="4124640"/>
          </a:xfrm>
          <a:prstGeom prst="line">
            <a:avLst/>
          </a:prstGeom>
          <a:ln w="19050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Oval 55"/>
          <p:cNvSpPr/>
          <p:nvPr/>
        </p:nvSpPr>
        <p:spPr>
          <a:xfrm>
            <a:off x="1225142" y="671921"/>
            <a:ext cx="182880" cy="18288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t"/>
          <a:lstStyle/>
          <a:p>
            <a:pPr algn="l"/>
            <a:endParaRPr lang="en-US" sz="1400" dirty="0" smtClean="0">
              <a:solidFill>
                <a:schemeClr val="tx2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87" y="2922751"/>
            <a:ext cx="1611502" cy="11594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" name="TextBox 53"/>
          <p:cNvSpPr txBox="1"/>
          <p:nvPr/>
        </p:nvSpPr>
        <p:spPr>
          <a:xfrm>
            <a:off x="1060987" y="3640217"/>
            <a:ext cx="1159292" cy="553998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>
            <a:defPPr>
              <a:defRPr lang="en-US"/>
            </a:defPPr>
            <a:lvl1pPr algn="ctr">
              <a:defRPr sz="1000" b="1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Technology Services Portal launches</a:t>
            </a:r>
            <a:endParaRPr lang="en-US" b="0" dirty="0"/>
          </a:p>
        </p:txBody>
      </p:sp>
      <p:pic>
        <p:nvPicPr>
          <p:cNvPr id="73" name="Picture 5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1590" y="3084813"/>
            <a:ext cx="1830000" cy="1039570"/>
          </a:xfrm>
          <a:prstGeom prst="rect">
            <a:avLst/>
          </a:prstGeom>
          <a:noFill/>
          <a:ln w="9525">
            <a:solidFill>
              <a:schemeClr val="tx2">
                <a:lumMod val="20000"/>
                <a:lumOff val="8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9" name="TextBox 48"/>
          <p:cNvSpPr txBox="1"/>
          <p:nvPr/>
        </p:nvSpPr>
        <p:spPr>
          <a:xfrm>
            <a:off x="3587538" y="2806993"/>
            <a:ext cx="1488876" cy="40011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>
            <a:defPPr>
              <a:defRPr lang="en-US"/>
            </a:defPPr>
            <a:lvl1pPr algn="ctr">
              <a:defRPr sz="1000" b="1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CSS Presentation</a:t>
            </a:r>
            <a:r>
              <a:rPr lang="en-US" dirty="0"/>
              <a:t/>
            </a:r>
            <a:br>
              <a:rPr lang="en-US" dirty="0"/>
            </a:br>
            <a:r>
              <a:rPr lang="en-US" b="0" dirty="0" smtClean="0"/>
              <a:t>June 16</a:t>
            </a:r>
            <a:endParaRPr lang="en-US" b="0" dirty="0"/>
          </a:p>
        </p:txBody>
      </p:sp>
      <p:grpSp>
        <p:nvGrpSpPr>
          <p:cNvPr id="3" name="Group 2"/>
          <p:cNvGrpSpPr/>
          <p:nvPr/>
        </p:nvGrpSpPr>
        <p:grpSpPr>
          <a:xfrm>
            <a:off x="146862" y="106418"/>
            <a:ext cx="8850275" cy="4587957"/>
            <a:chOff x="9512842" y="106418"/>
            <a:chExt cx="8850275" cy="4587957"/>
          </a:xfrm>
        </p:grpSpPr>
        <p:grpSp>
          <p:nvGrpSpPr>
            <p:cNvPr id="41" name="Group 40"/>
            <p:cNvGrpSpPr/>
            <p:nvPr/>
          </p:nvGrpSpPr>
          <p:grpSpPr>
            <a:xfrm>
              <a:off x="9512842" y="106418"/>
              <a:ext cx="8850275" cy="4587957"/>
              <a:chOff x="155575" y="106418"/>
              <a:chExt cx="8850275" cy="4587957"/>
            </a:xfrm>
          </p:grpSpPr>
          <p:sp>
            <p:nvSpPr>
              <p:cNvPr id="42" name="Rectangle 41"/>
              <p:cNvSpPr/>
              <p:nvPr/>
            </p:nvSpPr>
            <p:spPr>
              <a:xfrm>
                <a:off x="155575" y="106418"/>
                <a:ext cx="8850275" cy="458795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85000"/>
                  </a:schemeClr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91440" bIns="91440" rtlCol="0" anchor="t"/>
              <a:lstStyle/>
              <a:p>
                <a:pPr algn="l"/>
                <a:endParaRPr lang="en-US" sz="1400" dirty="0" smtClean="0">
                  <a:solidFill>
                    <a:schemeClr val="tx2"/>
                  </a:solidFill>
                </a:endParaRPr>
              </a:p>
            </p:txBody>
          </p:sp>
          <p:sp>
            <p:nvSpPr>
              <p:cNvPr id="43" name="TextBox 42"/>
              <p:cNvSpPr txBox="1"/>
              <p:nvPr/>
            </p:nvSpPr>
            <p:spPr>
              <a:xfrm>
                <a:off x="449698" y="313902"/>
                <a:ext cx="197656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dirty="0" smtClean="0">
                    <a:latin typeface="Rockwell" panose="02060603020205020403" pitchFamily="18" charset="0"/>
                  </a:rPr>
                  <a:t>CSS </a:t>
                </a:r>
                <a:r>
                  <a:rPr lang="en-US" dirty="0" smtClean="0">
                    <a:latin typeface="Rockwell" panose="02060603020205020403" pitchFamily="18" charset="0"/>
                  </a:rPr>
                  <a:t>Presentation</a:t>
                </a:r>
                <a:endParaRPr lang="en-US" dirty="0" smtClean="0">
                  <a:latin typeface="Rockwell" panose="02060603020205020403" pitchFamily="18" charset="0"/>
                </a:endParaRPr>
              </a:p>
            </p:txBody>
          </p:sp>
          <p:sp>
            <p:nvSpPr>
              <p:cNvPr id="66" name="TextBox 65"/>
              <p:cNvSpPr txBox="1"/>
              <p:nvPr/>
            </p:nvSpPr>
            <p:spPr>
              <a:xfrm>
                <a:off x="4483504" y="313902"/>
                <a:ext cx="312649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dirty="0" smtClean="0">
                    <a:latin typeface="Rockwell" panose="02060603020205020403" pitchFamily="18" charset="0"/>
                  </a:rPr>
                  <a:t>Board </a:t>
                </a:r>
                <a:r>
                  <a:rPr lang="en-US" dirty="0" smtClean="0">
                    <a:latin typeface="Rockwell" panose="02060603020205020403" pitchFamily="18" charset="0"/>
                  </a:rPr>
                  <a:t>of </a:t>
                </a:r>
                <a:r>
                  <a:rPr lang="en-US" dirty="0" smtClean="0">
                    <a:latin typeface="Rockwell" panose="02060603020205020403" pitchFamily="18" charset="0"/>
                  </a:rPr>
                  <a:t>Directors iPad </a:t>
                </a:r>
                <a:r>
                  <a:rPr lang="en-US" dirty="0" smtClean="0">
                    <a:latin typeface="Rockwell" panose="02060603020205020403" pitchFamily="18" charset="0"/>
                  </a:rPr>
                  <a:t>App</a:t>
                </a:r>
              </a:p>
            </p:txBody>
          </p:sp>
        </p:grpSp>
        <p:sp>
          <p:nvSpPr>
            <p:cNvPr id="59" name="TextBox 58"/>
            <p:cNvSpPr txBox="1"/>
            <p:nvPr/>
          </p:nvSpPr>
          <p:spPr>
            <a:xfrm>
              <a:off x="9810749" y="657422"/>
              <a:ext cx="328612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1100" i="1" dirty="0" smtClean="0">
                  <a:solidFill>
                    <a:schemeClr val="tx2"/>
                  </a:solidFill>
                </a:rPr>
                <a:t>Design and build presentation in collaboration with IT Hosting Services and IT Finance to provide </a:t>
              </a:r>
              <a:r>
                <a:rPr lang="en-US" sz="1100" i="1" dirty="0" smtClean="0">
                  <a:solidFill>
                    <a:schemeClr val="tx2"/>
                  </a:solidFill>
                </a:rPr>
                <a:t>a better understanding of IT’s budget and the cost to the business for IT services</a:t>
              </a:r>
              <a:r>
                <a:rPr lang="en-US" sz="1100" i="1" dirty="0" smtClean="0">
                  <a:solidFill>
                    <a:schemeClr val="tx2"/>
                  </a:solidFill>
                </a:rPr>
                <a:t>.</a:t>
              </a:r>
              <a:endParaRPr lang="en-US" sz="1100" i="1" dirty="0" smtClean="0">
                <a:solidFill>
                  <a:schemeClr val="tx2"/>
                </a:solidFill>
              </a:endParaRPr>
            </a:p>
          </p:txBody>
        </p:sp>
        <p:pic>
          <p:nvPicPr>
            <p:cNvPr id="68" name="Picture 2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91074" y="1623597"/>
              <a:ext cx="1901439" cy="1051894"/>
            </a:xfrm>
            <a:prstGeom prst="rect">
              <a:avLst/>
            </a:prstGeom>
            <a:noFill/>
            <a:ln w="9525">
              <a:solidFill>
                <a:schemeClr val="tx2">
                  <a:lumMod val="20000"/>
                  <a:lumOff val="80000"/>
                </a:schemeClr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69" name="Picture 6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95436" y="1848024"/>
              <a:ext cx="1901439" cy="1082145"/>
            </a:xfrm>
            <a:prstGeom prst="rect">
              <a:avLst/>
            </a:prstGeom>
            <a:noFill/>
            <a:ln w="9525">
              <a:solidFill>
                <a:schemeClr val="tx2">
                  <a:lumMod val="20000"/>
                  <a:lumOff val="80000"/>
                </a:schemeClr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70" name="Picture 7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15946" y="2867434"/>
              <a:ext cx="1851693" cy="1082145"/>
            </a:xfrm>
            <a:prstGeom prst="rect">
              <a:avLst/>
            </a:prstGeom>
            <a:noFill/>
            <a:ln w="9525">
              <a:solidFill>
                <a:schemeClr val="tx2">
                  <a:lumMod val="20000"/>
                  <a:lumOff val="80000"/>
                </a:schemeClr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71" name="Picture 5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245182" y="3230692"/>
              <a:ext cx="1851693" cy="1051893"/>
            </a:xfrm>
            <a:prstGeom prst="rect">
              <a:avLst/>
            </a:prstGeom>
            <a:noFill/>
            <a:ln w="9525">
              <a:solidFill>
                <a:schemeClr val="tx2">
                  <a:lumMod val="20000"/>
                  <a:lumOff val="80000"/>
                </a:schemeClr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cxnSp>
          <p:nvCxnSpPr>
            <p:cNvPr id="72" name="Straight Connector 71"/>
            <p:cNvCxnSpPr/>
            <p:nvPr/>
          </p:nvCxnSpPr>
          <p:spPr>
            <a:xfrm>
              <a:off x="13562937" y="866114"/>
              <a:ext cx="0" cy="3334449"/>
            </a:xfrm>
            <a:prstGeom prst="line">
              <a:avLst/>
            </a:prstGeom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4" name="TextBox 73"/>
            <p:cNvSpPr txBox="1"/>
            <p:nvPr/>
          </p:nvSpPr>
          <p:spPr>
            <a:xfrm>
              <a:off x="13850296" y="657422"/>
              <a:ext cx="3942404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1100" i="1" dirty="0" smtClean="0">
                  <a:solidFill>
                    <a:schemeClr val="tx2"/>
                  </a:solidFill>
                </a:rPr>
                <a:t>Design of interactive iPad app for presentation at Board of Directors’ offsite. </a:t>
              </a:r>
              <a:r>
                <a:rPr lang="en-US" sz="1100" i="1" dirty="0" smtClean="0">
                  <a:solidFill>
                    <a:schemeClr val="tx2"/>
                  </a:solidFill>
                </a:rPr>
                <a:t>Many opportunities for re-use of app, including IT </a:t>
              </a:r>
              <a:r>
                <a:rPr lang="en-US" sz="1100" i="1" dirty="0" err="1" smtClean="0">
                  <a:solidFill>
                    <a:schemeClr val="tx2"/>
                  </a:solidFill>
                </a:rPr>
                <a:t>Mgmt</a:t>
              </a:r>
              <a:r>
                <a:rPr lang="en-US" sz="1100" i="1" dirty="0" smtClean="0">
                  <a:solidFill>
                    <a:schemeClr val="tx2"/>
                  </a:solidFill>
                </a:rPr>
                <a:t> Offsite, Supplier Day, and for recruiting.</a:t>
              </a:r>
              <a:endParaRPr lang="en-US" sz="1100" i="1" dirty="0" smtClean="0">
                <a:solidFill>
                  <a:schemeClr val="tx2"/>
                </a:solidFill>
              </a:endParaRPr>
            </a:p>
          </p:txBody>
        </p:sp>
        <p:grpSp>
          <p:nvGrpSpPr>
            <p:cNvPr id="75" name="Group 74"/>
            <p:cNvGrpSpPr/>
            <p:nvPr/>
          </p:nvGrpSpPr>
          <p:grpSpPr>
            <a:xfrm>
              <a:off x="13916971" y="1563047"/>
              <a:ext cx="2041307" cy="1560564"/>
              <a:chOff x="3194363" y="774700"/>
              <a:chExt cx="4101788" cy="3135787"/>
            </a:xfrm>
          </p:grpSpPr>
          <p:pic>
            <p:nvPicPr>
              <p:cNvPr id="76" name="Picture 3" descr="C:\Users\n0208044\Documents\_misc_design_projects\TechFlash_demo\iPad_2\iPad_2_Hz_Blk_sRGB_0311.png"/>
              <p:cNvPicPr>
                <a:picLocks noChangeAspect="1" noChangeArrowheads="1"/>
              </p:cNvPicPr>
              <p:nvPr/>
            </p:nvPicPr>
            <p:blipFill rotWithShape="1"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0580" t="12620" r="12801" b="11299"/>
              <a:stretch/>
            </p:blipFill>
            <p:spPr bwMode="auto">
              <a:xfrm>
                <a:off x="3194363" y="774700"/>
                <a:ext cx="4101788" cy="313578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7" name="Picture 2"/>
              <p:cNvPicPr>
                <a:picLocks noChangeAspect="1" noChangeArrowheads="1"/>
              </p:cNvPicPr>
              <p:nvPr/>
            </p:nvPicPr>
            <p:blipFill rotWithShape="1">
              <a:blip r:embed="rId1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2777" t="8713" r="22699" b="25148"/>
              <a:stretch/>
            </p:blipFill>
            <p:spPr bwMode="auto">
              <a:xfrm>
                <a:off x="3594100" y="1166512"/>
                <a:ext cx="3314700" cy="241727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78" name="Group 77"/>
            <p:cNvGrpSpPr/>
            <p:nvPr/>
          </p:nvGrpSpPr>
          <p:grpSpPr>
            <a:xfrm>
              <a:off x="14266436" y="2675491"/>
              <a:ext cx="1675014" cy="1280536"/>
              <a:chOff x="7739765" y="1635361"/>
              <a:chExt cx="3878669" cy="2965214"/>
            </a:xfrm>
          </p:grpSpPr>
          <p:grpSp>
            <p:nvGrpSpPr>
              <p:cNvPr id="79" name="Group 78"/>
              <p:cNvGrpSpPr/>
              <p:nvPr/>
            </p:nvGrpSpPr>
            <p:grpSpPr>
              <a:xfrm>
                <a:off x="7739765" y="1635361"/>
                <a:ext cx="3878669" cy="2965214"/>
                <a:chOff x="3194363" y="774700"/>
                <a:chExt cx="4101788" cy="3135787"/>
              </a:xfrm>
            </p:grpSpPr>
            <p:pic>
              <p:nvPicPr>
                <p:cNvPr id="81" name="Picture 3" descr="C:\Users\n0208044\Documents\_misc_design_projects\TechFlash_demo\iPad_2\iPad_2_Hz_Blk_sRGB_0311.png"/>
                <p:cNvPicPr>
                  <a:picLocks noChangeAspect="1" noChangeArrowheads="1"/>
                </p:cNvPicPr>
                <p:nvPr/>
              </p:nvPicPr>
              <p:blipFill rotWithShape="1">
                <a:blip r:embed="rId1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0580" t="12620" r="12801" b="11299"/>
                <a:stretch/>
              </p:blipFill>
              <p:spPr bwMode="auto">
                <a:xfrm>
                  <a:off x="3194363" y="774700"/>
                  <a:ext cx="4101788" cy="313578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82" name="Picture 2"/>
                <p:cNvPicPr>
                  <a:picLocks noChangeAspect="1" noChangeArrowheads="1"/>
                </p:cNvPicPr>
                <p:nvPr/>
              </p:nvPicPr>
              <p:blipFill rotWithShape="1">
                <a:blip r:embed="rId1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2777" t="8713" r="22699" b="25148"/>
                <a:stretch/>
              </p:blipFill>
              <p:spPr bwMode="auto">
                <a:xfrm>
                  <a:off x="3594100" y="1166512"/>
                  <a:ext cx="3314700" cy="241727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grpSp>
          <p:pic>
            <p:nvPicPr>
              <p:cNvPr id="80" name="Picture 2"/>
              <p:cNvPicPr>
                <a:picLocks noChangeAspect="1" noChangeArrowheads="1"/>
              </p:cNvPicPr>
              <p:nvPr/>
            </p:nvPicPr>
            <p:blipFill rotWithShape="1">
              <a:blip r:embed="rId1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2977" t="8515" r="22619" b="25148"/>
              <a:stretch/>
            </p:blipFill>
            <p:spPr bwMode="auto">
              <a:xfrm>
                <a:off x="8117758" y="2005860"/>
                <a:ext cx="3134395" cy="229764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83" name="Group 82"/>
            <p:cNvGrpSpPr/>
            <p:nvPr/>
          </p:nvGrpSpPr>
          <p:grpSpPr>
            <a:xfrm>
              <a:off x="15620033" y="1873358"/>
              <a:ext cx="1965582" cy="1502673"/>
              <a:chOff x="4651688" y="4088288"/>
              <a:chExt cx="4101788" cy="3135787"/>
            </a:xfrm>
          </p:grpSpPr>
          <p:grpSp>
            <p:nvGrpSpPr>
              <p:cNvPr id="84" name="Group 83"/>
              <p:cNvGrpSpPr/>
              <p:nvPr/>
            </p:nvGrpSpPr>
            <p:grpSpPr>
              <a:xfrm>
                <a:off x="4651688" y="4088288"/>
                <a:ext cx="4101788" cy="3135787"/>
                <a:chOff x="3194363" y="774700"/>
                <a:chExt cx="4101788" cy="3135787"/>
              </a:xfrm>
            </p:grpSpPr>
            <p:pic>
              <p:nvPicPr>
                <p:cNvPr id="86" name="Picture 3" descr="C:\Users\n0208044\Documents\_misc_design_projects\TechFlash_demo\iPad_2\iPad_2_Hz_Blk_sRGB_0311.png"/>
                <p:cNvPicPr>
                  <a:picLocks noChangeAspect="1" noChangeArrowheads="1"/>
                </p:cNvPicPr>
                <p:nvPr/>
              </p:nvPicPr>
              <p:blipFill rotWithShape="1">
                <a:blip r:embed="rId1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0580" t="12620" r="12801" b="11299"/>
                <a:stretch/>
              </p:blipFill>
              <p:spPr bwMode="auto">
                <a:xfrm>
                  <a:off x="3194363" y="774700"/>
                  <a:ext cx="4101788" cy="313578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87" name="Picture 2"/>
                <p:cNvPicPr>
                  <a:picLocks noChangeAspect="1" noChangeArrowheads="1"/>
                </p:cNvPicPr>
                <p:nvPr/>
              </p:nvPicPr>
              <p:blipFill rotWithShape="1">
                <a:blip r:embed="rId2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2777" t="8713" r="22699" b="25148"/>
                <a:stretch/>
              </p:blipFill>
              <p:spPr bwMode="auto">
                <a:xfrm>
                  <a:off x="3594100" y="1166512"/>
                  <a:ext cx="3314700" cy="241727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grpSp>
          <p:pic>
            <p:nvPicPr>
              <p:cNvPr id="85" name="Picture 7"/>
              <p:cNvPicPr>
                <a:picLocks noChangeAspect="1" noChangeArrowheads="1"/>
              </p:cNvPicPr>
              <p:nvPr/>
            </p:nvPicPr>
            <p:blipFill rotWithShape="1">
              <a:blip r:embed="rId2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2791" t="8609" r="22480" b="25353"/>
              <a:stretch/>
            </p:blipFill>
            <p:spPr bwMode="auto">
              <a:xfrm>
                <a:off x="5051425" y="4492878"/>
                <a:ext cx="3314700" cy="240449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88" name="TextBox 87"/>
            <p:cNvSpPr txBox="1"/>
            <p:nvPr/>
          </p:nvSpPr>
          <p:spPr>
            <a:xfrm>
              <a:off x="16099735" y="3482366"/>
              <a:ext cx="1944616" cy="800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1200" dirty="0" smtClean="0">
                  <a:solidFill>
                    <a:schemeClr val="tx2"/>
                  </a:solidFill>
                </a:rPr>
                <a:t>Includes:</a:t>
              </a:r>
              <a:endParaRPr lang="en-US" sz="1200" dirty="0" smtClean="0">
                <a:solidFill>
                  <a:schemeClr val="tx2"/>
                </a:solidFill>
              </a:endParaRPr>
            </a:p>
            <a:p>
              <a:pPr marL="171450" indent="-171450" algn="l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en-US" sz="1200" dirty="0" smtClean="0">
                  <a:solidFill>
                    <a:schemeClr val="tx2"/>
                  </a:solidFill>
                </a:rPr>
                <a:t>40+ </a:t>
              </a:r>
              <a:r>
                <a:rPr lang="en-US" sz="1200" dirty="0" smtClean="0">
                  <a:solidFill>
                    <a:schemeClr val="tx2"/>
                  </a:solidFill>
                </a:rPr>
                <a:t>videos</a:t>
              </a:r>
            </a:p>
            <a:p>
              <a:pPr marL="171450" indent="-171450" algn="l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en-US" sz="1200" dirty="0" smtClean="0">
                  <a:solidFill>
                    <a:schemeClr val="tx2"/>
                  </a:solidFill>
                </a:rPr>
                <a:t>300+ </a:t>
              </a:r>
              <a:r>
                <a:rPr lang="en-US" sz="1200" dirty="0" smtClean="0">
                  <a:solidFill>
                    <a:schemeClr val="tx2"/>
                  </a:solidFill>
                </a:rPr>
                <a:t>pages of content</a:t>
              </a:r>
              <a:endParaRPr lang="en-US" sz="1200" dirty="0">
                <a:solidFill>
                  <a:schemeClr val="tx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2780135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Chart 6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18706852"/>
              </p:ext>
            </p:extLst>
          </p:nvPr>
        </p:nvGraphicFramePr>
        <p:xfrm>
          <a:off x="-426697" y="-433637"/>
          <a:ext cx="10342977" cy="5934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1" name="Rectangle 40"/>
          <p:cNvSpPr/>
          <p:nvPr/>
        </p:nvSpPr>
        <p:spPr>
          <a:xfrm>
            <a:off x="5188731" y="778691"/>
            <a:ext cx="756856" cy="4108747"/>
          </a:xfrm>
          <a:prstGeom prst="rect">
            <a:avLst/>
          </a:prstGeom>
          <a:solidFill>
            <a:schemeClr val="bg1">
              <a:lumMod val="65000"/>
              <a:alpha val="25098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t"/>
          <a:lstStyle/>
          <a:p>
            <a:pPr algn="l"/>
            <a:endParaRPr lang="en-US" sz="1400" dirty="0" smtClean="0">
              <a:solidFill>
                <a:schemeClr val="tx2"/>
              </a:solidFill>
            </a:endParaRPr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228600" y="4887439"/>
            <a:ext cx="8686800" cy="23231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000" b="0" kern="1200">
                <a:solidFill>
                  <a:schemeClr val="tx1"/>
                </a:solidFill>
                <a:latin typeface="Rockwell" pitchFamily="18" charset="0"/>
                <a:ea typeface="+mj-ea"/>
                <a:cs typeface="Arial" pitchFamily="34" charset="0"/>
              </a:defRPr>
            </a:lvl1pPr>
          </a:lstStyle>
          <a:p>
            <a:pPr algn="ctr"/>
            <a:r>
              <a:rPr lang="en-US" sz="1400" dirty="0" smtClean="0">
                <a:solidFill>
                  <a:schemeClr val="bg1"/>
                </a:solidFill>
              </a:rPr>
              <a:t>July 2014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15" name="Oval 14"/>
          <p:cNvSpPr/>
          <p:nvPr/>
        </p:nvSpPr>
        <p:spPr>
          <a:xfrm>
            <a:off x="4807341" y="683234"/>
            <a:ext cx="182880" cy="18288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t"/>
          <a:lstStyle/>
          <a:p>
            <a:pPr algn="l"/>
            <a:endParaRPr lang="en-US" sz="1400" dirty="0" smtClean="0">
              <a:solidFill>
                <a:schemeClr val="tx2"/>
              </a:solidFill>
            </a:endParaRPr>
          </a:p>
        </p:txBody>
      </p:sp>
      <p:sp>
        <p:nvSpPr>
          <p:cNvPr id="19" name="Oval 18"/>
          <p:cNvSpPr/>
          <p:nvPr/>
        </p:nvSpPr>
        <p:spPr>
          <a:xfrm>
            <a:off x="3886334" y="683234"/>
            <a:ext cx="182880" cy="18288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t"/>
          <a:lstStyle/>
          <a:p>
            <a:pPr algn="l"/>
            <a:endParaRPr lang="en-US" sz="1400" dirty="0" smtClean="0">
              <a:solidFill>
                <a:schemeClr val="tx2"/>
              </a:solidFill>
            </a:endParaRPr>
          </a:p>
        </p:txBody>
      </p:sp>
      <p:cxnSp>
        <p:nvCxnSpPr>
          <p:cNvPr id="24" name="Straight Connector 23"/>
          <p:cNvCxnSpPr/>
          <p:nvPr/>
        </p:nvCxnSpPr>
        <p:spPr>
          <a:xfrm>
            <a:off x="4898781" y="774674"/>
            <a:ext cx="0" cy="4124640"/>
          </a:xfrm>
          <a:prstGeom prst="line">
            <a:avLst/>
          </a:prstGeom>
          <a:ln w="19050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3977774" y="774674"/>
            <a:ext cx="0" cy="4124640"/>
          </a:xfrm>
          <a:prstGeom prst="line">
            <a:avLst/>
          </a:prstGeom>
          <a:ln w="19050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8845665" y="774674"/>
            <a:ext cx="0" cy="4124640"/>
          </a:xfrm>
          <a:prstGeom prst="line">
            <a:avLst/>
          </a:prstGeom>
          <a:ln w="19050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Oval 21"/>
          <p:cNvSpPr/>
          <p:nvPr/>
        </p:nvSpPr>
        <p:spPr>
          <a:xfrm>
            <a:off x="8750637" y="683234"/>
            <a:ext cx="182880" cy="18288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t"/>
          <a:lstStyle/>
          <a:p>
            <a:pPr algn="l"/>
            <a:endParaRPr lang="en-US" sz="1400" dirty="0" smtClean="0">
              <a:solidFill>
                <a:schemeClr val="tx2"/>
              </a:solidFill>
            </a:endParaRPr>
          </a:p>
        </p:txBody>
      </p:sp>
      <p:cxnSp>
        <p:nvCxnSpPr>
          <p:cNvPr id="27" name="Straight Connector 26"/>
          <p:cNvCxnSpPr/>
          <p:nvPr/>
        </p:nvCxnSpPr>
        <p:spPr>
          <a:xfrm>
            <a:off x="0" y="774674"/>
            <a:ext cx="91440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Group 24"/>
          <p:cNvGrpSpPr/>
          <p:nvPr/>
        </p:nvGrpSpPr>
        <p:grpSpPr>
          <a:xfrm>
            <a:off x="7611665" y="1961825"/>
            <a:ext cx="1337315" cy="2055635"/>
            <a:chOff x="2662139" y="0"/>
            <a:chExt cx="6103961" cy="938262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pic>
          <p:nvPicPr>
            <p:cNvPr id="2051" name="Picture 3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531" t="35907" r="17556"/>
            <a:stretch/>
          </p:blipFill>
          <p:spPr bwMode="auto">
            <a:xfrm>
              <a:off x="2662139" y="0"/>
              <a:ext cx="6103961" cy="44442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2" name="Picture 4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321" t="36530" r="17766"/>
            <a:stretch/>
          </p:blipFill>
          <p:spPr bwMode="auto">
            <a:xfrm>
              <a:off x="2662139" y="2925866"/>
              <a:ext cx="6103961" cy="44011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3" name="Picture 5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298" t="54239" r="17789" b="3866"/>
            <a:stretch/>
          </p:blipFill>
          <p:spPr bwMode="auto">
            <a:xfrm>
              <a:off x="2662139" y="6477552"/>
              <a:ext cx="6103961" cy="29050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6" name="TextBox 15"/>
          <p:cNvSpPr txBox="1"/>
          <p:nvPr/>
        </p:nvSpPr>
        <p:spPr>
          <a:xfrm>
            <a:off x="4466821" y="1015171"/>
            <a:ext cx="1387326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en-US" sz="1200" dirty="0" err="1" smtClean="0">
                <a:solidFill>
                  <a:schemeClr val="tx2"/>
                </a:solidFill>
              </a:rPr>
              <a:t>TechForum</a:t>
            </a:r>
            <a:r>
              <a:rPr lang="en-US" sz="1200" dirty="0" smtClean="0">
                <a:solidFill>
                  <a:schemeClr val="tx2"/>
                </a:solidFill>
              </a:rPr>
              <a:t> Talk: Technology Services/Remedy</a:t>
            </a:r>
          </a:p>
        </p:txBody>
      </p:sp>
      <p:sp>
        <p:nvSpPr>
          <p:cNvPr id="38" name="Oval 37"/>
          <p:cNvSpPr/>
          <p:nvPr/>
        </p:nvSpPr>
        <p:spPr>
          <a:xfrm>
            <a:off x="5762707" y="683234"/>
            <a:ext cx="182880" cy="18288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t"/>
          <a:lstStyle/>
          <a:p>
            <a:pPr algn="l"/>
            <a:endParaRPr lang="en-US" sz="1400" dirty="0" smtClean="0">
              <a:solidFill>
                <a:schemeClr val="tx2"/>
              </a:solidFill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5280171" y="686840"/>
            <a:ext cx="573976" cy="17927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t"/>
          <a:lstStyle/>
          <a:p>
            <a:pPr algn="l"/>
            <a:endParaRPr lang="en-US" sz="1400" dirty="0" smtClean="0">
              <a:solidFill>
                <a:schemeClr val="tx2"/>
              </a:solidFill>
            </a:endParaRPr>
          </a:p>
        </p:txBody>
      </p:sp>
      <p:sp>
        <p:nvSpPr>
          <p:cNvPr id="40" name="Oval 39"/>
          <p:cNvSpPr/>
          <p:nvPr/>
        </p:nvSpPr>
        <p:spPr>
          <a:xfrm>
            <a:off x="5188731" y="683234"/>
            <a:ext cx="182880" cy="18288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t"/>
          <a:lstStyle/>
          <a:p>
            <a:pPr algn="l"/>
            <a:endParaRPr lang="en-US" sz="1400" dirty="0" smtClean="0">
              <a:solidFill>
                <a:schemeClr val="tx2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7434160" y="3703849"/>
            <a:ext cx="1423380" cy="40011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 smtClean="0"/>
              <a:t>#</a:t>
            </a:r>
            <a:r>
              <a:rPr lang="en-US" sz="1000" b="1" dirty="0" err="1" smtClean="0"/>
              <a:t>ITNews</a:t>
            </a:r>
            <a:r>
              <a:rPr lang="en-US" sz="1000" b="1" dirty="0" smtClean="0"/>
              <a:t> </a:t>
            </a:r>
            <a:r>
              <a:rPr lang="en-US" sz="1000" dirty="0" smtClean="0">
                <a:solidFill>
                  <a:schemeClr val="tx2"/>
                </a:solidFill>
              </a:rPr>
              <a:t>July 29</a:t>
            </a:r>
          </a:p>
          <a:p>
            <a:pPr algn="ctr"/>
            <a:r>
              <a:rPr lang="en-US" sz="1000" dirty="0" smtClean="0">
                <a:solidFill>
                  <a:schemeClr val="tx2"/>
                </a:solidFill>
              </a:rPr>
              <a:t>Click-</a:t>
            </a:r>
            <a:r>
              <a:rPr lang="en-US" sz="1000" dirty="0" err="1" smtClean="0">
                <a:solidFill>
                  <a:schemeClr val="tx2"/>
                </a:solidFill>
              </a:rPr>
              <a:t>throughs</a:t>
            </a:r>
            <a:r>
              <a:rPr lang="en-US" sz="1000" dirty="0" smtClean="0">
                <a:solidFill>
                  <a:schemeClr val="tx2"/>
                </a:solidFill>
              </a:rPr>
              <a:t>: 1,412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5134288" y="1577199"/>
            <a:ext cx="1210588" cy="26161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sz="1100" dirty="0" smtClean="0">
                <a:solidFill>
                  <a:schemeClr val="tx2"/>
                </a:solidFill>
              </a:rPr>
              <a:t>Attendance</a:t>
            </a:r>
            <a:r>
              <a:rPr lang="en-US" sz="1100" dirty="0" smtClean="0">
                <a:solidFill>
                  <a:schemeClr val="tx2"/>
                </a:solidFill>
              </a:rPr>
              <a:t>: </a:t>
            </a:r>
            <a:r>
              <a:rPr lang="en-US" sz="1100" b="1" dirty="0" smtClean="0">
                <a:solidFill>
                  <a:schemeClr val="tx2"/>
                </a:solidFill>
              </a:rPr>
              <a:t>526</a:t>
            </a:r>
          </a:p>
        </p:txBody>
      </p:sp>
      <p:sp>
        <p:nvSpPr>
          <p:cNvPr id="29" name="Oval 28"/>
          <p:cNvSpPr/>
          <p:nvPr/>
        </p:nvSpPr>
        <p:spPr>
          <a:xfrm>
            <a:off x="832950" y="683234"/>
            <a:ext cx="182880" cy="18288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t"/>
          <a:lstStyle/>
          <a:p>
            <a:pPr algn="l"/>
            <a:endParaRPr lang="en-US" sz="1400" dirty="0" smtClean="0">
              <a:solidFill>
                <a:schemeClr val="tx2"/>
              </a:solidFill>
            </a:endParaRPr>
          </a:p>
        </p:txBody>
      </p:sp>
      <p:cxnSp>
        <p:nvCxnSpPr>
          <p:cNvPr id="30" name="Straight Connector 29"/>
          <p:cNvCxnSpPr/>
          <p:nvPr/>
        </p:nvCxnSpPr>
        <p:spPr>
          <a:xfrm>
            <a:off x="924390" y="774674"/>
            <a:ext cx="0" cy="4124640"/>
          </a:xfrm>
          <a:prstGeom prst="line">
            <a:avLst/>
          </a:prstGeom>
          <a:ln w="19050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 rot="16200000">
            <a:off x="324140" y="4003260"/>
            <a:ext cx="1200499" cy="246221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>
                <a:solidFill>
                  <a:schemeClr val="tx2"/>
                </a:solidFill>
              </a:rPr>
              <a:t>July 4</a:t>
            </a:r>
            <a:r>
              <a:rPr lang="en-US" sz="1000" baseline="30000" dirty="0" smtClean="0">
                <a:solidFill>
                  <a:schemeClr val="tx2"/>
                </a:solidFill>
              </a:rPr>
              <a:t>th</a:t>
            </a:r>
            <a:r>
              <a:rPr lang="en-US" sz="1000" dirty="0" smtClean="0">
                <a:solidFill>
                  <a:schemeClr val="tx2"/>
                </a:solidFill>
              </a:rPr>
              <a:t> Holiday</a:t>
            </a:r>
          </a:p>
        </p:txBody>
      </p:sp>
      <p:cxnSp>
        <p:nvCxnSpPr>
          <p:cNvPr id="60" name="Straight Connector 59"/>
          <p:cNvCxnSpPr>
            <a:stCxn id="61" idx="4"/>
          </p:cNvCxnSpPr>
          <p:nvPr/>
        </p:nvCxnSpPr>
        <p:spPr>
          <a:xfrm>
            <a:off x="3061789" y="866114"/>
            <a:ext cx="0" cy="4033200"/>
          </a:xfrm>
          <a:prstGeom prst="line">
            <a:avLst/>
          </a:prstGeom>
          <a:ln w="19050">
            <a:solidFill>
              <a:schemeClr val="accent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Oval 60"/>
          <p:cNvSpPr/>
          <p:nvPr/>
        </p:nvSpPr>
        <p:spPr>
          <a:xfrm>
            <a:off x="2970349" y="683234"/>
            <a:ext cx="182880" cy="18288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t"/>
          <a:lstStyle/>
          <a:p>
            <a:pPr algn="l"/>
            <a:endParaRPr lang="en-US" sz="1400" dirty="0" smtClean="0">
              <a:solidFill>
                <a:schemeClr val="tx2"/>
              </a:solidFill>
            </a:endParaRPr>
          </a:p>
        </p:txBody>
      </p:sp>
      <p:pic>
        <p:nvPicPr>
          <p:cNvPr id="32" name="Picture 3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27541" y="2533401"/>
            <a:ext cx="2539280" cy="162880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6" name="Picture 2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20" t="8792" r="13236" b="7386"/>
          <a:stretch/>
        </p:blipFill>
        <p:spPr bwMode="auto">
          <a:xfrm rot="21280066">
            <a:off x="3381871" y="2040408"/>
            <a:ext cx="1289543" cy="16392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5" name="TextBox 44"/>
          <p:cNvSpPr txBox="1"/>
          <p:nvPr/>
        </p:nvSpPr>
        <p:spPr>
          <a:xfrm>
            <a:off x="2826143" y="2947695"/>
            <a:ext cx="1200499" cy="40011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 smtClean="0"/>
              <a:t>IT News </a:t>
            </a:r>
            <a:r>
              <a:rPr lang="en-US" sz="1000" dirty="0" smtClean="0">
                <a:solidFill>
                  <a:schemeClr val="tx2"/>
                </a:solidFill>
              </a:rPr>
              <a:t>July 14</a:t>
            </a:r>
          </a:p>
          <a:p>
            <a:pPr algn="ctr"/>
            <a:r>
              <a:rPr lang="en-US" sz="1000" dirty="0" smtClean="0">
                <a:solidFill>
                  <a:schemeClr val="tx2"/>
                </a:solidFill>
              </a:rPr>
              <a:t>Views: 1,081 </a:t>
            </a:r>
          </a:p>
        </p:txBody>
      </p:sp>
      <p:pic>
        <p:nvPicPr>
          <p:cNvPr id="63" name="Picture 62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524" b="19660"/>
          <a:stretch/>
        </p:blipFill>
        <p:spPr bwMode="auto">
          <a:xfrm>
            <a:off x="4807342" y="56334"/>
            <a:ext cx="1510280" cy="513682"/>
          </a:xfrm>
          <a:prstGeom prst="rect">
            <a:avLst/>
          </a:prstGeom>
          <a:noFill/>
          <a:ln w="9525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4" name="Picture 7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8637" y="2597746"/>
            <a:ext cx="1690191" cy="1150113"/>
          </a:xfrm>
          <a:prstGeom prst="rect">
            <a:avLst/>
          </a:prstGeom>
          <a:noFill/>
          <a:ln w="9525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9" name="Oval 48"/>
          <p:cNvSpPr/>
          <p:nvPr/>
        </p:nvSpPr>
        <p:spPr>
          <a:xfrm>
            <a:off x="8750637" y="859329"/>
            <a:ext cx="182880" cy="18288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t"/>
          <a:lstStyle/>
          <a:p>
            <a:pPr algn="l"/>
            <a:endParaRPr lang="en-US" sz="1400" dirty="0" smtClean="0">
              <a:solidFill>
                <a:schemeClr val="tx2"/>
              </a:solidFill>
            </a:endParaRPr>
          </a:p>
        </p:txBody>
      </p:sp>
      <p:cxnSp>
        <p:nvCxnSpPr>
          <p:cNvPr id="51" name="Straight Connector 50"/>
          <p:cNvCxnSpPr/>
          <p:nvPr/>
        </p:nvCxnSpPr>
        <p:spPr>
          <a:xfrm flipH="1">
            <a:off x="7337461" y="954852"/>
            <a:ext cx="1470326" cy="0"/>
          </a:xfrm>
          <a:prstGeom prst="line">
            <a:avLst/>
          </a:prstGeom>
          <a:ln w="19050">
            <a:solidFill>
              <a:schemeClr val="tx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8" name="Picture 47"/>
          <p:cNvPicPr>
            <a:picLocks noChangeAspect="1"/>
          </p:cNvPicPr>
          <p:nvPr/>
        </p:nvPicPr>
        <p:blipFill rotWithShape="1">
          <a:blip r:embed="rId10"/>
          <a:srcRect l="3860" t="31999" r="42662" b="2677"/>
          <a:stretch/>
        </p:blipFill>
        <p:spPr>
          <a:xfrm>
            <a:off x="7228828" y="897735"/>
            <a:ext cx="1195022" cy="88120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9" name="TextBox 58"/>
          <p:cNvSpPr txBox="1"/>
          <p:nvPr/>
        </p:nvSpPr>
        <p:spPr>
          <a:xfrm>
            <a:off x="6868492" y="1486196"/>
            <a:ext cx="1131336" cy="40011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>
                <a:solidFill>
                  <a:schemeClr val="tx2"/>
                </a:solidFill>
              </a:rPr>
              <a:t>Innovation Day with TCS</a:t>
            </a:r>
            <a:endParaRPr lang="en-US" sz="1000" dirty="0" smtClean="0">
              <a:solidFill>
                <a:schemeClr val="tx2"/>
              </a:solidFill>
            </a:endParaRPr>
          </a:p>
        </p:txBody>
      </p:sp>
      <p:cxnSp>
        <p:nvCxnSpPr>
          <p:cNvPr id="65" name="Straight Connector 64"/>
          <p:cNvCxnSpPr/>
          <p:nvPr/>
        </p:nvCxnSpPr>
        <p:spPr>
          <a:xfrm>
            <a:off x="0" y="4477001"/>
            <a:ext cx="9144000" cy="0"/>
          </a:xfrm>
          <a:prstGeom prst="line">
            <a:avLst/>
          </a:prstGeom>
          <a:ln w="28575">
            <a:solidFill>
              <a:srgbClr val="FFFFFF">
                <a:alpha val="50196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61"/>
          <p:cNvSpPr txBox="1"/>
          <p:nvPr/>
        </p:nvSpPr>
        <p:spPr>
          <a:xfrm>
            <a:off x="2000250" y="1468651"/>
            <a:ext cx="1222892" cy="707886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>
            <a:defPPr>
              <a:defRPr lang="en-US"/>
            </a:defPPr>
            <a:lvl1pPr algn="ctr">
              <a:defRPr sz="1000" b="1">
                <a:solidFill>
                  <a:schemeClr val="tx2"/>
                </a:solidFill>
              </a:defRPr>
            </a:lvl1pPr>
          </a:lstStyle>
          <a:p>
            <a:r>
              <a:rPr lang="en-US" b="0" dirty="0" smtClean="0"/>
              <a:t>LMS in IT Standard Calendar post </a:t>
            </a:r>
            <a:r>
              <a:rPr lang="en-US" b="0" dirty="0" smtClean="0"/>
              <a:t>on </a:t>
            </a:r>
            <a:r>
              <a:rPr lang="en-US" b="0" i="1" dirty="0" err="1" smtClean="0"/>
              <a:t>myConnections</a:t>
            </a:r>
            <a:r>
              <a:rPr lang="en-US" b="0" i="1" dirty="0" smtClean="0"/>
              <a:t> </a:t>
            </a:r>
            <a:endParaRPr lang="en-US" b="0" i="1" dirty="0"/>
          </a:p>
        </p:txBody>
      </p:sp>
      <p:grpSp>
        <p:nvGrpSpPr>
          <p:cNvPr id="5" name="Group 4"/>
          <p:cNvGrpSpPr/>
          <p:nvPr/>
        </p:nvGrpSpPr>
        <p:grpSpPr>
          <a:xfrm>
            <a:off x="146862" y="138663"/>
            <a:ext cx="8850275" cy="4587957"/>
            <a:chOff x="9247831" y="106418"/>
            <a:chExt cx="8850275" cy="4587957"/>
          </a:xfrm>
        </p:grpSpPr>
        <p:sp>
          <p:nvSpPr>
            <p:cNvPr id="47" name="Rectangle 46"/>
            <p:cNvSpPr/>
            <p:nvPr/>
          </p:nvSpPr>
          <p:spPr>
            <a:xfrm>
              <a:off x="9247831" y="106418"/>
              <a:ext cx="8850275" cy="458795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91440" bIns="91440" rtlCol="0" anchor="t"/>
            <a:lstStyle/>
            <a:p>
              <a:pPr algn="l"/>
              <a:endParaRPr lang="en-US" sz="1400" dirty="0" smtClean="0">
                <a:solidFill>
                  <a:schemeClr val="tx2"/>
                </a:solidFill>
              </a:endParaRPr>
            </a:p>
          </p:txBody>
        </p:sp>
        <p:pic>
          <p:nvPicPr>
            <p:cNvPr id="34" name="Picture 2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672968" y="2620438"/>
              <a:ext cx="3391350" cy="1836292"/>
            </a:xfrm>
            <a:prstGeom prst="rect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36" name="Picture 4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675963" y="754594"/>
              <a:ext cx="2209800" cy="1415770"/>
            </a:xfrm>
            <a:prstGeom prst="rect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52" name="Picture 7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214862" y="1266783"/>
              <a:ext cx="2307561" cy="1570211"/>
            </a:xfrm>
            <a:prstGeom prst="rect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53" name="TextBox 52"/>
            <p:cNvSpPr txBox="1"/>
            <p:nvPr/>
          </p:nvSpPr>
          <p:spPr>
            <a:xfrm>
              <a:off x="14177511" y="756286"/>
              <a:ext cx="1433406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algn="l"/>
              <a:r>
                <a:rPr lang="en-US" sz="1200" b="1" dirty="0" smtClean="0">
                  <a:solidFill>
                    <a:schemeClr val="tx2"/>
                  </a:solidFill>
                </a:rPr>
                <a:t>Communications</a:t>
              </a:r>
              <a:br>
                <a:rPr lang="en-US" sz="1200" b="1" dirty="0" smtClean="0">
                  <a:solidFill>
                    <a:schemeClr val="tx2"/>
                  </a:solidFill>
                </a:rPr>
              </a:br>
              <a:r>
                <a:rPr lang="en-US" sz="1200" b="1" dirty="0" smtClean="0">
                  <a:solidFill>
                    <a:schemeClr val="tx2"/>
                  </a:solidFill>
                </a:rPr>
                <a:t>and Presentation</a:t>
              </a:r>
            </a:p>
          </p:txBody>
        </p:sp>
        <p:pic>
          <p:nvPicPr>
            <p:cNvPr id="54" name="Picture 2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72076" y="2787011"/>
              <a:ext cx="2657475" cy="17578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5" name="Picture 3" descr="C:\Users\n0236327\Desktop\IT_HR\EXCELLENCE\2014\REDSOX_.png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36098" y="652747"/>
              <a:ext cx="2915428" cy="21842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6" name="TextBox 55"/>
            <p:cNvSpPr txBox="1"/>
            <p:nvPr/>
          </p:nvSpPr>
          <p:spPr>
            <a:xfrm>
              <a:off x="9672076" y="765306"/>
              <a:ext cx="222368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200" b="1" dirty="0" smtClean="0">
                  <a:solidFill>
                    <a:schemeClr val="tx2"/>
                  </a:solidFill>
                </a:rPr>
                <a:t>Event &amp; Logistics Planning</a:t>
              </a:r>
            </a:p>
          </p:txBody>
        </p:sp>
        <p:sp>
          <p:nvSpPr>
            <p:cNvPr id="57" name="Rectangle 56"/>
            <p:cNvSpPr/>
            <p:nvPr/>
          </p:nvSpPr>
          <p:spPr>
            <a:xfrm>
              <a:off x="9672076" y="2336558"/>
              <a:ext cx="1409369" cy="29419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91440" bIns="91440" rtlCol="0" anchor="ctr"/>
            <a:lstStyle/>
            <a:p>
              <a:pPr algn="l"/>
              <a:r>
                <a:rPr lang="en-US" sz="1400" dirty="0" smtClean="0">
                  <a:solidFill>
                    <a:schemeClr val="bg1"/>
                  </a:solidFill>
                </a:rPr>
                <a:t>Fenway Game</a:t>
              </a:r>
            </a:p>
          </p:txBody>
        </p:sp>
        <p:sp>
          <p:nvSpPr>
            <p:cNvPr id="58" name="Rectangle 57"/>
            <p:cNvSpPr/>
            <p:nvPr/>
          </p:nvSpPr>
          <p:spPr>
            <a:xfrm>
              <a:off x="9779652" y="4167345"/>
              <a:ext cx="2930635" cy="29419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91440" bIns="91440" rtlCol="0" anchor="ctr"/>
            <a:lstStyle/>
            <a:p>
              <a:pPr algn="l"/>
              <a:r>
                <a:rPr lang="en-US" sz="1400" dirty="0" smtClean="0">
                  <a:solidFill>
                    <a:schemeClr val="bg1"/>
                  </a:solidFill>
                </a:rPr>
                <a:t>Dinner Reception at Four Seasons</a:t>
              </a:r>
            </a:p>
          </p:txBody>
        </p:sp>
        <p:pic>
          <p:nvPicPr>
            <p:cNvPr id="50" name="Picture 6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45590" y="1480622"/>
              <a:ext cx="1797095" cy="2366963"/>
            </a:xfrm>
            <a:prstGeom prst="rect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3" name="TextBox 2"/>
            <p:cNvSpPr txBox="1"/>
            <p:nvPr/>
          </p:nvSpPr>
          <p:spPr>
            <a:xfrm>
              <a:off x="9415630" y="246504"/>
              <a:ext cx="380149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dirty="0" smtClean="0">
                  <a:latin typeface="Rockwell" panose="02060603020205020403" pitchFamily="18" charset="0"/>
                </a:rPr>
                <a:t>First Annual IT Excellence Awards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9365239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" name="Chart 3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58780419"/>
              </p:ext>
            </p:extLst>
          </p:nvPr>
        </p:nvGraphicFramePr>
        <p:xfrm>
          <a:off x="-809625" y="-238125"/>
          <a:ext cx="10506075" cy="58293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20" name="Straight Connector 19"/>
          <p:cNvCxnSpPr>
            <a:stCxn id="14" idx="4"/>
          </p:cNvCxnSpPr>
          <p:nvPr/>
        </p:nvCxnSpPr>
        <p:spPr>
          <a:xfrm>
            <a:off x="8846081" y="866114"/>
            <a:ext cx="0" cy="4033200"/>
          </a:xfrm>
          <a:prstGeom prst="line">
            <a:avLst/>
          </a:prstGeom>
          <a:ln w="19050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0" y="774674"/>
            <a:ext cx="91440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itle 1"/>
          <p:cNvSpPr txBox="1">
            <a:spLocks/>
          </p:cNvSpPr>
          <p:nvPr/>
        </p:nvSpPr>
        <p:spPr>
          <a:xfrm>
            <a:off x="228600" y="4887439"/>
            <a:ext cx="8686800" cy="23231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000" b="0" kern="1200">
                <a:solidFill>
                  <a:schemeClr val="tx1"/>
                </a:solidFill>
                <a:latin typeface="Rockwell" pitchFamily="18" charset="0"/>
                <a:ea typeface="+mj-ea"/>
                <a:cs typeface="Arial" pitchFamily="34" charset="0"/>
              </a:defRPr>
            </a:lvl1pPr>
          </a:lstStyle>
          <a:p>
            <a:pPr algn="ctr"/>
            <a:r>
              <a:rPr lang="en-US" sz="1400" dirty="0" smtClean="0">
                <a:solidFill>
                  <a:schemeClr val="bg1"/>
                </a:solidFill>
              </a:rPr>
              <a:t>August 2014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8754641" y="683234"/>
            <a:ext cx="182880" cy="18288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t"/>
          <a:lstStyle/>
          <a:p>
            <a:pPr algn="l"/>
            <a:endParaRPr lang="en-US" sz="1400" dirty="0" smtClean="0">
              <a:solidFill>
                <a:schemeClr val="tx2"/>
              </a:solidFill>
            </a:endParaRPr>
          </a:p>
        </p:txBody>
      </p:sp>
      <p:cxnSp>
        <p:nvCxnSpPr>
          <p:cNvPr id="17" name="Straight Connector 16"/>
          <p:cNvCxnSpPr>
            <a:stCxn id="18" idx="4"/>
          </p:cNvCxnSpPr>
          <p:nvPr/>
        </p:nvCxnSpPr>
        <p:spPr>
          <a:xfrm>
            <a:off x="6178049" y="866114"/>
            <a:ext cx="0" cy="4033200"/>
          </a:xfrm>
          <a:prstGeom prst="line">
            <a:avLst/>
          </a:prstGeom>
          <a:ln w="19050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Oval 17"/>
          <p:cNvSpPr/>
          <p:nvPr/>
        </p:nvSpPr>
        <p:spPr>
          <a:xfrm>
            <a:off x="6086609" y="683234"/>
            <a:ext cx="182880" cy="18288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t"/>
          <a:lstStyle/>
          <a:p>
            <a:pPr algn="l"/>
            <a:endParaRPr lang="en-US" sz="1400" dirty="0" smtClean="0">
              <a:solidFill>
                <a:schemeClr val="tx2"/>
              </a:solidFill>
            </a:endParaRPr>
          </a:p>
        </p:txBody>
      </p:sp>
      <p:pic>
        <p:nvPicPr>
          <p:cNvPr id="21" name="Picture 3" descr="\\lm-file-dfs-01\central\Corporate\HR\Communications\IAN\IAN_Slides_2014\August\techForum_IAN (3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9268" y="995849"/>
            <a:ext cx="1288745" cy="886012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4" name="Straight Connector 33"/>
          <p:cNvCxnSpPr>
            <a:stCxn id="35" idx="4"/>
          </p:cNvCxnSpPr>
          <p:nvPr/>
        </p:nvCxnSpPr>
        <p:spPr>
          <a:xfrm>
            <a:off x="5880453" y="866114"/>
            <a:ext cx="0" cy="4033200"/>
          </a:xfrm>
          <a:prstGeom prst="line">
            <a:avLst/>
          </a:prstGeom>
          <a:ln w="19050">
            <a:solidFill>
              <a:schemeClr val="accent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Oval 34"/>
          <p:cNvSpPr/>
          <p:nvPr/>
        </p:nvSpPr>
        <p:spPr>
          <a:xfrm>
            <a:off x="5789013" y="683234"/>
            <a:ext cx="182880" cy="18288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t"/>
          <a:lstStyle/>
          <a:p>
            <a:pPr algn="l"/>
            <a:endParaRPr lang="en-US" sz="1400" dirty="0" smtClean="0">
              <a:solidFill>
                <a:schemeClr val="tx2"/>
              </a:solidFill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6037717" y="995849"/>
            <a:ext cx="1382870" cy="2757411"/>
            <a:chOff x="2305050" y="1208022"/>
            <a:chExt cx="3087590" cy="6156585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pic>
          <p:nvPicPr>
            <p:cNvPr id="29" name="Picture 2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139" t="34842" r="17400"/>
            <a:stretch/>
          </p:blipFill>
          <p:spPr bwMode="auto">
            <a:xfrm>
              <a:off x="2305050" y="1208022"/>
              <a:ext cx="3087589" cy="22590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" name="Picture 5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139" t="35884" r="17400"/>
            <a:stretch/>
          </p:blipFill>
          <p:spPr bwMode="auto">
            <a:xfrm>
              <a:off x="2305050" y="3030705"/>
              <a:ext cx="3087590" cy="2222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" name="Picture 4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139" t="36060" r="17400"/>
            <a:stretch/>
          </p:blipFill>
          <p:spPr bwMode="auto">
            <a:xfrm>
              <a:off x="2305050" y="5147731"/>
              <a:ext cx="3087589" cy="22168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9" name="TextBox 38"/>
          <p:cNvSpPr txBox="1"/>
          <p:nvPr/>
        </p:nvSpPr>
        <p:spPr>
          <a:xfrm>
            <a:off x="6180323" y="3620100"/>
            <a:ext cx="1397174" cy="40011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 smtClean="0"/>
              <a:t>#</a:t>
            </a:r>
            <a:r>
              <a:rPr lang="en-US" sz="1000" b="1" dirty="0" err="1" smtClean="0"/>
              <a:t>ITNews</a:t>
            </a:r>
            <a:r>
              <a:rPr lang="en-US" sz="1000" b="1" dirty="0" smtClean="0"/>
              <a:t> </a:t>
            </a:r>
            <a:r>
              <a:rPr lang="en-US" sz="1000" dirty="0" smtClean="0">
                <a:solidFill>
                  <a:schemeClr val="tx2"/>
                </a:solidFill>
              </a:rPr>
              <a:t>August </a:t>
            </a:r>
            <a:r>
              <a:rPr lang="en-US" sz="1000" dirty="0" smtClean="0">
                <a:solidFill>
                  <a:schemeClr val="tx2"/>
                </a:solidFill>
              </a:rPr>
              <a:t>20</a:t>
            </a:r>
            <a:endParaRPr lang="en-US" sz="1000" dirty="0" smtClean="0">
              <a:solidFill>
                <a:schemeClr val="tx2"/>
              </a:solidFill>
            </a:endParaRPr>
          </a:p>
          <a:p>
            <a:pPr algn="ctr"/>
            <a:r>
              <a:rPr lang="en-US" sz="1000" dirty="0" smtClean="0">
                <a:solidFill>
                  <a:schemeClr val="tx2"/>
                </a:solidFill>
              </a:rPr>
              <a:t>Click-</a:t>
            </a:r>
            <a:r>
              <a:rPr lang="en-US" sz="1000" dirty="0" err="1" smtClean="0">
                <a:solidFill>
                  <a:schemeClr val="tx2"/>
                </a:solidFill>
              </a:rPr>
              <a:t>throughs</a:t>
            </a:r>
            <a:r>
              <a:rPr lang="en-US" sz="1000" dirty="0" smtClean="0">
                <a:solidFill>
                  <a:schemeClr val="tx2"/>
                </a:solidFill>
              </a:rPr>
              <a:t>: 1,827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7609558" y="1742829"/>
            <a:ext cx="1210588" cy="26161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sz="1100" dirty="0" smtClean="0">
                <a:solidFill>
                  <a:schemeClr val="tx2"/>
                </a:solidFill>
              </a:rPr>
              <a:t>Attendance</a:t>
            </a:r>
            <a:r>
              <a:rPr lang="en-US" sz="1100" dirty="0" smtClean="0">
                <a:solidFill>
                  <a:schemeClr val="tx2"/>
                </a:solidFill>
              </a:rPr>
              <a:t>: </a:t>
            </a:r>
            <a:r>
              <a:rPr lang="en-US" sz="1100" b="1" dirty="0" smtClean="0">
                <a:solidFill>
                  <a:schemeClr val="tx2"/>
                </a:solidFill>
              </a:rPr>
              <a:t>655</a:t>
            </a:r>
          </a:p>
        </p:txBody>
      </p:sp>
      <p:cxnSp>
        <p:nvCxnSpPr>
          <p:cNvPr id="42" name="Straight Connector 41"/>
          <p:cNvCxnSpPr>
            <a:stCxn id="43" idx="4"/>
          </p:cNvCxnSpPr>
          <p:nvPr/>
        </p:nvCxnSpPr>
        <p:spPr>
          <a:xfrm>
            <a:off x="1928017" y="866114"/>
            <a:ext cx="0" cy="4033200"/>
          </a:xfrm>
          <a:prstGeom prst="line">
            <a:avLst/>
          </a:prstGeom>
          <a:ln w="19050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Oval 42"/>
          <p:cNvSpPr/>
          <p:nvPr/>
        </p:nvSpPr>
        <p:spPr>
          <a:xfrm>
            <a:off x="1836577" y="683234"/>
            <a:ext cx="182880" cy="18288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t"/>
          <a:lstStyle/>
          <a:p>
            <a:pPr algn="l"/>
            <a:endParaRPr lang="en-US" sz="1400" dirty="0" smtClean="0">
              <a:solidFill>
                <a:schemeClr val="tx2"/>
              </a:solidFill>
            </a:endParaRPr>
          </a:p>
        </p:txBody>
      </p:sp>
      <p:pic>
        <p:nvPicPr>
          <p:cNvPr id="10246" name="Picture 6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51" t="45105" r="32478" b="29043"/>
          <a:stretch/>
        </p:blipFill>
        <p:spPr bwMode="auto">
          <a:xfrm>
            <a:off x="1021461" y="1029487"/>
            <a:ext cx="1416939" cy="1565409"/>
          </a:xfrm>
          <a:prstGeom prst="rect">
            <a:avLst/>
          </a:prstGeom>
          <a:noFill/>
          <a:ln w="9525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4" name="TextBox 43"/>
          <p:cNvSpPr txBox="1"/>
          <p:nvPr/>
        </p:nvSpPr>
        <p:spPr>
          <a:xfrm>
            <a:off x="1131079" y="2483367"/>
            <a:ext cx="1943816" cy="553998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US" sz="1000" b="1" dirty="0" smtClean="0">
                <a:solidFill>
                  <a:schemeClr val="tx2"/>
                </a:solidFill>
              </a:rPr>
              <a:t>Info Sec Alert – Russian Hackers Access Passwords</a:t>
            </a:r>
            <a:r>
              <a:rPr lang="en-US" sz="1000" dirty="0" smtClean="0">
                <a:solidFill>
                  <a:schemeClr val="tx2"/>
                </a:solidFill>
              </a:rPr>
              <a:t/>
            </a:r>
            <a:br>
              <a:rPr lang="en-US" sz="1000" dirty="0" smtClean="0">
                <a:solidFill>
                  <a:schemeClr val="tx2"/>
                </a:solidFill>
              </a:rPr>
            </a:br>
            <a:r>
              <a:rPr lang="en-US" sz="1000" dirty="0" smtClean="0">
                <a:solidFill>
                  <a:schemeClr val="tx2"/>
                </a:solidFill>
              </a:rPr>
              <a:t>email sent to 39K in US</a:t>
            </a: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751871" y="1135619"/>
            <a:ext cx="1463374" cy="115605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9"/>
          <a:srcRect r="33419"/>
          <a:stretch/>
        </p:blipFill>
        <p:spPr>
          <a:xfrm>
            <a:off x="4393636" y="1536346"/>
            <a:ext cx="1530970" cy="193991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4186597" y="3199262"/>
            <a:ext cx="1159292" cy="553998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>
            <a:defPPr>
              <a:defRPr lang="en-US"/>
            </a:defPPr>
            <a:lvl1pPr algn="ctr">
              <a:defRPr sz="1000" b="1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Two LMS posts </a:t>
            </a:r>
            <a:br>
              <a:rPr lang="en-US" dirty="0"/>
            </a:br>
            <a:r>
              <a:rPr lang="en-US" b="0" dirty="0"/>
              <a:t>– CI IT and LIT</a:t>
            </a:r>
          </a:p>
          <a:p>
            <a:r>
              <a:rPr lang="en-US" b="0" dirty="0"/>
              <a:t>August </a:t>
            </a:r>
            <a:r>
              <a:rPr lang="en-US" b="0" dirty="0" smtClean="0"/>
              <a:t>19</a:t>
            </a:r>
            <a:endParaRPr lang="en-US" b="0" dirty="0"/>
          </a:p>
        </p:txBody>
      </p:sp>
      <p:cxnSp>
        <p:nvCxnSpPr>
          <p:cNvPr id="33" name="Straight Connector 32"/>
          <p:cNvCxnSpPr/>
          <p:nvPr/>
        </p:nvCxnSpPr>
        <p:spPr>
          <a:xfrm>
            <a:off x="0" y="4477001"/>
            <a:ext cx="9144000" cy="0"/>
          </a:xfrm>
          <a:prstGeom prst="line">
            <a:avLst/>
          </a:prstGeom>
          <a:ln w="28575">
            <a:solidFill>
              <a:srgbClr val="FFFFFF">
                <a:alpha val="50196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4"/>
          <p:cNvGrpSpPr/>
          <p:nvPr/>
        </p:nvGrpSpPr>
        <p:grpSpPr>
          <a:xfrm>
            <a:off x="121938" y="131026"/>
            <a:ext cx="8850275" cy="4587957"/>
            <a:chOff x="9330788" y="134992"/>
            <a:chExt cx="8850275" cy="4587957"/>
          </a:xfrm>
        </p:grpSpPr>
        <p:grpSp>
          <p:nvGrpSpPr>
            <p:cNvPr id="23" name="Group 22"/>
            <p:cNvGrpSpPr/>
            <p:nvPr/>
          </p:nvGrpSpPr>
          <p:grpSpPr>
            <a:xfrm>
              <a:off x="9330788" y="134992"/>
              <a:ext cx="8850275" cy="4587957"/>
              <a:chOff x="155575" y="106418"/>
              <a:chExt cx="8850275" cy="4587957"/>
            </a:xfrm>
          </p:grpSpPr>
          <p:sp>
            <p:nvSpPr>
              <p:cNvPr id="24" name="Rectangle 23"/>
              <p:cNvSpPr/>
              <p:nvPr/>
            </p:nvSpPr>
            <p:spPr>
              <a:xfrm>
                <a:off x="155575" y="106418"/>
                <a:ext cx="8850275" cy="458795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85000"/>
                  </a:schemeClr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91440" bIns="91440" rtlCol="0" anchor="t"/>
              <a:lstStyle/>
              <a:p>
                <a:pPr algn="l"/>
                <a:endParaRPr lang="en-US" sz="1400" dirty="0" smtClean="0">
                  <a:solidFill>
                    <a:schemeClr val="tx2"/>
                  </a:solidFill>
                </a:endParaRPr>
              </a:p>
            </p:txBody>
          </p:sp>
          <p:sp>
            <p:nvSpPr>
              <p:cNvPr id="25" name="TextBox 24"/>
              <p:cNvSpPr txBox="1"/>
              <p:nvPr/>
            </p:nvSpPr>
            <p:spPr>
              <a:xfrm>
                <a:off x="327025" y="259301"/>
                <a:ext cx="247535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dirty="0" smtClean="0">
                    <a:latin typeface="Rockwell" panose="02060603020205020403" pitchFamily="18" charset="0"/>
                  </a:rPr>
                  <a:t>LMS Communications</a:t>
                </a:r>
              </a:p>
            </p:txBody>
          </p:sp>
        </p:grpSp>
        <p:sp>
          <p:nvSpPr>
            <p:cNvPr id="47" name="TextBox 46"/>
            <p:cNvSpPr txBox="1"/>
            <p:nvPr/>
          </p:nvSpPr>
          <p:spPr>
            <a:xfrm>
              <a:off x="9502238" y="683234"/>
              <a:ext cx="3652005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1100" dirty="0" smtClean="0">
                  <a:solidFill>
                    <a:schemeClr val="tx2"/>
                  </a:solidFill>
                </a:rPr>
                <a:t>Ongoing creation of content for LMS in IT on </a:t>
              </a:r>
              <a:r>
                <a:rPr lang="en-US" sz="1100" i="1" dirty="0" err="1" smtClean="0">
                  <a:solidFill>
                    <a:schemeClr val="tx2"/>
                  </a:solidFill>
                </a:rPr>
                <a:t>myConnections</a:t>
              </a:r>
              <a:r>
                <a:rPr lang="en-US" sz="1100" i="1" dirty="0" smtClean="0">
                  <a:solidFill>
                    <a:schemeClr val="tx2"/>
                  </a:solidFill>
                </a:rPr>
                <a:t> </a:t>
              </a:r>
              <a:r>
                <a:rPr lang="en-US" sz="1100" dirty="0" smtClean="0">
                  <a:solidFill>
                    <a:schemeClr val="tx2"/>
                  </a:solidFill>
                </a:rPr>
                <a:t>and in IT &amp; Corporate newsletters; overall communications plan</a:t>
              </a:r>
              <a:endParaRPr lang="en-US" sz="1100" dirty="0" smtClean="0">
                <a:solidFill>
                  <a:schemeClr val="tx2"/>
                </a:solidFill>
              </a:endParaRPr>
            </a:p>
          </p:txBody>
        </p:sp>
        <p:pic>
          <p:nvPicPr>
            <p:cNvPr id="46" name="Picture 45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9612550" y="1438855"/>
              <a:ext cx="2568616" cy="1443859"/>
            </a:xfrm>
            <a:prstGeom prst="rect">
              <a:avLst/>
            </a:prstGeom>
            <a:ln>
              <a:solidFill>
                <a:schemeClr val="bg2">
                  <a:lumMod val="9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48" name="Picture 5"/>
            <p:cNvPicPr>
              <a:picLocks noChangeAspect="1" noChangeArrowheads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50" t="10999" r="2860" b="20081"/>
            <a:stretch/>
          </p:blipFill>
          <p:spPr bwMode="auto">
            <a:xfrm>
              <a:off x="10468901" y="2238790"/>
              <a:ext cx="2496678" cy="1588231"/>
            </a:xfrm>
            <a:prstGeom prst="rect">
              <a:avLst/>
            </a:prstGeom>
            <a:noFill/>
            <a:ln w="9525">
              <a:solidFill>
                <a:schemeClr val="bg2">
                  <a:lumMod val="85000"/>
                </a:schemeClr>
              </a:solidFill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49" name="Picture 8"/>
            <p:cNvPicPr>
              <a:picLocks noChangeAspect="1" noChangeArrowheads="1"/>
            </p:cNvPicPr>
            <p:nvPr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87" t="6848" r="3170" b="19369"/>
            <a:stretch/>
          </p:blipFill>
          <p:spPr bwMode="auto">
            <a:xfrm>
              <a:off x="9786838" y="3096842"/>
              <a:ext cx="2535733" cy="1312836"/>
            </a:xfrm>
            <a:prstGeom prst="rect">
              <a:avLst/>
            </a:prstGeom>
            <a:noFill/>
            <a:ln w="9525">
              <a:solidFill>
                <a:schemeClr val="bg2">
                  <a:lumMod val="85000"/>
                </a:schemeClr>
              </a:solidFill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grpSp>
          <p:nvGrpSpPr>
            <p:cNvPr id="51" name="Group 50"/>
            <p:cNvGrpSpPr/>
            <p:nvPr/>
          </p:nvGrpSpPr>
          <p:grpSpPr>
            <a:xfrm>
              <a:off x="13460593" y="273953"/>
              <a:ext cx="4553739" cy="3970597"/>
              <a:chOff x="13412968" y="378728"/>
              <a:chExt cx="4553739" cy="3970597"/>
            </a:xfrm>
          </p:grpSpPr>
          <p:sp>
            <p:nvSpPr>
              <p:cNvPr id="52" name="TextBox 51"/>
              <p:cNvSpPr txBox="1"/>
              <p:nvPr/>
            </p:nvSpPr>
            <p:spPr>
              <a:xfrm>
                <a:off x="13412968" y="378728"/>
                <a:ext cx="419178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dirty="0" smtClean="0">
                    <a:latin typeface="Rockwell" panose="02060603020205020403" pitchFamily="18" charset="0"/>
                  </a:rPr>
                  <a:t>Information Security Communications</a:t>
                </a:r>
                <a:endParaRPr lang="en-US" dirty="0" smtClean="0">
                  <a:latin typeface="Rockwell" panose="02060603020205020403" pitchFamily="18" charset="0"/>
                </a:endParaRPr>
              </a:p>
            </p:txBody>
          </p:sp>
          <p:pic>
            <p:nvPicPr>
              <p:cNvPr id="53" name="Picture 9"/>
              <p:cNvPicPr>
                <a:picLocks noChangeAspect="1"/>
              </p:cNvPicPr>
              <p:nvPr/>
            </p:nvPicPr>
            <p:blipFill rotWithShape="1"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17090"/>
              <a:stretch/>
            </p:blipFill>
            <p:spPr bwMode="auto">
              <a:xfrm>
                <a:off x="13526187" y="1576504"/>
                <a:ext cx="1709413" cy="1948360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4" name="Picture 53"/>
              <p:cNvPicPr>
                <a:picLocks noChangeAspect="1"/>
              </p:cNvPicPr>
              <p:nvPr/>
            </p:nvPicPr>
            <p:blipFill rotWithShape="1">
              <a:blip r:embed="rId14"/>
              <a:srcRect b="484"/>
              <a:stretch/>
            </p:blipFill>
            <p:spPr>
              <a:xfrm>
                <a:off x="14701906" y="2529780"/>
                <a:ext cx="1613912" cy="1819545"/>
              </a:xfrm>
              <a:prstGeom prst="rect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55" name="Picture 7"/>
              <p:cNvPicPr>
                <a:picLocks noChangeAspect="1"/>
              </p:cNvPicPr>
              <p:nvPr/>
            </p:nvPicPr>
            <p:blipFill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689838" y="1862772"/>
                <a:ext cx="1513663" cy="1039204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6" name="TextBox 55"/>
              <p:cNvSpPr txBox="1"/>
              <p:nvPr/>
            </p:nvSpPr>
            <p:spPr>
              <a:xfrm>
                <a:off x="13412969" y="746824"/>
                <a:ext cx="4553738" cy="6001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100" dirty="0" smtClean="0">
                    <a:solidFill>
                      <a:schemeClr val="tx2"/>
                    </a:solidFill>
                  </a:rPr>
                  <a:t>Ongoing communication to IT and the business re: security threats in the news and how Liberty is protecting our company and customer data, plus tips on how to stay safe outside of work.</a:t>
                </a:r>
                <a:endParaRPr lang="en-US" sz="1100" dirty="0">
                  <a:solidFill>
                    <a:schemeClr val="tx2"/>
                  </a:solidFill>
                </a:endParaRPr>
              </a:p>
            </p:txBody>
          </p:sp>
          <p:pic>
            <p:nvPicPr>
              <p:cNvPr id="57" name="Picture 13" descr="Z:\IAN\IAN_Slides_2014\January\jan_infoSec_IAN_v2.jpg"/>
              <p:cNvPicPr>
                <a:picLocks noChangeAspect="1" noChangeArrowheads="1"/>
              </p:cNvPicPr>
              <p:nvPr/>
            </p:nvPicPr>
            <p:blipFill>
              <a:blip r:embed="rId1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211043" y="3089463"/>
                <a:ext cx="1666148" cy="1165127"/>
              </a:xfrm>
              <a:prstGeom prst="rect">
                <a:avLst/>
              </a:prstGeom>
              <a:noFill/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cxnSp>
          <p:nvCxnSpPr>
            <p:cNvPr id="58" name="Straight Connector 57"/>
            <p:cNvCxnSpPr/>
            <p:nvPr/>
          </p:nvCxnSpPr>
          <p:spPr>
            <a:xfrm>
              <a:off x="13270461" y="853439"/>
              <a:ext cx="0" cy="3334449"/>
            </a:xfrm>
            <a:prstGeom prst="line">
              <a:avLst/>
            </a:prstGeom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94554635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lank">
  <a:themeElements>
    <a:clrScheme name="IT Updated Brand Colors 2012">
      <a:dk1>
        <a:srgbClr val="002663"/>
      </a:dk1>
      <a:lt1>
        <a:srgbClr val="FFFFFF"/>
      </a:lt1>
      <a:dk2>
        <a:srgbClr val="616265"/>
      </a:dk2>
      <a:lt2>
        <a:srgbClr val="FFFFFF"/>
      </a:lt2>
      <a:accent1>
        <a:srgbClr val="6C953C"/>
      </a:accent1>
      <a:accent2>
        <a:srgbClr val="569099"/>
      </a:accent2>
      <a:accent3>
        <a:srgbClr val="5381AC"/>
      </a:accent3>
      <a:accent4>
        <a:srgbClr val="D97A23"/>
      </a:accent4>
      <a:accent5>
        <a:srgbClr val="C9282D"/>
      </a:accent5>
      <a:accent6>
        <a:srgbClr val="ECAC00"/>
      </a:accent6>
      <a:hlink>
        <a:srgbClr val="5381AC"/>
      </a:hlink>
      <a:folHlink>
        <a:srgbClr val="5381AC"/>
      </a:folHlink>
    </a:clrScheme>
    <a:fontScheme name="LMI Default 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>
            <a:lumMod val="95000"/>
          </a:schemeClr>
        </a:solidFill>
        <a:ln>
          <a:noFill/>
        </a:ln>
      </a:spPr>
      <a:bodyPr tIns="91440" bIns="91440" rtlCol="0" anchor="t"/>
      <a:lstStyle>
        <a:defPPr algn="l">
          <a:defRPr sz="1400" dirty="0" smtClean="0">
            <a:solidFill>
              <a:schemeClr val="tx2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sz="1200" dirty="0" smtClean="0">
            <a:solidFill>
              <a:schemeClr val="tx2"/>
            </a:solidFill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0</TotalTime>
  <Words>1316</Words>
  <Application>Microsoft Office PowerPoint</Application>
  <PresentationFormat>On-screen Show (16:9)</PresentationFormat>
  <Paragraphs>241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Blank</vt:lpstr>
      <vt:lpstr>IT Communications in 2014</vt:lpstr>
      <vt:lpstr>January 2014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IT myConnections Traffic Summary</vt:lpstr>
      <vt:lpstr>December highlights so far…</vt:lpstr>
      <vt:lpstr>What’s Ahead in 2015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2014-11-25T18:11:48Z</dcterms:created>
  <dcterms:modified xsi:type="dcterms:W3CDTF">2014-12-17T02:00:49Z</dcterms:modified>
</cp:coreProperties>
</file>